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330" r:id="rId1"/>
  </p:sldMasterIdLst>
  <p:notesMasterIdLst>
    <p:notesMasterId r:id="rId50"/>
  </p:notesMasterIdLst>
  <p:sldIdLst>
    <p:sldId id="256" r:id="rId2"/>
    <p:sldId id="257" r:id="rId3"/>
    <p:sldId id="366" r:id="rId4"/>
    <p:sldId id="401" r:id="rId5"/>
    <p:sldId id="258" r:id="rId6"/>
    <p:sldId id="883" r:id="rId7"/>
    <p:sldId id="885" r:id="rId8"/>
    <p:sldId id="383" r:id="rId9"/>
    <p:sldId id="274" r:id="rId10"/>
    <p:sldId id="414" r:id="rId11"/>
    <p:sldId id="887" r:id="rId12"/>
    <p:sldId id="271" r:id="rId13"/>
    <p:sldId id="294" r:id="rId14"/>
    <p:sldId id="890" r:id="rId15"/>
    <p:sldId id="901" r:id="rId16"/>
    <p:sldId id="397" r:id="rId17"/>
    <p:sldId id="385" r:id="rId18"/>
    <p:sldId id="308" r:id="rId19"/>
    <p:sldId id="355" r:id="rId20"/>
    <p:sldId id="325" r:id="rId21"/>
    <p:sldId id="372" r:id="rId22"/>
    <p:sldId id="290" r:id="rId23"/>
    <p:sldId id="892" r:id="rId24"/>
    <p:sldId id="306" r:id="rId25"/>
    <p:sldId id="356" r:id="rId26"/>
    <p:sldId id="336" r:id="rId27"/>
    <p:sldId id="337" r:id="rId28"/>
    <p:sldId id="879" r:id="rId29"/>
    <p:sldId id="891" r:id="rId30"/>
    <p:sldId id="900" r:id="rId31"/>
    <p:sldId id="882" r:id="rId32"/>
    <p:sldId id="357" r:id="rId33"/>
    <p:sldId id="358" r:id="rId34"/>
    <p:sldId id="359" r:id="rId35"/>
    <p:sldId id="360" r:id="rId36"/>
    <p:sldId id="361" r:id="rId37"/>
    <p:sldId id="362" r:id="rId38"/>
    <p:sldId id="893" r:id="rId39"/>
    <p:sldId id="288" r:id="rId40"/>
    <p:sldId id="894" r:id="rId41"/>
    <p:sldId id="895" r:id="rId42"/>
    <p:sldId id="896" r:id="rId43"/>
    <p:sldId id="897" r:id="rId44"/>
    <p:sldId id="898" r:id="rId45"/>
    <p:sldId id="899" r:id="rId46"/>
    <p:sldId id="872" r:id="rId47"/>
    <p:sldId id="873" r:id="rId48"/>
    <p:sldId id="405" r:id="rId49"/>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3608"/>
    <a:srgbClr val="82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5CE3A-4065-4B73-8F59-5B2B74244FB1}" v="1" dt="2025-02-25T17:55:01.929"/>
    <p1510:client id="{F988A1AF-EAB6-4AB5-AA78-1FD271F8CA26}" v="540" dt="2025-02-25T19:28:13.96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471" autoAdjust="0"/>
    <p:restoredTop sz="86432" autoAdjust="0"/>
  </p:normalViewPr>
  <p:slideViewPr>
    <p:cSldViewPr>
      <p:cViewPr varScale="1">
        <p:scale>
          <a:sx n="95" d="100"/>
          <a:sy n="95" d="100"/>
        </p:scale>
        <p:origin x="390" y="72"/>
      </p:cViewPr>
      <p:guideLst>
        <p:guide orient="horz" pos="288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02"/>
    </p:cViewPr>
  </p:sorterViewPr>
  <p:notesViewPr>
    <p:cSldViewPr>
      <p:cViewPr>
        <p:scale>
          <a:sx n="80" d="100"/>
          <a:sy n="80" d="100"/>
        </p:scale>
        <p:origin x="2040"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https://visionoil-my.sharepoint.com/personal/acrook_walteroil_com/Documents/acrook/Education/Copy%20of%20200115%20-%20Lease%20Term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isionoil-my.sharepoint.com/personal/acrook_walteroil_com/Documents/acrook/Education/Copy%20of%20200115%20-%20Lease%20Term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visionoil-my.sharepoint.com/personal/acrook_walteroil_com/Documents/acrook/Education/Copy%20of%20200115%20-%20Lease%20Term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visionoil-my.sharepoint.com/personal/acrook_walteroil_com/Documents/acrook/Education/Copy%20of%20200115%20-%20Lease%20Term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visionoil-my.sharepoint.com/personal/acrook_walteroil_com/Documents/acrook/Education/Copy%20of%20200115%20-%20Lease%20Term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visionoil-my.sharepoint.com/personal/acrook_walteroil_com/Documents/acrook/Education/Copy%20of%20200115%20-%20Lease%20Term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visionoil-my.sharepoint.com/personal/acrook_walteroil_com/Documents/acrook/Education/Copy%20of%20200115%20-%20Lease%20Term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visionoil-my.sharepoint.com/personal/acrook_walteroil_com/Documents/acrook/Education/Copy%20of%20200115%20-%20Lease%20Term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Sheet1!$C$2</c:f>
              <c:strCache>
                <c:ptCount val="1"/>
                <c:pt idx="0">
                  <c:v>0-400m</c:v>
                </c:pt>
              </c:strCache>
            </c:strRef>
          </c:tx>
          <c:spPr>
            <a:ln w="28575" cap="rnd">
              <a:solidFill>
                <a:schemeClr val="accent3"/>
              </a:solidFill>
              <a:round/>
            </a:ln>
            <a:effectLst/>
          </c:spPr>
          <c:marker>
            <c:symbol val="none"/>
          </c:marker>
          <c:cat>
            <c:strRef>
              <c:f>Sheet1!$A$3:$A$63</c:f>
              <c:strCache>
                <c:ptCount val="45"/>
                <c:pt idx="0">
                  <c:v>Date</c:v>
                </c:pt>
                <c:pt idx="1">
                  <c:v>3/1/2000</c:v>
                </c:pt>
                <c:pt idx="2">
                  <c:v>8/1/2000</c:v>
                </c:pt>
                <c:pt idx="3">
                  <c:v>3/1/2001</c:v>
                </c:pt>
                <c:pt idx="4">
                  <c:v>8/1/2001</c:v>
                </c:pt>
                <c:pt idx="5">
                  <c:v>8/1/2001</c:v>
                </c:pt>
                <c:pt idx="6">
                  <c:v>3/1/2002</c:v>
                </c:pt>
                <c:pt idx="7">
                  <c:v>8/1/2002</c:v>
                </c:pt>
                <c:pt idx="8">
                  <c:v>3/1/2003</c:v>
                </c:pt>
                <c:pt idx="9">
                  <c:v>8/1/2003</c:v>
                </c:pt>
                <c:pt idx="10">
                  <c:v>3/1/2004</c:v>
                </c:pt>
                <c:pt idx="11">
                  <c:v>8/1/2004</c:v>
                </c:pt>
                <c:pt idx="12">
                  <c:v>3/1/2005</c:v>
                </c:pt>
                <c:pt idx="13">
                  <c:v>8/1/2005</c:v>
                </c:pt>
                <c:pt idx="14">
                  <c:v>3/1/2006</c:v>
                </c:pt>
                <c:pt idx="15">
                  <c:v>8/1/2006</c:v>
                </c:pt>
                <c:pt idx="16">
                  <c:v>3/1/2007</c:v>
                </c:pt>
                <c:pt idx="17">
                  <c:v>8/1/2007</c:v>
                </c:pt>
                <c:pt idx="18">
                  <c:v>3/1/2008</c:v>
                </c:pt>
                <c:pt idx="19">
                  <c:v>8/1/2008</c:v>
                </c:pt>
                <c:pt idx="20">
                  <c:v>3/1/2008</c:v>
                </c:pt>
                <c:pt idx="21">
                  <c:v>8/1/2009</c:v>
                </c:pt>
                <c:pt idx="22">
                  <c:v>3/1/2010</c:v>
                </c:pt>
                <c:pt idx="23">
                  <c:v>12/14/2011</c:v>
                </c:pt>
                <c:pt idx="24">
                  <c:v>6/1/2012</c:v>
                </c:pt>
                <c:pt idx="25">
                  <c:v>11/1/2012</c:v>
                </c:pt>
                <c:pt idx="26">
                  <c:v>3/1/2013</c:v>
                </c:pt>
                <c:pt idx="27">
                  <c:v>8/1/2013</c:v>
                </c:pt>
                <c:pt idx="28">
                  <c:v>3/1/2014</c:v>
                </c:pt>
                <c:pt idx="29">
                  <c:v>8/1/2014</c:v>
                </c:pt>
                <c:pt idx="30">
                  <c:v>3/1/2015</c:v>
                </c:pt>
                <c:pt idx="31">
                  <c:v>8/1/2015</c:v>
                </c:pt>
                <c:pt idx="32">
                  <c:v>3/1/2016</c:v>
                </c:pt>
                <c:pt idx="33">
                  <c:v>8/1/2016</c:v>
                </c:pt>
                <c:pt idx="34">
                  <c:v>3/1/2017</c:v>
                </c:pt>
                <c:pt idx="35">
                  <c:v>8/1/2017</c:v>
                </c:pt>
                <c:pt idx="36">
                  <c:v>3/1/2018</c:v>
                </c:pt>
                <c:pt idx="37">
                  <c:v>8/1/2018</c:v>
                </c:pt>
                <c:pt idx="38">
                  <c:v>3/1/2019</c:v>
                </c:pt>
                <c:pt idx="39">
                  <c:v>8/1/2019</c:v>
                </c:pt>
                <c:pt idx="40">
                  <c:v>3/18/2020</c:v>
                </c:pt>
                <c:pt idx="41">
                  <c:v>11/18/2020</c:v>
                </c:pt>
                <c:pt idx="42">
                  <c:v>11/17/2021</c:v>
                </c:pt>
                <c:pt idx="43">
                  <c:v>3/29/2023</c:v>
                </c:pt>
                <c:pt idx="44">
                  <c:v>12/20/2023</c:v>
                </c:pt>
              </c:strCache>
            </c:strRef>
          </c:cat>
          <c:val>
            <c:numRef>
              <c:f>Sheet1!$C$3:$C$63</c:f>
              <c:numCache>
                <c:formatCode>General</c:formatCode>
                <c:ptCount val="45"/>
                <c:pt idx="0">
                  <c:v>0</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pt idx="20">
                  <c:v>5</c:v>
                </c:pt>
                <c:pt idx="21">
                  <c:v>5</c:v>
                </c:pt>
                <c:pt idx="22">
                  <c:v>5</c:v>
                </c:pt>
                <c:pt idx="23">
                  <c:v>5</c:v>
                </c:pt>
                <c:pt idx="24">
                  <c:v>5</c:v>
                </c:pt>
                <c:pt idx="25">
                  <c:v>5</c:v>
                </c:pt>
                <c:pt idx="26">
                  <c:v>5</c:v>
                </c:pt>
                <c:pt idx="27">
                  <c:v>5</c:v>
                </c:pt>
                <c:pt idx="28">
                  <c:v>5</c:v>
                </c:pt>
                <c:pt idx="29">
                  <c:v>5</c:v>
                </c:pt>
                <c:pt idx="30">
                  <c:v>5</c:v>
                </c:pt>
                <c:pt idx="31">
                  <c:v>5</c:v>
                </c:pt>
                <c:pt idx="32">
                  <c:v>5</c:v>
                </c:pt>
                <c:pt idx="33">
                  <c:v>5</c:v>
                </c:pt>
                <c:pt idx="34">
                  <c:v>5</c:v>
                </c:pt>
                <c:pt idx="35">
                  <c:v>5</c:v>
                </c:pt>
                <c:pt idx="36">
                  <c:v>5</c:v>
                </c:pt>
                <c:pt idx="37">
                  <c:v>5</c:v>
                </c:pt>
                <c:pt idx="38">
                  <c:v>5</c:v>
                </c:pt>
                <c:pt idx="39">
                  <c:v>5</c:v>
                </c:pt>
                <c:pt idx="40">
                  <c:v>5</c:v>
                </c:pt>
                <c:pt idx="41">
                  <c:v>5</c:v>
                </c:pt>
                <c:pt idx="42">
                  <c:v>5</c:v>
                </c:pt>
                <c:pt idx="43">
                  <c:v>5</c:v>
                </c:pt>
                <c:pt idx="44">
                  <c:v>5</c:v>
                </c:pt>
              </c:numCache>
            </c:numRef>
          </c:val>
          <c:smooth val="0"/>
          <c:extLst>
            <c:ext xmlns:c16="http://schemas.microsoft.com/office/drawing/2014/chart" uri="{C3380CC4-5D6E-409C-BE32-E72D297353CC}">
              <c16:uniqueId val="{00000000-5C72-4E10-8786-AE7482903C21}"/>
            </c:ext>
          </c:extLst>
        </c:ser>
        <c:ser>
          <c:idx val="2"/>
          <c:order val="2"/>
          <c:tx>
            <c:strRef>
              <c:f>Sheet1!$E$2</c:f>
              <c:strCache>
                <c:ptCount val="1"/>
                <c:pt idx="0">
                  <c:v>400m - 800m</c:v>
                </c:pt>
              </c:strCache>
            </c:strRef>
          </c:tx>
          <c:spPr>
            <a:ln w="28575" cap="rnd">
              <a:solidFill>
                <a:schemeClr val="accent5"/>
              </a:solidFill>
              <a:round/>
            </a:ln>
            <a:effectLst/>
          </c:spPr>
          <c:marker>
            <c:symbol val="none"/>
          </c:marker>
          <c:cat>
            <c:strRef>
              <c:f>Sheet1!$A$3:$A$63</c:f>
              <c:strCache>
                <c:ptCount val="45"/>
                <c:pt idx="0">
                  <c:v>Date</c:v>
                </c:pt>
                <c:pt idx="1">
                  <c:v>3/1/2000</c:v>
                </c:pt>
                <c:pt idx="2">
                  <c:v>8/1/2000</c:v>
                </c:pt>
                <c:pt idx="3">
                  <c:v>3/1/2001</c:v>
                </c:pt>
                <c:pt idx="4">
                  <c:v>8/1/2001</c:v>
                </c:pt>
                <c:pt idx="5">
                  <c:v>8/1/2001</c:v>
                </c:pt>
                <c:pt idx="6">
                  <c:v>3/1/2002</c:v>
                </c:pt>
                <c:pt idx="7">
                  <c:v>8/1/2002</c:v>
                </c:pt>
                <c:pt idx="8">
                  <c:v>3/1/2003</c:v>
                </c:pt>
                <c:pt idx="9">
                  <c:v>8/1/2003</c:v>
                </c:pt>
                <c:pt idx="10">
                  <c:v>3/1/2004</c:v>
                </c:pt>
                <c:pt idx="11">
                  <c:v>8/1/2004</c:v>
                </c:pt>
                <c:pt idx="12">
                  <c:v>3/1/2005</c:v>
                </c:pt>
                <c:pt idx="13">
                  <c:v>8/1/2005</c:v>
                </c:pt>
                <c:pt idx="14">
                  <c:v>3/1/2006</c:v>
                </c:pt>
                <c:pt idx="15">
                  <c:v>8/1/2006</c:v>
                </c:pt>
                <c:pt idx="16">
                  <c:v>3/1/2007</c:v>
                </c:pt>
                <c:pt idx="17">
                  <c:v>8/1/2007</c:v>
                </c:pt>
                <c:pt idx="18">
                  <c:v>3/1/2008</c:v>
                </c:pt>
                <c:pt idx="19">
                  <c:v>8/1/2008</c:v>
                </c:pt>
                <c:pt idx="20">
                  <c:v>3/1/2008</c:v>
                </c:pt>
                <c:pt idx="21">
                  <c:v>8/1/2009</c:v>
                </c:pt>
                <c:pt idx="22">
                  <c:v>3/1/2010</c:v>
                </c:pt>
                <c:pt idx="23">
                  <c:v>12/14/2011</c:v>
                </c:pt>
                <c:pt idx="24">
                  <c:v>6/1/2012</c:v>
                </c:pt>
                <c:pt idx="25">
                  <c:v>11/1/2012</c:v>
                </c:pt>
                <c:pt idx="26">
                  <c:v>3/1/2013</c:v>
                </c:pt>
                <c:pt idx="27">
                  <c:v>8/1/2013</c:v>
                </c:pt>
                <c:pt idx="28">
                  <c:v>3/1/2014</c:v>
                </c:pt>
                <c:pt idx="29">
                  <c:v>8/1/2014</c:v>
                </c:pt>
                <c:pt idx="30">
                  <c:v>3/1/2015</c:v>
                </c:pt>
                <c:pt idx="31">
                  <c:v>8/1/2015</c:v>
                </c:pt>
                <c:pt idx="32">
                  <c:v>3/1/2016</c:v>
                </c:pt>
                <c:pt idx="33">
                  <c:v>8/1/2016</c:v>
                </c:pt>
                <c:pt idx="34">
                  <c:v>3/1/2017</c:v>
                </c:pt>
                <c:pt idx="35">
                  <c:v>8/1/2017</c:v>
                </c:pt>
                <c:pt idx="36">
                  <c:v>3/1/2018</c:v>
                </c:pt>
                <c:pt idx="37">
                  <c:v>8/1/2018</c:v>
                </c:pt>
                <c:pt idx="38">
                  <c:v>3/1/2019</c:v>
                </c:pt>
                <c:pt idx="39">
                  <c:v>8/1/2019</c:v>
                </c:pt>
                <c:pt idx="40">
                  <c:v>3/18/2020</c:v>
                </c:pt>
                <c:pt idx="41">
                  <c:v>11/18/2020</c:v>
                </c:pt>
                <c:pt idx="42">
                  <c:v>11/17/2021</c:v>
                </c:pt>
                <c:pt idx="43">
                  <c:v>3/29/2023</c:v>
                </c:pt>
                <c:pt idx="44">
                  <c:v>12/20/2023</c:v>
                </c:pt>
              </c:strCache>
            </c:strRef>
          </c:cat>
          <c:val>
            <c:numRef>
              <c:f>Sheet1!$E$3:$E$63</c:f>
              <c:numCache>
                <c:formatCode>General</c:formatCode>
                <c:ptCount val="45"/>
                <c:pt idx="0">
                  <c:v>0</c:v>
                </c:pt>
                <c:pt idx="1">
                  <c:v>8</c:v>
                </c:pt>
                <c:pt idx="2">
                  <c:v>8</c:v>
                </c:pt>
                <c:pt idx="3">
                  <c:v>8</c:v>
                </c:pt>
                <c:pt idx="4">
                  <c:v>8</c:v>
                </c:pt>
                <c:pt idx="5">
                  <c:v>8</c:v>
                </c:pt>
                <c:pt idx="6">
                  <c:v>8</c:v>
                </c:pt>
                <c:pt idx="7">
                  <c:v>8</c:v>
                </c:pt>
                <c:pt idx="8">
                  <c:v>8</c:v>
                </c:pt>
                <c:pt idx="9">
                  <c:v>8</c:v>
                </c:pt>
                <c:pt idx="10">
                  <c:v>8</c:v>
                </c:pt>
                <c:pt idx="11">
                  <c:v>8</c:v>
                </c:pt>
                <c:pt idx="12">
                  <c:v>8</c:v>
                </c:pt>
                <c:pt idx="13">
                  <c:v>8</c:v>
                </c:pt>
                <c:pt idx="14">
                  <c:v>8</c:v>
                </c:pt>
                <c:pt idx="15">
                  <c:v>8</c:v>
                </c:pt>
                <c:pt idx="16">
                  <c:v>8</c:v>
                </c:pt>
                <c:pt idx="17">
                  <c:v>8</c:v>
                </c:pt>
                <c:pt idx="18">
                  <c:v>8</c:v>
                </c:pt>
                <c:pt idx="19">
                  <c:v>8</c:v>
                </c:pt>
                <c:pt idx="20">
                  <c:v>8</c:v>
                </c:pt>
                <c:pt idx="21">
                  <c:v>8</c:v>
                </c:pt>
                <c:pt idx="22">
                  <c:v>5</c:v>
                </c:pt>
                <c:pt idx="23">
                  <c:v>5</c:v>
                </c:pt>
                <c:pt idx="24">
                  <c:v>5</c:v>
                </c:pt>
                <c:pt idx="25">
                  <c:v>5</c:v>
                </c:pt>
                <c:pt idx="26">
                  <c:v>5</c:v>
                </c:pt>
                <c:pt idx="27">
                  <c:v>5</c:v>
                </c:pt>
                <c:pt idx="28">
                  <c:v>5</c:v>
                </c:pt>
                <c:pt idx="29">
                  <c:v>5</c:v>
                </c:pt>
                <c:pt idx="30">
                  <c:v>5</c:v>
                </c:pt>
                <c:pt idx="31">
                  <c:v>5</c:v>
                </c:pt>
                <c:pt idx="32">
                  <c:v>5</c:v>
                </c:pt>
                <c:pt idx="33">
                  <c:v>5</c:v>
                </c:pt>
                <c:pt idx="34">
                  <c:v>5</c:v>
                </c:pt>
                <c:pt idx="35">
                  <c:v>5</c:v>
                </c:pt>
                <c:pt idx="36">
                  <c:v>5</c:v>
                </c:pt>
                <c:pt idx="37">
                  <c:v>5</c:v>
                </c:pt>
                <c:pt idx="38">
                  <c:v>5</c:v>
                </c:pt>
                <c:pt idx="39">
                  <c:v>5</c:v>
                </c:pt>
                <c:pt idx="40">
                  <c:v>5</c:v>
                </c:pt>
                <c:pt idx="41">
                  <c:v>5</c:v>
                </c:pt>
                <c:pt idx="42">
                  <c:v>5</c:v>
                </c:pt>
                <c:pt idx="43">
                  <c:v>5</c:v>
                </c:pt>
                <c:pt idx="44">
                  <c:v>5</c:v>
                </c:pt>
              </c:numCache>
            </c:numRef>
          </c:val>
          <c:smooth val="0"/>
          <c:extLst>
            <c:ext xmlns:c16="http://schemas.microsoft.com/office/drawing/2014/chart" uri="{C3380CC4-5D6E-409C-BE32-E72D297353CC}">
              <c16:uniqueId val="{00000001-5C72-4E10-8786-AE7482903C21}"/>
            </c:ext>
          </c:extLst>
        </c:ser>
        <c:ser>
          <c:idx val="3"/>
          <c:order val="3"/>
          <c:tx>
            <c:strRef>
              <c:f>Sheet1!$G$2</c:f>
              <c:strCache>
                <c:ptCount val="1"/>
                <c:pt idx="0">
                  <c:v>800m - 1600m</c:v>
                </c:pt>
              </c:strCache>
            </c:strRef>
          </c:tx>
          <c:spPr>
            <a:ln w="28575" cap="rnd">
              <a:solidFill>
                <a:schemeClr val="accent1">
                  <a:lumMod val="60000"/>
                </a:schemeClr>
              </a:solidFill>
              <a:round/>
            </a:ln>
            <a:effectLst/>
          </c:spPr>
          <c:marker>
            <c:symbol val="none"/>
          </c:marker>
          <c:cat>
            <c:strRef>
              <c:f>Sheet1!$A$3:$A$63</c:f>
              <c:strCache>
                <c:ptCount val="45"/>
                <c:pt idx="0">
                  <c:v>Date</c:v>
                </c:pt>
                <c:pt idx="1">
                  <c:v>3/1/2000</c:v>
                </c:pt>
                <c:pt idx="2">
                  <c:v>8/1/2000</c:v>
                </c:pt>
                <c:pt idx="3">
                  <c:v>3/1/2001</c:v>
                </c:pt>
                <c:pt idx="4">
                  <c:v>8/1/2001</c:v>
                </c:pt>
                <c:pt idx="5">
                  <c:v>8/1/2001</c:v>
                </c:pt>
                <c:pt idx="6">
                  <c:v>3/1/2002</c:v>
                </c:pt>
                <c:pt idx="7">
                  <c:v>8/1/2002</c:v>
                </c:pt>
                <c:pt idx="8">
                  <c:v>3/1/2003</c:v>
                </c:pt>
                <c:pt idx="9">
                  <c:v>8/1/2003</c:v>
                </c:pt>
                <c:pt idx="10">
                  <c:v>3/1/2004</c:v>
                </c:pt>
                <c:pt idx="11">
                  <c:v>8/1/2004</c:v>
                </c:pt>
                <c:pt idx="12">
                  <c:v>3/1/2005</c:v>
                </c:pt>
                <c:pt idx="13">
                  <c:v>8/1/2005</c:v>
                </c:pt>
                <c:pt idx="14">
                  <c:v>3/1/2006</c:v>
                </c:pt>
                <c:pt idx="15">
                  <c:v>8/1/2006</c:v>
                </c:pt>
                <c:pt idx="16">
                  <c:v>3/1/2007</c:v>
                </c:pt>
                <c:pt idx="17">
                  <c:v>8/1/2007</c:v>
                </c:pt>
                <c:pt idx="18">
                  <c:v>3/1/2008</c:v>
                </c:pt>
                <c:pt idx="19">
                  <c:v>8/1/2008</c:v>
                </c:pt>
                <c:pt idx="20">
                  <c:v>3/1/2008</c:v>
                </c:pt>
                <c:pt idx="21">
                  <c:v>8/1/2009</c:v>
                </c:pt>
                <c:pt idx="22">
                  <c:v>3/1/2010</c:v>
                </c:pt>
                <c:pt idx="23">
                  <c:v>12/14/2011</c:v>
                </c:pt>
                <c:pt idx="24">
                  <c:v>6/1/2012</c:v>
                </c:pt>
                <c:pt idx="25">
                  <c:v>11/1/2012</c:v>
                </c:pt>
                <c:pt idx="26">
                  <c:v>3/1/2013</c:v>
                </c:pt>
                <c:pt idx="27">
                  <c:v>8/1/2013</c:v>
                </c:pt>
                <c:pt idx="28">
                  <c:v>3/1/2014</c:v>
                </c:pt>
                <c:pt idx="29">
                  <c:v>8/1/2014</c:v>
                </c:pt>
                <c:pt idx="30">
                  <c:v>3/1/2015</c:v>
                </c:pt>
                <c:pt idx="31">
                  <c:v>8/1/2015</c:v>
                </c:pt>
                <c:pt idx="32">
                  <c:v>3/1/2016</c:v>
                </c:pt>
                <c:pt idx="33">
                  <c:v>8/1/2016</c:v>
                </c:pt>
                <c:pt idx="34">
                  <c:v>3/1/2017</c:v>
                </c:pt>
                <c:pt idx="35">
                  <c:v>8/1/2017</c:v>
                </c:pt>
                <c:pt idx="36">
                  <c:v>3/1/2018</c:v>
                </c:pt>
                <c:pt idx="37">
                  <c:v>8/1/2018</c:v>
                </c:pt>
                <c:pt idx="38">
                  <c:v>3/1/2019</c:v>
                </c:pt>
                <c:pt idx="39">
                  <c:v>8/1/2019</c:v>
                </c:pt>
                <c:pt idx="40">
                  <c:v>3/18/2020</c:v>
                </c:pt>
                <c:pt idx="41">
                  <c:v>11/18/2020</c:v>
                </c:pt>
                <c:pt idx="42">
                  <c:v>11/17/2021</c:v>
                </c:pt>
                <c:pt idx="43">
                  <c:v>3/29/2023</c:v>
                </c:pt>
                <c:pt idx="44">
                  <c:v>12/20/2023</c:v>
                </c:pt>
              </c:strCache>
            </c:strRef>
          </c:cat>
          <c:val>
            <c:numRef>
              <c:f>Sheet1!$G$3:$G$63</c:f>
              <c:numCache>
                <c:formatCode>General</c:formatCode>
                <c:ptCount val="45"/>
                <c:pt idx="0">
                  <c:v>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7</c:v>
                </c:pt>
                <c:pt idx="23">
                  <c:v>7</c:v>
                </c:pt>
                <c:pt idx="24">
                  <c:v>7</c:v>
                </c:pt>
                <c:pt idx="25">
                  <c:v>7</c:v>
                </c:pt>
                <c:pt idx="26">
                  <c:v>7</c:v>
                </c:pt>
                <c:pt idx="27">
                  <c:v>7</c:v>
                </c:pt>
                <c:pt idx="28">
                  <c:v>7</c:v>
                </c:pt>
                <c:pt idx="29">
                  <c:v>7</c:v>
                </c:pt>
                <c:pt idx="30">
                  <c:v>7</c:v>
                </c:pt>
                <c:pt idx="31">
                  <c:v>7</c:v>
                </c:pt>
                <c:pt idx="32">
                  <c:v>7</c:v>
                </c:pt>
                <c:pt idx="33">
                  <c:v>7</c:v>
                </c:pt>
                <c:pt idx="34">
                  <c:v>7</c:v>
                </c:pt>
                <c:pt idx="35">
                  <c:v>7</c:v>
                </c:pt>
                <c:pt idx="36">
                  <c:v>7</c:v>
                </c:pt>
                <c:pt idx="37">
                  <c:v>7</c:v>
                </c:pt>
                <c:pt idx="38">
                  <c:v>7</c:v>
                </c:pt>
                <c:pt idx="39">
                  <c:v>7</c:v>
                </c:pt>
                <c:pt idx="40">
                  <c:v>7</c:v>
                </c:pt>
                <c:pt idx="41">
                  <c:v>10</c:v>
                </c:pt>
                <c:pt idx="42">
                  <c:v>10</c:v>
                </c:pt>
                <c:pt idx="43">
                  <c:v>10</c:v>
                </c:pt>
                <c:pt idx="44">
                  <c:v>10</c:v>
                </c:pt>
              </c:numCache>
            </c:numRef>
          </c:val>
          <c:smooth val="0"/>
          <c:extLst>
            <c:ext xmlns:c16="http://schemas.microsoft.com/office/drawing/2014/chart" uri="{C3380CC4-5D6E-409C-BE32-E72D297353CC}">
              <c16:uniqueId val="{00000002-5C72-4E10-8786-AE7482903C21}"/>
            </c:ext>
          </c:extLst>
        </c:ser>
        <c:ser>
          <c:idx val="4"/>
          <c:order val="4"/>
          <c:tx>
            <c:strRef>
              <c:f>Sheet1!$I$2</c:f>
              <c:strCache>
                <c:ptCount val="1"/>
                <c:pt idx="0">
                  <c:v>1600m+</c:v>
                </c:pt>
              </c:strCache>
            </c:strRef>
          </c:tx>
          <c:spPr>
            <a:ln w="28575" cap="rnd">
              <a:solidFill>
                <a:schemeClr val="accent3">
                  <a:lumMod val="60000"/>
                </a:schemeClr>
              </a:solidFill>
              <a:round/>
            </a:ln>
            <a:effectLst/>
          </c:spPr>
          <c:marker>
            <c:symbol val="none"/>
          </c:marker>
          <c:cat>
            <c:strRef>
              <c:f>Sheet1!$A$3:$A$63</c:f>
              <c:strCache>
                <c:ptCount val="45"/>
                <c:pt idx="0">
                  <c:v>Date</c:v>
                </c:pt>
                <c:pt idx="1">
                  <c:v>3/1/2000</c:v>
                </c:pt>
                <c:pt idx="2">
                  <c:v>8/1/2000</c:v>
                </c:pt>
                <c:pt idx="3">
                  <c:v>3/1/2001</c:v>
                </c:pt>
                <c:pt idx="4">
                  <c:v>8/1/2001</c:v>
                </c:pt>
                <c:pt idx="5">
                  <c:v>8/1/2001</c:v>
                </c:pt>
                <c:pt idx="6">
                  <c:v>3/1/2002</c:v>
                </c:pt>
                <c:pt idx="7">
                  <c:v>8/1/2002</c:v>
                </c:pt>
                <c:pt idx="8">
                  <c:v>3/1/2003</c:v>
                </c:pt>
                <c:pt idx="9">
                  <c:v>8/1/2003</c:v>
                </c:pt>
                <c:pt idx="10">
                  <c:v>3/1/2004</c:v>
                </c:pt>
                <c:pt idx="11">
                  <c:v>8/1/2004</c:v>
                </c:pt>
                <c:pt idx="12">
                  <c:v>3/1/2005</c:v>
                </c:pt>
                <c:pt idx="13">
                  <c:v>8/1/2005</c:v>
                </c:pt>
                <c:pt idx="14">
                  <c:v>3/1/2006</c:v>
                </c:pt>
                <c:pt idx="15">
                  <c:v>8/1/2006</c:v>
                </c:pt>
                <c:pt idx="16">
                  <c:v>3/1/2007</c:v>
                </c:pt>
                <c:pt idx="17">
                  <c:v>8/1/2007</c:v>
                </c:pt>
                <c:pt idx="18">
                  <c:v>3/1/2008</c:v>
                </c:pt>
                <c:pt idx="19">
                  <c:v>8/1/2008</c:v>
                </c:pt>
                <c:pt idx="20">
                  <c:v>3/1/2008</c:v>
                </c:pt>
                <c:pt idx="21">
                  <c:v>8/1/2009</c:v>
                </c:pt>
                <c:pt idx="22">
                  <c:v>3/1/2010</c:v>
                </c:pt>
                <c:pt idx="23">
                  <c:v>12/14/2011</c:v>
                </c:pt>
                <c:pt idx="24">
                  <c:v>6/1/2012</c:v>
                </c:pt>
                <c:pt idx="25">
                  <c:v>11/1/2012</c:v>
                </c:pt>
                <c:pt idx="26">
                  <c:v>3/1/2013</c:v>
                </c:pt>
                <c:pt idx="27">
                  <c:v>8/1/2013</c:v>
                </c:pt>
                <c:pt idx="28">
                  <c:v>3/1/2014</c:v>
                </c:pt>
                <c:pt idx="29">
                  <c:v>8/1/2014</c:v>
                </c:pt>
                <c:pt idx="30">
                  <c:v>3/1/2015</c:v>
                </c:pt>
                <c:pt idx="31">
                  <c:v>8/1/2015</c:v>
                </c:pt>
                <c:pt idx="32">
                  <c:v>3/1/2016</c:v>
                </c:pt>
                <c:pt idx="33">
                  <c:v>8/1/2016</c:v>
                </c:pt>
                <c:pt idx="34">
                  <c:v>3/1/2017</c:v>
                </c:pt>
                <c:pt idx="35">
                  <c:v>8/1/2017</c:v>
                </c:pt>
                <c:pt idx="36">
                  <c:v>3/1/2018</c:v>
                </c:pt>
                <c:pt idx="37">
                  <c:v>8/1/2018</c:v>
                </c:pt>
                <c:pt idx="38">
                  <c:v>3/1/2019</c:v>
                </c:pt>
                <c:pt idx="39">
                  <c:v>8/1/2019</c:v>
                </c:pt>
                <c:pt idx="40">
                  <c:v>3/18/2020</c:v>
                </c:pt>
                <c:pt idx="41">
                  <c:v>11/18/2020</c:v>
                </c:pt>
                <c:pt idx="42">
                  <c:v>11/17/2021</c:v>
                </c:pt>
                <c:pt idx="43">
                  <c:v>3/29/2023</c:v>
                </c:pt>
                <c:pt idx="44">
                  <c:v>12/20/2023</c:v>
                </c:pt>
              </c:strCache>
            </c:strRef>
          </c:cat>
          <c:val>
            <c:numRef>
              <c:f>Sheet1!$I$3:$I$63</c:f>
              <c:numCache>
                <c:formatCode>General</c:formatCode>
                <c:ptCount val="45"/>
                <c:pt idx="0">
                  <c:v>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numCache>
            </c:numRef>
          </c:val>
          <c:smooth val="0"/>
          <c:extLst>
            <c:ext xmlns:c16="http://schemas.microsoft.com/office/drawing/2014/chart" uri="{C3380CC4-5D6E-409C-BE32-E72D297353CC}">
              <c16:uniqueId val="{00000003-5C72-4E10-8786-AE7482903C21}"/>
            </c:ext>
          </c:extLst>
        </c:ser>
        <c:dLbls>
          <c:showLegendKey val="0"/>
          <c:showVal val="0"/>
          <c:showCatName val="0"/>
          <c:showSerName val="0"/>
          <c:showPercent val="0"/>
          <c:showBubbleSize val="0"/>
        </c:dLbls>
        <c:smooth val="0"/>
        <c:axId val="383696976"/>
        <c:axId val="383692384"/>
        <c:extLst>
          <c:ext xmlns:c15="http://schemas.microsoft.com/office/drawing/2012/chart" uri="{02D57815-91ED-43cb-92C2-25804820EDAC}">
            <c15:filteredLineSeries>
              <c15:ser>
                <c:idx val="0"/>
                <c:order val="0"/>
                <c:tx>
                  <c:strRef>
                    <c:extLst>
                      <c:ext uri="{02D57815-91ED-43cb-92C2-25804820EDAC}">
                        <c15:formulaRef>
                          <c15:sqref>Sheet1!$B$1:$B$2</c15:sqref>
                        </c15:formulaRef>
                      </c:ext>
                    </c:extLst>
                    <c:strCache>
                      <c:ptCount val="2"/>
                      <c:pt idx="0">
                        <c:v>Historical Bid Terms</c:v>
                      </c:pt>
                    </c:strCache>
                  </c:strRef>
                </c:tx>
                <c:spPr>
                  <a:ln w="28575" cap="rnd">
                    <a:solidFill>
                      <a:schemeClr val="accent1"/>
                    </a:solidFill>
                    <a:round/>
                  </a:ln>
                  <a:effectLst/>
                </c:spPr>
                <c:marker>
                  <c:symbol val="none"/>
                </c:marker>
                <c:cat>
                  <c:strRef>
                    <c:extLst>
                      <c:ext uri="{02D57815-91ED-43cb-92C2-25804820EDAC}">
                        <c15:formulaRef>
                          <c15:sqref>Sheet1!$A$3:$A$63</c15:sqref>
                        </c15:formulaRef>
                      </c:ext>
                    </c:extLst>
                    <c:strCache>
                      <c:ptCount val="45"/>
                      <c:pt idx="0">
                        <c:v>Date</c:v>
                      </c:pt>
                      <c:pt idx="1">
                        <c:v>3/1/2000</c:v>
                      </c:pt>
                      <c:pt idx="2">
                        <c:v>8/1/2000</c:v>
                      </c:pt>
                      <c:pt idx="3">
                        <c:v>3/1/2001</c:v>
                      </c:pt>
                      <c:pt idx="4">
                        <c:v>8/1/2001</c:v>
                      </c:pt>
                      <c:pt idx="5">
                        <c:v>8/1/2001</c:v>
                      </c:pt>
                      <c:pt idx="6">
                        <c:v>3/1/2002</c:v>
                      </c:pt>
                      <c:pt idx="7">
                        <c:v>8/1/2002</c:v>
                      </c:pt>
                      <c:pt idx="8">
                        <c:v>3/1/2003</c:v>
                      </c:pt>
                      <c:pt idx="9">
                        <c:v>8/1/2003</c:v>
                      </c:pt>
                      <c:pt idx="10">
                        <c:v>3/1/2004</c:v>
                      </c:pt>
                      <c:pt idx="11">
                        <c:v>8/1/2004</c:v>
                      </c:pt>
                      <c:pt idx="12">
                        <c:v>3/1/2005</c:v>
                      </c:pt>
                      <c:pt idx="13">
                        <c:v>8/1/2005</c:v>
                      </c:pt>
                      <c:pt idx="14">
                        <c:v>3/1/2006</c:v>
                      </c:pt>
                      <c:pt idx="15">
                        <c:v>8/1/2006</c:v>
                      </c:pt>
                      <c:pt idx="16">
                        <c:v>3/1/2007</c:v>
                      </c:pt>
                      <c:pt idx="17">
                        <c:v>8/1/2007</c:v>
                      </c:pt>
                      <c:pt idx="18">
                        <c:v>3/1/2008</c:v>
                      </c:pt>
                      <c:pt idx="19">
                        <c:v>8/1/2008</c:v>
                      </c:pt>
                      <c:pt idx="20">
                        <c:v>3/1/2008</c:v>
                      </c:pt>
                      <c:pt idx="21">
                        <c:v>8/1/2009</c:v>
                      </c:pt>
                      <c:pt idx="22">
                        <c:v>3/1/2010</c:v>
                      </c:pt>
                      <c:pt idx="23">
                        <c:v>12/14/2011</c:v>
                      </c:pt>
                      <c:pt idx="24">
                        <c:v>6/1/2012</c:v>
                      </c:pt>
                      <c:pt idx="25">
                        <c:v>11/1/2012</c:v>
                      </c:pt>
                      <c:pt idx="26">
                        <c:v>3/1/2013</c:v>
                      </c:pt>
                      <c:pt idx="27">
                        <c:v>8/1/2013</c:v>
                      </c:pt>
                      <c:pt idx="28">
                        <c:v>3/1/2014</c:v>
                      </c:pt>
                      <c:pt idx="29">
                        <c:v>8/1/2014</c:v>
                      </c:pt>
                      <c:pt idx="30">
                        <c:v>3/1/2015</c:v>
                      </c:pt>
                      <c:pt idx="31">
                        <c:v>8/1/2015</c:v>
                      </c:pt>
                      <c:pt idx="32">
                        <c:v>3/1/2016</c:v>
                      </c:pt>
                      <c:pt idx="33">
                        <c:v>8/1/2016</c:v>
                      </c:pt>
                      <c:pt idx="34">
                        <c:v>3/1/2017</c:v>
                      </c:pt>
                      <c:pt idx="35">
                        <c:v>8/1/2017</c:v>
                      </c:pt>
                      <c:pt idx="36">
                        <c:v>3/1/2018</c:v>
                      </c:pt>
                      <c:pt idx="37">
                        <c:v>8/1/2018</c:v>
                      </c:pt>
                      <c:pt idx="38">
                        <c:v>3/1/2019</c:v>
                      </c:pt>
                      <c:pt idx="39">
                        <c:v>8/1/2019</c:v>
                      </c:pt>
                      <c:pt idx="40">
                        <c:v>3/18/2020</c:v>
                      </c:pt>
                      <c:pt idx="41">
                        <c:v>11/18/2020</c:v>
                      </c:pt>
                      <c:pt idx="42">
                        <c:v>11/17/2021</c:v>
                      </c:pt>
                      <c:pt idx="43">
                        <c:v>3/29/2023</c:v>
                      </c:pt>
                      <c:pt idx="44">
                        <c:v>12/20/2023</c:v>
                      </c:pt>
                    </c:strCache>
                  </c:strRef>
                </c:cat>
                <c:val>
                  <c:numRef>
                    <c:extLst>
                      <c:ext uri="{02D57815-91ED-43cb-92C2-25804820EDAC}">
                        <c15:formulaRef>
                          <c15:sqref>Sheet1!$B$3:$B$63</c15:sqref>
                        </c15:formulaRef>
                      </c:ext>
                    </c:extLst>
                    <c:numCache>
                      <c:formatCode>General</c:formatCode>
                      <c:ptCount val="4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247</c:v>
                      </c:pt>
                      <c:pt idx="35">
                        <c:v>249</c:v>
                      </c:pt>
                      <c:pt idx="36">
                        <c:v>250</c:v>
                      </c:pt>
                      <c:pt idx="37">
                        <c:v>251</c:v>
                      </c:pt>
                      <c:pt idx="38">
                        <c:v>252</c:v>
                      </c:pt>
                      <c:pt idx="39">
                        <c:v>253</c:v>
                      </c:pt>
                      <c:pt idx="40">
                        <c:v>254</c:v>
                      </c:pt>
                      <c:pt idx="41">
                        <c:v>256</c:v>
                      </c:pt>
                      <c:pt idx="42">
                        <c:v>257</c:v>
                      </c:pt>
                      <c:pt idx="43">
                        <c:v>259</c:v>
                      </c:pt>
                      <c:pt idx="44">
                        <c:v>261</c:v>
                      </c:pt>
                    </c:numCache>
                  </c:numRef>
                </c:val>
                <c:smooth val="0"/>
                <c:extLst>
                  <c:ext xmlns:c16="http://schemas.microsoft.com/office/drawing/2014/chart" uri="{C3380CC4-5D6E-409C-BE32-E72D297353CC}">
                    <c16:uniqueId val="{00000004-5C72-4E10-8786-AE7482903C21}"/>
                  </c:ext>
                </c:extLst>
              </c15:ser>
            </c15:filteredLineSeries>
          </c:ext>
        </c:extLst>
      </c:lineChart>
      <c:catAx>
        <c:axId val="383696976"/>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692384"/>
        <c:crosses val="autoZero"/>
        <c:auto val="1"/>
        <c:lblAlgn val="ctr"/>
        <c:lblOffset val="100"/>
        <c:noMultiLvlLbl val="1"/>
      </c:catAx>
      <c:valAx>
        <c:axId val="383692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Years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69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Sheet1!$D$1</c:f>
              <c:strCache>
                <c:ptCount val="1"/>
                <c:pt idx="0">
                  <c:v>0-400m</c:v>
                </c:pt>
              </c:strCache>
            </c:strRef>
          </c:tx>
          <c:spPr>
            <a:ln w="28575" cap="rnd">
              <a:solidFill>
                <a:schemeClr val="accent1"/>
              </a:solidFill>
              <a:round/>
            </a:ln>
            <a:effectLst/>
          </c:spPr>
          <c:marker>
            <c:symbol val="none"/>
          </c:marker>
          <c:cat>
            <c:numRef>
              <c:f>Sheet1!$A$4:$A$63</c:f>
              <c:numCache>
                <c:formatCode>m/d/yyyy</c:formatCode>
                <c:ptCount val="44"/>
                <c:pt idx="0">
                  <c:v>36586</c:v>
                </c:pt>
                <c:pt idx="1">
                  <c:v>36739</c:v>
                </c:pt>
                <c:pt idx="2">
                  <c:v>36951</c:v>
                </c:pt>
                <c:pt idx="3">
                  <c:v>37104</c:v>
                </c:pt>
                <c:pt idx="4">
                  <c:v>37104</c:v>
                </c:pt>
                <c:pt idx="5">
                  <c:v>37316</c:v>
                </c:pt>
                <c:pt idx="6">
                  <c:v>37469</c:v>
                </c:pt>
                <c:pt idx="7">
                  <c:v>37681</c:v>
                </c:pt>
                <c:pt idx="8">
                  <c:v>37834</c:v>
                </c:pt>
                <c:pt idx="9">
                  <c:v>38047</c:v>
                </c:pt>
                <c:pt idx="10">
                  <c:v>38200</c:v>
                </c:pt>
                <c:pt idx="11">
                  <c:v>38412</c:v>
                </c:pt>
                <c:pt idx="12">
                  <c:v>38565</c:v>
                </c:pt>
                <c:pt idx="13">
                  <c:v>38777</c:v>
                </c:pt>
                <c:pt idx="14">
                  <c:v>38930</c:v>
                </c:pt>
                <c:pt idx="15">
                  <c:v>39142</c:v>
                </c:pt>
                <c:pt idx="16">
                  <c:v>39295</c:v>
                </c:pt>
                <c:pt idx="17">
                  <c:v>39508</c:v>
                </c:pt>
                <c:pt idx="18">
                  <c:v>39661</c:v>
                </c:pt>
                <c:pt idx="19">
                  <c:v>39508</c:v>
                </c:pt>
                <c:pt idx="20">
                  <c:v>40026</c:v>
                </c:pt>
                <c:pt idx="21">
                  <c:v>40238</c:v>
                </c:pt>
                <c:pt idx="22">
                  <c:v>40891</c:v>
                </c:pt>
                <c:pt idx="23">
                  <c:v>41061</c:v>
                </c:pt>
                <c:pt idx="24">
                  <c:v>41214</c:v>
                </c:pt>
                <c:pt idx="25">
                  <c:v>41334</c:v>
                </c:pt>
                <c:pt idx="26">
                  <c:v>41487</c:v>
                </c:pt>
                <c:pt idx="27">
                  <c:v>41699</c:v>
                </c:pt>
                <c:pt idx="28">
                  <c:v>41852</c:v>
                </c:pt>
                <c:pt idx="29">
                  <c:v>42064</c:v>
                </c:pt>
                <c:pt idx="30">
                  <c:v>42217</c:v>
                </c:pt>
                <c:pt idx="31">
                  <c:v>42430</c:v>
                </c:pt>
                <c:pt idx="32">
                  <c:v>42583</c:v>
                </c:pt>
                <c:pt idx="33">
                  <c:v>42795</c:v>
                </c:pt>
                <c:pt idx="34">
                  <c:v>42948</c:v>
                </c:pt>
                <c:pt idx="35">
                  <c:v>43160</c:v>
                </c:pt>
                <c:pt idx="36">
                  <c:v>43313</c:v>
                </c:pt>
                <c:pt idx="37">
                  <c:v>43525</c:v>
                </c:pt>
                <c:pt idx="38">
                  <c:v>43678</c:v>
                </c:pt>
                <c:pt idx="39">
                  <c:v>43908</c:v>
                </c:pt>
                <c:pt idx="40">
                  <c:v>44153</c:v>
                </c:pt>
                <c:pt idx="41">
                  <c:v>44517</c:v>
                </c:pt>
                <c:pt idx="42">
                  <c:v>45014</c:v>
                </c:pt>
                <c:pt idx="43">
                  <c:v>45280</c:v>
                </c:pt>
              </c:numCache>
            </c:numRef>
          </c:cat>
          <c:val>
            <c:numRef>
              <c:f>Sheet1!$D$4:$D$63</c:f>
              <c:numCache>
                <c:formatCode>_("$"* #,##0.00_);_("$"* \(#,##0.00\);_("$"* "-"??_);_(@_)</c:formatCode>
                <c:ptCount val="44"/>
                <c:pt idx="0">
                  <c:v>25</c:v>
                </c:pt>
                <c:pt idx="1">
                  <c:v>25</c:v>
                </c:pt>
                <c:pt idx="2">
                  <c:v>25</c:v>
                </c:pt>
                <c:pt idx="3">
                  <c:v>25</c:v>
                </c:pt>
                <c:pt idx="4">
                  <c:v>25</c:v>
                </c:pt>
                <c:pt idx="5">
                  <c:v>25</c:v>
                </c:pt>
                <c:pt idx="6">
                  <c:v>25</c:v>
                </c:pt>
                <c:pt idx="7">
                  <c:v>25</c:v>
                </c:pt>
                <c:pt idx="8">
                  <c:v>25</c:v>
                </c:pt>
                <c:pt idx="9">
                  <c:v>25</c:v>
                </c:pt>
                <c:pt idx="10">
                  <c:v>25</c:v>
                </c:pt>
                <c:pt idx="11">
                  <c:v>25</c:v>
                </c:pt>
                <c:pt idx="12">
                  <c:v>25</c:v>
                </c:pt>
                <c:pt idx="13">
                  <c:v>25</c:v>
                </c:pt>
                <c:pt idx="14">
                  <c:v>25</c:v>
                </c:pt>
                <c:pt idx="15">
                  <c:v>25</c:v>
                </c:pt>
                <c:pt idx="16">
                  <c:v>25</c:v>
                </c:pt>
                <c:pt idx="17">
                  <c:v>25</c:v>
                </c:pt>
                <c:pt idx="18">
                  <c:v>25</c:v>
                </c:pt>
                <c:pt idx="19">
                  <c:v>25</c:v>
                </c:pt>
                <c:pt idx="20">
                  <c:v>25</c:v>
                </c:pt>
                <c:pt idx="21">
                  <c:v>25</c:v>
                </c:pt>
                <c:pt idx="22">
                  <c:v>25</c:v>
                </c:pt>
                <c:pt idx="23">
                  <c:v>25</c:v>
                </c:pt>
                <c:pt idx="24">
                  <c:v>25</c:v>
                </c:pt>
                <c:pt idx="25">
                  <c:v>25</c:v>
                </c:pt>
                <c:pt idx="26">
                  <c:v>25</c:v>
                </c:pt>
                <c:pt idx="27">
                  <c:v>25</c:v>
                </c:pt>
                <c:pt idx="28">
                  <c:v>25</c:v>
                </c:pt>
                <c:pt idx="29">
                  <c:v>25</c:v>
                </c:pt>
                <c:pt idx="30">
                  <c:v>25</c:v>
                </c:pt>
                <c:pt idx="31">
                  <c:v>25</c:v>
                </c:pt>
                <c:pt idx="32">
                  <c:v>25</c:v>
                </c:pt>
                <c:pt idx="33">
                  <c:v>25</c:v>
                </c:pt>
                <c:pt idx="34">
                  <c:v>25</c:v>
                </c:pt>
                <c:pt idx="35">
                  <c:v>25</c:v>
                </c:pt>
                <c:pt idx="36">
                  <c:v>25</c:v>
                </c:pt>
                <c:pt idx="37">
                  <c:v>25</c:v>
                </c:pt>
                <c:pt idx="38">
                  <c:v>25</c:v>
                </c:pt>
                <c:pt idx="39">
                  <c:v>25</c:v>
                </c:pt>
                <c:pt idx="40">
                  <c:v>25</c:v>
                </c:pt>
                <c:pt idx="41">
                  <c:v>25</c:v>
                </c:pt>
                <c:pt idx="42">
                  <c:v>25</c:v>
                </c:pt>
                <c:pt idx="43">
                  <c:v>25</c:v>
                </c:pt>
              </c:numCache>
            </c:numRef>
          </c:val>
          <c:smooth val="0"/>
          <c:extLst>
            <c:ext xmlns:c16="http://schemas.microsoft.com/office/drawing/2014/chart" uri="{C3380CC4-5D6E-409C-BE32-E72D297353CC}">
              <c16:uniqueId val="{00000000-6D4A-45FE-B902-7757D438E120}"/>
            </c:ext>
          </c:extLst>
        </c:ser>
        <c:ser>
          <c:idx val="1"/>
          <c:order val="1"/>
          <c:tx>
            <c:strRef>
              <c:f>Sheet1!$F$1</c:f>
              <c:strCache>
                <c:ptCount val="1"/>
                <c:pt idx="0">
                  <c:v>400m+</c:v>
                </c:pt>
              </c:strCache>
            </c:strRef>
          </c:tx>
          <c:spPr>
            <a:ln w="28575" cap="rnd">
              <a:solidFill>
                <a:schemeClr val="accent2"/>
              </a:solidFill>
              <a:round/>
            </a:ln>
            <a:effectLst/>
          </c:spPr>
          <c:marker>
            <c:symbol val="none"/>
          </c:marker>
          <c:cat>
            <c:numRef>
              <c:f>Sheet1!$A$4:$A$63</c:f>
              <c:numCache>
                <c:formatCode>m/d/yyyy</c:formatCode>
                <c:ptCount val="44"/>
                <c:pt idx="0">
                  <c:v>36586</c:v>
                </c:pt>
                <c:pt idx="1">
                  <c:v>36739</c:v>
                </c:pt>
                <c:pt idx="2">
                  <c:v>36951</c:v>
                </c:pt>
                <c:pt idx="3">
                  <c:v>37104</c:v>
                </c:pt>
                <c:pt idx="4">
                  <c:v>37104</c:v>
                </c:pt>
                <c:pt idx="5">
                  <c:v>37316</c:v>
                </c:pt>
                <c:pt idx="6">
                  <c:v>37469</c:v>
                </c:pt>
                <c:pt idx="7">
                  <c:v>37681</c:v>
                </c:pt>
                <c:pt idx="8">
                  <c:v>37834</c:v>
                </c:pt>
                <c:pt idx="9">
                  <c:v>38047</c:v>
                </c:pt>
                <c:pt idx="10">
                  <c:v>38200</c:v>
                </c:pt>
                <c:pt idx="11">
                  <c:v>38412</c:v>
                </c:pt>
                <c:pt idx="12">
                  <c:v>38565</c:v>
                </c:pt>
                <c:pt idx="13">
                  <c:v>38777</c:v>
                </c:pt>
                <c:pt idx="14">
                  <c:v>38930</c:v>
                </c:pt>
                <c:pt idx="15">
                  <c:v>39142</c:v>
                </c:pt>
                <c:pt idx="16">
                  <c:v>39295</c:v>
                </c:pt>
                <c:pt idx="17">
                  <c:v>39508</c:v>
                </c:pt>
                <c:pt idx="18">
                  <c:v>39661</c:v>
                </c:pt>
                <c:pt idx="19">
                  <c:v>39508</c:v>
                </c:pt>
                <c:pt idx="20">
                  <c:v>40026</c:v>
                </c:pt>
                <c:pt idx="21">
                  <c:v>40238</c:v>
                </c:pt>
                <c:pt idx="22">
                  <c:v>40891</c:v>
                </c:pt>
                <c:pt idx="23">
                  <c:v>41061</c:v>
                </c:pt>
                <c:pt idx="24">
                  <c:v>41214</c:v>
                </c:pt>
                <c:pt idx="25">
                  <c:v>41334</c:v>
                </c:pt>
                <c:pt idx="26">
                  <c:v>41487</c:v>
                </c:pt>
                <c:pt idx="27">
                  <c:v>41699</c:v>
                </c:pt>
                <c:pt idx="28">
                  <c:v>41852</c:v>
                </c:pt>
                <c:pt idx="29">
                  <c:v>42064</c:v>
                </c:pt>
                <c:pt idx="30">
                  <c:v>42217</c:v>
                </c:pt>
                <c:pt idx="31">
                  <c:v>42430</c:v>
                </c:pt>
                <c:pt idx="32">
                  <c:v>42583</c:v>
                </c:pt>
                <c:pt idx="33">
                  <c:v>42795</c:v>
                </c:pt>
                <c:pt idx="34">
                  <c:v>42948</c:v>
                </c:pt>
                <c:pt idx="35">
                  <c:v>43160</c:v>
                </c:pt>
                <c:pt idx="36">
                  <c:v>43313</c:v>
                </c:pt>
                <c:pt idx="37">
                  <c:v>43525</c:v>
                </c:pt>
                <c:pt idx="38">
                  <c:v>43678</c:v>
                </c:pt>
                <c:pt idx="39">
                  <c:v>43908</c:v>
                </c:pt>
                <c:pt idx="40">
                  <c:v>44153</c:v>
                </c:pt>
                <c:pt idx="41">
                  <c:v>44517</c:v>
                </c:pt>
                <c:pt idx="42">
                  <c:v>45014</c:v>
                </c:pt>
                <c:pt idx="43">
                  <c:v>45280</c:v>
                </c:pt>
              </c:numCache>
            </c:numRef>
          </c:cat>
          <c:val>
            <c:numRef>
              <c:f>Sheet1!$F$4:$F$63</c:f>
              <c:numCache>
                <c:formatCode>_("$"* #,##0.00_);_("$"* \(#,##0.00\);_("$"* "-"??_);_(@_)</c:formatCode>
                <c:ptCount val="44"/>
                <c:pt idx="0">
                  <c:v>37.5</c:v>
                </c:pt>
                <c:pt idx="1">
                  <c:v>37.5</c:v>
                </c:pt>
                <c:pt idx="2">
                  <c:v>37.5</c:v>
                </c:pt>
                <c:pt idx="3">
                  <c:v>37.5</c:v>
                </c:pt>
                <c:pt idx="4">
                  <c:v>37.5</c:v>
                </c:pt>
                <c:pt idx="5">
                  <c:v>37.5</c:v>
                </c:pt>
                <c:pt idx="6">
                  <c:v>37.5</c:v>
                </c:pt>
                <c:pt idx="7">
                  <c:v>37.5</c:v>
                </c:pt>
                <c:pt idx="8">
                  <c:v>37.5</c:v>
                </c:pt>
                <c:pt idx="9">
                  <c:v>37.5</c:v>
                </c:pt>
                <c:pt idx="10">
                  <c:v>37.5</c:v>
                </c:pt>
                <c:pt idx="11">
                  <c:v>37.5</c:v>
                </c:pt>
                <c:pt idx="12">
                  <c:v>37.5</c:v>
                </c:pt>
                <c:pt idx="13">
                  <c:v>37.5</c:v>
                </c:pt>
                <c:pt idx="14">
                  <c:v>37.5</c:v>
                </c:pt>
                <c:pt idx="15">
                  <c:v>37.5</c:v>
                </c:pt>
                <c:pt idx="16">
                  <c:v>37.5</c:v>
                </c:pt>
                <c:pt idx="17">
                  <c:v>37.5</c:v>
                </c:pt>
                <c:pt idx="18">
                  <c:v>37.5</c:v>
                </c:pt>
                <c:pt idx="19">
                  <c:v>37.5</c:v>
                </c:pt>
                <c:pt idx="20">
                  <c:v>37.5</c:v>
                </c:pt>
                <c:pt idx="21">
                  <c:v>37.5</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numCache>
            </c:numRef>
          </c:val>
          <c:smooth val="0"/>
          <c:extLst>
            <c:ext xmlns:c16="http://schemas.microsoft.com/office/drawing/2014/chart" uri="{C3380CC4-5D6E-409C-BE32-E72D297353CC}">
              <c16:uniqueId val="{00000001-6D4A-45FE-B902-7757D438E120}"/>
            </c:ext>
          </c:extLst>
        </c:ser>
        <c:dLbls>
          <c:showLegendKey val="0"/>
          <c:showVal val="0"/>
          <c:showCatName val="0"/>
          <c:showSerName val="0"/>
          <c:showPercent val="0"/>
          <c:showBubbleSize val="0"/>
        </c:dLbls>
        <c:smooth val="0"/>
        <c:axId val="553354264"/>
        <c:axId val="377009888"/>
      </c:lineChart>
      <c:dateAx>
        <c:axId val="55335426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7009888"/>
        <c:crosses val="autoZero"/>
        <c:auto val="1"/>
        <c:lblOffset val="100"/>
        <c:baseTimeUnit val="days"/>
      </c:dateAx>
      <c:valAx>
        <c:axId val="37700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Mininum Bid per Acre</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3354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Royalty</a:t>
            </a:r>
            <a:r>
              <a:rPr lang="en-US" baseline="0"/>
              <a:t> Rate by Water Depth (2007 - Present)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Sheet1!$S$3</c:f>
              <c:strCache>
                <c:ptCount val="1"/>
                <c:pt idx="0">
                  <c:v>0 - 200m</c:v>
                </c:pt>
              </c:strCache>
            </c:strRef>
          </c:tx>
          <c:spPr>
            <a:ln w="28575" cap="rnd">
              <a:solidFill>
                <a:schemeClr val="accent1"/>
              </a:solidFill>
              <a:round/>
            </a:ln>
            <a:effectLst/>
          </c:spPr>
          <c:marker>
            <c:symbol val="none"/>
          </c:marker>
          <c:cat>
            <c:numRef>
              <c:f>Sheet1!$A$21:$A$63</c:f>
              <c:numCache>
                <c:formatCode>m/d/yyyy</c:formatCode>
                <c:ptCount val="27"/>
                <c:pt idx="0">
                  <c:v>39508</c:v>
                </c:pt>
                <c:pt idx="1">
                  <c:v>39661</c:v>
                </c:pt>
                <c:pt idx="2">
                  <c:v>39508</c:v>
                </c:pt>
                <c:pt idx="3">
                  <c:v>40026</c:v>
                </c:pt>
                <c:pt idx="4">
                  <c:v>40238</c:v>
                </c:pt>
                <c:pt idx="5">
                  <c:v>40891</c:v>
                </c:pt>
                <c:pt idx="6">
                  <c:v>41061</c:v>
                </c:pt>
                <c:pt idx="7">
                  <c:v>41214</c:v>
                </c:pt>
                <c:pt idx="8">
                  <c:v>41334</c:v>
                </c:pt>
                <c:pt idx="9">
                  <c:v>41487</c:v>
                </c:pt>
                <c:pt idx="10">
                  <c:v>41699</c:v>
                </c:pt>
                <c:pt idx="11">
                  <c:v>41852</c:v>
                </c:pt>
                <c:pt idx="12">
                  <c:v>42064</c:v>
                </c:pt>
                <c:pt idx="13">
                  <c:v>42217</c:v>
                </c:pt>
                <c:pt idx="14">
                  <c:v>42430</c:v>
                </c:pt>
                <c:pt idx="15">
                  <c:v>42583</c:v>
                </c:pt>
                <c:pt idx="16">
                  <c:v>42795</c:v>
                </c:pt>
                <c:pt idx="17">
                  <c:v>42948</c:v>
                </c:pt>
                <c:pt idx="18">
                  <c:v>43160</c:v>
                </c:pt>
                <c:pt idx="19">
                  <c:v>43313</c:v>
                </c:pt>
                <c:pt idx="20">
                  <c:v>43525</c:v>
                </c:pt>
                <c:pt idx="21">
                  <c:v>43678</c:v>
                </c:pt>
                <c:pt idx="22">
                  <c:v>43908</c:v>
                </c:pt>
                <c:pt idx="23">
                  <c:v>44153</c:v>
                </c:pt>
                <c:pt idx="24">
                  <c:v>44517</c:v>
                </c:pt>
                <c:pt idx="25">
                  <c:v>45014</c:v>
                </c:pt>
                <c:pt idx="26">
                  <c:v>45280</c:v>
                </c:pt>
              </c:numCache>
            </c:numRef>
          </c:cat>
          <c:val>
            <c:numRef>
              <c:f>Sheet1!$S$21:$S$63</c:f>
              <c:numCache>
                <c:formatCode>0.00%</c:formatCode>
                <c:ptCount val="27"/>
                <c:pt idx="0">
                  <c:v>0.1875</c:v>
                </c:pt>
                <c:pt idx="1">
                  <c:v>0.1875</c:v>
                </c:pt>
                <c:pt idx="2">
                  <c:v>0.1875</c:v>
                </c:pt>
                <c:pt idx="3">
                  <c:v>0.1875</c:v>
                </c:pt>
                <c:pt idx="4">
                  <c:v>0.1875</c:v>
                </c:pt>
                <c:pt idx="5">
                  <c:v>0.1875</c:v>
                </c:pt>
                <c:pt idx="6">
                  <c:v>0.1875</c:v>
                </c:pt>
                <c:pt idx="7">
                  <c:v>0.1875</c:v>
                </c:pt>
                <c:pt idx="8">
                  <c:v>0.1875</c:v>
                </c:pt>
                <c:pt idx="9">
                  <c:v>0.1875</c:v>
                </c:pt>
                <c:pt idx="10">
                  <c:v>0.1875</c:v>
                </c:pt>
                <c:pt idx="11">
                  <c:v>0.1875</c:v>
                </c:pt>
                <c:pt idx="12">
                  <c:v>0.1875</c:v>
                </c:pt>
                <c:pt idx="13">
                  <c:v>0.1875</c:v>
                </c:pt>
                <c:pt idx="14">
                  <c:v>0.1875</c:v>
                </c:pt>
                <c:pt idx="15">
                  <c:v>0.1875</c:v>
                </c:pt>
                <c:pt idx="16">
                  <c:v>0.1875</c:v>
                </c:pt>
                <c:pt idx="17">
                  <c:v>0.125</c:v>
                </c:pt>
                <c:pt idx="18">
                  <c:v>0.125</c:v>
                </c:pt>
                <c:pt idx="19">
                  <c:v>0.125</c:v>
                </c:pt>
                <c:pt idx="20">
                  <c:v>0.125</c:v>
                </c:pt>
                <c:pt idx="21">
                  <c:v>0.125</c:v>
                </c:pt>
                <c:pt idx="22">
                  <c:v>0.125</c:v>
                </c:pt>
                <c:pt idx="23">
                  <c:v>0.125</c:v>
                </c:pt>
                <c:pt idx="24">
                  <c:v>0.125</c:v>
                </c:pt>
                <c:pt idx="25">
                  <c:v>0.1875</c:v>
                </c:pt>
                <c:pt idx="26">
                  <c:v>0.1875</c:v>
                </c:pt>
              </c:numCache>
            </c:numRef>
          </c:val>
          <c:smooth val="0"/>
          <c:extLst>
            <c:ext xmlns:c16="http://schemas.microsoft.com/office/drawing/2014/chart" uri="{C3380CC4-5D6E-409C-BE32-E72D297353CC}">
              <c16:uniqueId val="{00000000-9E35-4DD6-A853-9E9FDEAABDEE}"/>
            </c:ext>
          </c:extLst>
        </c:ser>
        <c:ser>
          <c:idx val="1"/>
          <c:order val="1"/>
          <c:tx>
            <c:strRef>
              <c:f>Sheet1!$U$3</c:f>
              <c:strCache>
                <c:ptCount val="1"/>
                <c:pt idx="0">
                  <c:v>200m +</c:v>
                </c:pt>
              </c:strCache>
            </c:strRef>
          </c:tx>
          <c:spPr>
            <a:ln w="28575" cap="rnd">
              <a:solidFill>
                <a:schemeClr val="accent2"/>
              </a:solidFill>
              <a:round/>
            </a:ln>
            <a:effectLst/>
          </c:spPr>
          <c:marker>
            <c:symbol val="none"/>
          </c:marker>
          <c:cat>
            <c:numRef>
              <c:f>Sheet1!$A$21:$A$63</c:f>
              <c:numCache>
                <c:formatCode>m/d/yyyy</c:formatCode>
                <c:ptCount val="27"/>
                <c:pt idx="0">
                  <c:v>39508</c:v>
                </c:pt>
                <c:pt idx="1">
                  <c:v>39661</c:v>
                </c:pt>
                <c:pt idx="2">
                  <c:v>39508</c:v>
                </c:pt>
                <c:pt idx="3">
                  <c:v>40026</c:v>
                </c:pt>
                <c:pt idx="4">
                  <c:v>40238</c:v>
                </c:pt>
                <c:pt idx="5">
                  <c:v>40891</c:v>
                </c:pt>
                <c:pt idx="6">
                  <c:v>41061</c:v>
                </c:pt>
                <c:pt idx="7">
                  <c:v>41214</c:v>
                </c:pt>
                <c:pt idx="8">
                  <c:v>41334</c:v>
                </c:pt>
                <c:pt idx="9">
                  <c:v>41487</c:v>
                </c:pt>
                <c:pt idx="10">
                  <c:v>41699</c:v>
                </c:pt>
                <c:pt idx="11">
                  <c:v>41852</c:v>
                </c:pt>
                <c:pt idx="12">
                  <c:v>42064</c:v>
                </c:pt>
                <c:pt idx="13">
                  <c:v>42217</c:v>
                </c:pt>
                <c:pt idx="14">
                  <c:v>42430</c:v>
                </c:pt>
                <c:pt idx="15">
                  <c:v>42583</c:v>
                </c:pt>
                <c:pt idx="16">
                  <c:v>42795</c:v>
                </c:pt>
                <c:pt idx="17">
                  <c:v>42948</c:v>
                </c:pt>
                <c:pt idx="18">
                  <c:v>43160</c:v>
                </c:pt>
                <c:pt idx="19">
                  <c:v>43313</c:v>
                </c:pt>
                <c:pt idx="20">
                  <c:v>43525</c:v>
                </c:pt>
                <c:pt idx="21">
                  <c:v>43678</c:v>
                </c:pt>
                <c:pt idx="22">
                  <c:v>43908</c:v>
                </c:pt>
                <c:pt idx="23">
                  <c:v>44153</c:v>
                </c:pt>
                <c:pt idx="24">
                  <c:v>44517</c:v>
                </c:pt>
                <c:pt idx="25">
                  <c:v>45014</c:v>
                </c:pt>
                <c:pt idx="26">
                  <c:v>45280</c:v>
                </c:pt>
              </c:numCache>
            </c:numRef>
          </c:cat>
          <c:val>
            <c:numRef>
              <c:f>Sheet1!$U$21:$U$63</c:f>
              <c:numCache>
                <c:formatCode>0.00%</c:formatCode>
                <c:ptCount val="27"/>
                <c:pt idx="0">
                  <c:v>0.1875</c:v>
                </c:pt>
                <c:pt idx="1">
                  <c:v>0.1875</c:v>
                </c:pt>
                <c:pt idx="2">
                  <c:v>0.1875</c:v>
                </c:pt>
                <c:pt idx="3">
                  <c:v>0.1875</c:v>
                </c:pt>
                <c:pt idx="4">
                  <c:v>0.1875</c:v>
                </c:pt>
                <c:pt idx="5">
                  <c:v>0.1875</c:v>
                </c:pt>
                <c:pt idx="6">
                  <c:v>0.1875</c:v>
                </c:pt>
                <c:pt idx="7">
                  <c:v>0.1875</c:v>
                </c:pt>
                <c:pt idx="8">
                  <c:v>0.1875</c:v>
                </c:pt>
                <c:pt idx="9">
                  <c:v>0.1875</c:v>
                </c:pt>
                <c:pt idx="10">
                  <c:v>0.1875</c:v>
                </c:pt>
                <c:pt idx="11">
                  <c:v>0.1875</c:v>
                </c:pt>
                <c:pt idx="12">
                  <c:v>0.1875</c:v>
                </c:pt>
                <c:pt idx="13">
                  <c:v>0.1875</c:v>
                </c:pt>
                <c:pt idx="14">
                  <c:v>0.1875</c:v>
                </c:pt>
                <c:pt idx="15">
                  <c:v>0.1875</c:v>
                </c:pt>
                <c:pt idx="16">
                  <c:v>0.1875</c:v>
                </c:pt>
                <c:pt idx="17">
                  <c:v>0.1875</c:v>
                </c:pt>
                <c:pt idx="18">
                  <c:v>0.1875</c:v>
                </c:pt>
                <c:pt idx="19">
                  <c:v>0.1875</c:v>
                </c:pt>
                <c:pt idx="20">
                  <c:v>0.1875</c:v>
                </c:pt>
                <c:pt idx="21">
                  <c:v>0.1875</c:v>
                </c:pt>
                <c:pt idx="22">
                  <c:v>0.1875</c:v>
                </c:pt>
                <c:pt idx="23">
                  <c:v>0.1875</c:v>
                </c:pt>
                <c:pt idx="24">
                  <c:v>0.1875</c:v>
                </c:pt>
                <c:pt idx="25">
                  <c:v>0.1875</c:v>
                </c:pt>
                <c:pt idx="26">
                  <c:v>0.1875</c:v>
                </c:pt>
              </c:numCache>
            </c:numRef>
          </c:val>
          <c:smooth val="0"/>
          <c:extLst>
            <c:ext xmlns:c16="http://schemas.microsoft.com/office/drawing/2014/chart" uri="{C3380CC4-5D6E-409C-BE32-E72D297353CC}">
              <c16:uniqueId val="{00000001-9E35-4DD6-A853-9E9FDEAABDEE}"/>
            </c:ext>
          </c:extLst>
        </c:ser>
        <c:dLbls>
          <c:showLegendKey val="0"/>
          <c:showVal val="0"/>
          <c:showCatName val="0"/>
          <c:showSerName val="0"/>
          <c:showPercent val="0"/>
          <c:showBubbleSize val="0"/>
        </c:dLbls>
        <c:smooth val="0"/>
        <c:axId val="383717640"/>
        <c:axId val="383713704"/>
      </c:lineChart>
      <c:dateAx>
        <c:axId val="383717640"/>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713704"/>
        <c:crosses val="autoZero"/>
        <c:auto val="1"/>
        <c:lblOffset val="100"/>
        <c:baseTimeUnit val="days"/>
      </c:dateAx>
      <c:valAx>
        <c:axId val="3837137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717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Rental Rate (0 to 200m)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Sheet1!$M$3</c:f>
              <c:strCache>
                <c:ptCount val="1"/>
                <c:pt idx="0">
                  <c:v>Rental Rate (Low)</c:v>
                </c:pt>
              </c:strCache>
            </c:strRef>
          </c:tx>
          <c:spPr>
            <a:ln w="28575" cap="rnd">
              <a:solidFill>
                <a:schemeClr val="accent1"/>
              </a:solidFill>
              <a:round/>
            </a:ln>
            <a:effectLst/>
          </c:spPr>
          <c:marker>
            <c:symbol val="none"/>
          </c:marker>
          <c:cat>
            <c:numRef>
              <c:f>Sheet1!$A$4:$A$63</c:f>
              <c:numCache>
                <c:formatCode>m/d/yyyy</c:formatCode>
                <c:ptCount val="44"/>
                <c:pt idx="0">
                  <c:v>36586</c:v>
                </c:pt>
                <c:pt idx="1">
                  <c:v>36739</c:v>
                </c:pt>
                <c:pt idx="2">
                  <c:v>36951</c:v>
                </c:pt>
                <c:pt idx="3">
                  <c:v>37104</c:v>
                </c:pt>
                <c:pt idx="4">
                  <c:v>37104</c:v>
                </c:pt>
                <c:pt idx="5">
                  <c:v>37316</c:v>
                </c:pt>
                <c:pt idx="6">
                  <c:v>37469</c:v>
                </c:pt>
                <c:pt idx="7">
                  <c:v>37681</c:v>
                </c:pt>
                <c:pt idx="8">
                  <c:v>37834</c:v>
                </c:pt>
                <c:pt idx="9">
                  <c:v>38047</c:v>
                </c:pt>
                <c:pt idx="10">
                  <c:v>38200</c:v>
                </c:pt>
                <c:pt idx="11">
                  <c:v>38412</c:v>
                </c:pt>
                <c:pt idx="12">
                  <c:v>38565</c:v>
                </c:pt>
                <c:pt idx="13">
                  <c:v>38777</c:v>
                </c:pt>
                <c:pt idx="14">
                  <c:v>38930</c:v>
                </c:pt>
                <c:pt idx="15">
                  <c:v>39142</c:v>
                </c:pt>
                <c:pt idx="16">
                  <c:v>39295</c:v>
                </c:pt>
                <c:pt idx="17">
                  <c:v>39508</c:v>
                </c:pt>
                <c:pt idx="18">
                  <c:v>39661</c:v>
                </c:pt>
                <c:pt idx="19">
                  <c:v>39508</c:v>
                </c:pt>
                <c:pt idx="20">
                  <c:v>40026</c:v>
                </c:pt>
                <c:pt idx="21">
                  <c:v>40238</c:v>
                </c:pt>
                <c:pt idx="22">
                  <c:v>40891</c:v>
                </c:pt>
                <c:pt idx="23">
                  <c:v>41061</c:v>
                </c:pt>
                <c:pt idx="24">
                  <c:v>41214</c:v>
                </c:pt>
                <c:pt idx="25">
                  <c:v>41334</c:v>
                </c:pt>
                <c:pt idx="26">
                  <c:v>41487</c:v>
                </c:pt>
                <c:pt idx="27">
                  <c:v>41699</c:v>
                </c:pt>
                <c:pt idx="28">
                  <c:v>41852</c:v>
                </c:pt>
                <c:pt idx="29">
                  <c:v>42064</c:v>
                </c:pt>
                <c:pt idx="30">
                  <c:v>42217</c:v>
                </c:pt>
                <c:pt idx="31">
                  <c:v>42430</c:v>
                </c:pt>
                <c:pt idx="32">
                  <c:v>42583</c:v>
                </c:pt>
                <c:pt idx="33">
                  <c:v>42795</c:v>
                </c:pt>
                <c:pt idx="34">
                  <c:v>42948</c:v>
                </c:pt>
                <c:pt idx="35">
                  <c:v>43160</c:v>
                </c:pt>
                <c:pt idx="36">
                  <c:v>43313</c:v>
                </c:pt>
                <c:pt idx="37">
                  <c:v>43525</c:v>
                </c:pt>
                <c:pt idx="38">
                  <c:v>43678</c:v>
                </c:pt>
                <c:pt idx="39">
                  <c:v>43908</c:v>
                </c:pt>
                <c:pt idx="40">
                  <c:v>44153</c:v>
                </c:pt>
                <c:pt idx="41">
                  <c:v>44517</c:v>
                </c:pt>
                <c:pt idx="42">
                  <c:v>45014</c:v>
                </c:pt>
                <c:pt idx="43">
                  <c:v>45280</c:v>
                </c:pt>
              </c:numCache>
            </c:numRef>
          </c:cat>
          <c:val>
            <c:numRef>
              <c:f>Sheet1!$M$4:$M$63</c:f>
              <c:numCache>
                <c:formatCode>"$"#,##0.00_);[Red]\("$"#,##0.00\)</c:formatCode>
                <c:ptCount val="44"/>
                <c:pt idx="0">
                  <c:v>5</c:v>
                </c:pt>
                <c:pt idx="1">
                  <c:v>5</c:v>
                </c:pt>
                <c:pt idx="2">
                  <c:v>5</c:v>
                </c:pt>
                <c:pt idx="3">
                  <c:v>5</c:v>
                </c:pt>
                <c:pt idx="4">
                  <c:v>5</c:v>
                </c:pt>
                <c:pt idx="5">
                  <c:v>5</c:v>
                </c:pt>
                <c:pt idx="6">
                  <c:v>5</c:v>
                </c:pt>
                <c:pt idx="7">
                  <c:v>5</c:v>
                </c:pt>
                <c:pt idx="8">
                  <c:v>5</c:v>
                </c:pt>
                <c:pt idx="9">
                  <c:v>5</c:v>
                </c:pt>
                <c:pt idx="10">
                  <c:v>5</c:v>
                </c:pt>
                <c:pt idx="11">
                  <c:v>5</c:v>
                </c:pt>
                <c:pt idx="12">
                  <c:v>6.25</c:v>
                </c:pt>
                <c:pt idx="13">
                  <c:v>6.25</c:v>
                </c:pt>
                <c:pt idx="14">
                  <c:v>6.25</c:v>
                </c:pt>
                <c:pt idx="15">
                  <c:v>6.25</c:v>
                </c:pt>
                <c:pt idx="16">
                  <c:v>6.25</c:v>
                </c:pt>
                <c:pt idx="17">
                  <c:v>6.25</c:v>
                </c:pt>
                <c:pt idx="18">
                  <c:v>6.25</c:v>
                </c:pt>
                <c:pt idx="19" formatCode="&quot;$&quot;#,##0_);[Red]\(&quot;$&quot;#,##0\)">
                  <c:v>7</c:v>
                </c:pt>
                <c:pt idx="20" formatCode="&quot;$&quot;#,##0_);[Red]\(&quot;$&quot;#,##0\)">
                  <c:v>7</c:v>
                </c:pt>
                <c:pt idx="21" formatCode="&quot;$&quot;#,##0_);[Red]\(&quot;$&quot;#,##0\)">
                  <c:v>7</c:v>
                </c:pt>
                <c:pt idx="22" formatCode="&quot;$&quot;#,##0_);[Red]\(&quot;$&quot;#,##0\)">
                  <c:v>7</c:v>
                </c:pt>
                <c:pt idx="23" formatCode="&quot;$&quot;#,##0_);[Red]\(&quot;$&quot;#,##0\)">
                  <c:v>7</c:v>
                </c:pt>
                <c:pt idx="24" formatCode="&quot;$&quot;#,##0_);[Red]\(&quot;$&quot;#,##0\)">
                  <c:v>7</c:v>
                </c:pt>
                <c:pt idx="25" formatCode="&quot;$&quot;#,##0_);[Red]\(&quot;$&quot;#,##0\)">
                  <c:v>7</c:v>
                </c:pt>
                <c:pt idx="26" formatCode="&quot;$&quot;#,##0_);[Red]\(&quot;$&quot;#,##0\)">
                  <c:v>7</c:v>
                </c:pt>
                <c:pt idx="27" formatCode="&quot;$&quot;#,##0_);[Red]\(&quot;$&quot;#,##0\)">
                  <c:v>7</c:v>
                </c:pt>
                <c:pt idx="28" formatCode="&quot;$&quot;#,##0_);[Red]\(&quot;$&quot;#,##0\)">
                  <c:v>7</c:v>
                </c:pt>
                <c:pt idx="29" formatCode="&quot;$&quot;#,##0_);[Red]\(&quot;$&quot;#,##0\)">
                  <c:v>7</c:v>
                </c:pt>
                <c:pt idx="30" formatCode="&quot;$&quot;#,##0_);[Red]\(&quot;$&quot;#,##0\)">
                  <c:v>7</c:v>
                </c:pt>
                <c:pt idx="31" formatCode="&quot;$&quot;#,##0_);[Red]\(&quot;$&quot;#,##0\)">
                  <c:v>7</c:v>
                </c:pt>
                <c:pt idx="32" formatCode="&quot;$&quot;#,##0_);[Red]\(&quot;$&quot;#,##0\)">
                  <c:v>7</c:v>
                </c:pt>
                <c:pt idx="33" formatCode="&quot;$&quot;#,##0_);[Red]\(&quot;$&quot;#,##0\)">
                  <c:v>7</c:v>
                </c:pt>
                <c:pt idx="34" formatCode="&quot;$&quot;#,##0_);[Red]\(&quot;$&quot;#,##0\)">
                  <c:v>7</c:v>
                </c:pt>
                <c:pt idx="35" formatCode="&quot;$&quot;#,##0_);[Red]\(&quot;$&quot;#,##0\)">
                  <c:v>7</c:v>
                </c:pt>
                <c:pt idx="36" formatCode="&quot;$&quot;#,##0_);[Red]\(&quot;$&quot;#,##0\)">
                  <c:v>7</c:v>
                </c:pt>
                <c:pt idx="37" formatCode="&quot;$&quot;#,##0_);[Red]\(&quot;$&quot;#,##0\)">
                  <c:v>7</c:v>
                </c:pt>
                <c:pt idx="38" formatCode="General">
                  <c:v>7</c:v>
                </c:pt>
                <c:pt idx="39" formatCode="_(&quot;$&quot;* #,##0_);_(&quot;$&quot;* \(#,##0\);_(&quot;$&quot;* &quot;-&quot;??_);_(@_)">
                  <c:v>7</c:v>
                </c:pt>
                <c:pt idx="40" formatCode="_(&quot;$&quot;* #,##0_);_(&quot;$&quot;* \(#,##0\);_(&quot;$&quot;* &quot;-&quot;??_);_(@_)">
                  <c:v>7</c:v>
                </c:pt>
                <c:pt idx="41" formatCode="_(&quot;$&quot;* #,##0_);_(&quot;$&quot;* \(#,##0\);_(&quot;$&quot;* &quot;-&quot;??_);_(@_)">
                  <c:v>7</c:v>
                </c:pt>
                <c:pt idx="42" formatCode="_(&quot;$&quot;* #,##0_);_(&quot;$&quot;* \(#,##0\);_(&quot;$&quot;* &quot;-&quot;??_);_(@_)">
                  <c:v>10</c:v>
                </c:pt>
                <c:pt idx="43" formatCode="_(&quot;$&quot;* #,##0_);_(&quot;$&quot;* \(#,##0\);_(&quot;$&quot;* &quot;-&quot;??_);_(@_)">
                  <c:v>10</c:v>
                </c:pt>
              </c:numCache>
            </c:numRef>
          </c:val>
          <c:smooth val="0"/>
          <c:extLst>
            <c:ext xmlns:c16="http://schemas.microsoft.com/office/drawing/2014/chart" uri="{C3380CC4-5D6E-409C-BE32-E72D297353CC}">
              <c16:uniqueId val="{00000000-BAF8-4983-B135-479092DC370E}"/>
            </c:ext>
          </c:extLst>
        </c:ser>
        <c:ser>
          <c:idx val="1"/>
          <c:order val="1"/>
          <c:tx>
            <c:strRef>
              <c:f>Sheet1!$N$3</c:f>
              <c:strCache>
                <c:ptCount val="1"/>
                <c:pt idx="0">
                  <c:v>Rental Rate (High)</c:v>
                </c:pt>
              </c:strCache>
            </c:strRef>
          </c:tx>
          <c:spPr>
            <a:ln w="28575" cap="rnd">
              <a:solidFill>
                <a:schemeClr val="accent2"/>
              </a:solidFill>
              <a:round/>
            </a:ln>
            <a:effectLst/>
          </c:spPr>
          <c:marker>
            <c:symbol val="none"/>
          </c:marker>
          <c:cat>
            <c:numRef>
              <c:f>Sheet1!$A$4:$A$63</c:f>
              <c:numCache>
                <c:formatCode>m/d/yyyy</c:formatCode>
                <c:ptCount val="44"/>
                <c:pt idx="0">
                  <c:v>36586</c:v>
                </c:pt>
                <c:pt idx="1">
                  <c:v>36739</c:v>
                </c:pt>
                <c:pt idx="2">
                  <c:v>36951</c:v>
                </c:pt>
                <c:pt idx="3">
                  <c:v>37104</c:v>
                </c:pt>
                <c:pt idx="4">
                  <c:v>37104</c:v>
                </c:pt>
                <c:pt idx="5">
                  <c:v>37316</c:v>
                </c:pt>
                <c:pt idx="6">
                  <c:v>37469</c:v>
                </c:pt>
                <c:pt idx="7">
                  <c:v>37681</c:v>
                </c:pt>
                <c:pt idx="8">
                  <c:v>37834</c:v>
                </c:pt>
                <c:pt idx="9">
                  <c:v>38047</c:v>
                </c:pt>
                <c:pt idx="10">
                  <c:v>38200</c:v>
                </c:pt>
                <c:pt idx="11">
                  <c:v>38412</c:v>
                </c:pt>
                <c:pt idx="12">
                  <c:v>38565</c:v>
                </c:pt>
                <c:pt idx="13">
                  <c:v>38777</c:v>
                </c:pt>
                <c:pt idx="14">
                  <c:v>38930</c:v>
                </c:pt>
                <c:pt idx="15">
                  <c:v>39142</c:v>
                </c:pt>
                <c:pt idx="16">
                  <c:v>39295</c:v>
                </c:pt>
                <c:pt idx="17">
                  <c:v>39508</c:v>
                </c:pt>
                <c:pt idx="18">
                  <c:v>39661</c:v>
                </c:pt>
                <c:pt idx="19">
                  <c:v>39508</c:v>
                </c:pt>
                <c:pt idx="20">
                  <c:v>40026</c:v>
                </c:pt>
                <c:pt idx="21">
                  <c:v>40238</c:v>
                </c:pt>
                <c:pt idx="22">
                  <c:v>40891</c:v>
                </c:pt>
                <c:pt idx="23">
                  <c:v>41061</c:v>
                </c:pt>
                <c:pt idx="24">
                  <c:v>41214</c:v>
                </c:pt>
                <c:pt idx="25">
                  <c:v>41334</c:v>
                </c:pt>
                <c:pt idx="26">
                  <c:v>41487</c:v>
                </c:pt>
                <c:pt idx="27">
                  <c:v>41699</c:v>
                </c:pt>
                <c:pt idx="28">
                  <c:v>41852</c:v>
                </c:pt>
                <c:pt idx="29">
                  <c:v>42064</c:v>
                </c:pt>
                <c:pt idx="30">
                  <c:v>42217</c:v>
                </c:pt>
                <c:pt idx="31">
                  <c:v>42430</c:v>
                </c:pt>
                <c:pt idx="32">
                  <c:v>42583</c:v>
                </c:pt>
                <c:pt idx="33">
                  <c:v>42795</c:v>
                </c:pt>
                <c:pt idx="34">
                  <c:v>42948</c:v>
                </c:pt>
                <c:pt idx="35">
                  <c:v>43160</c:v>
                </c:pt>
                <c:pt idx="36">
                  <c:v>43313</c:v>
                </c:pt>
                <c:pt idx="37">
                  <c:v>43525</c:v>
                </c:pt>
                <c:pt idx="38">
                  <c:v>43678</c:v>
                </c:pt>
                <c:pt idx="39">
                  <c:v>43908</c:v>
                </c:pt>
                <c:pt idx="40">
                  <c:v>44153</c:v>
                </c:pt>
                <c:pt idx="41">
                  <c:v>44517</c:v>
                </c:pt>
                <c:pt idx="42">
                  <c:v>45014</c:v>
                </c:pt>
                <c:pt idx="43">
                  <c:v>45280</c:v>
                </c:pt>
              </c:numCache>
            </c:numRef>
          </c:cat>
          <c:val>
            <c:numRef>
              <c:f>Sheet1!$N$4:$N$63</c:f>
              <c:numCache>
                <c:formatCode>"$"#,##0.00_);[Red]\("$"#,##0.00\)</c:formatCode>
                <c:ptCount val="44"/>
                <c:pt idx="0">
                  <c:v>5</c:v>
                </c:pt>
                <c:pt idx="1">
                  <c:v>5</c:v>
                </c:pt>
                <c:pt idx="2">
                  <c:v>5</c:v>
                </c:pt>
                <c:pt idx="3">
                  <c:v>5</c:v>
                </c:pt>
                <c:pt idx="4">
                  <c:v>5</c:v>
                </c:pt>
                <c:pt idx="5">
                  <c:v>5</c:v>
                </c:pt>
                <c:pt idx="6">
                  <c:v>5</c:v>
                </c:pt>
                <c:pt idx="7">
                  <c:v>5</c:v>
                </c:pt>
                <c:pt idx="8">
                  <c:v>5</c:v>
                </c:pt>
                <c:pt idx="9">
                  <c:v>5</c:v>
                </c:pt>
                <c:pt idx="10">
                  <c:v>5</c:v>
                </c:pt>
                <c:pt idx="11">
                  <c:v>5</c:v>
                </c:pt>
                <c:pt idx="12">
                  <c:v>25</c:v>
                </c:pt>
                <c:pt idx="13">
                  <c:v>25</c:v>
                </c:pt>
                <c:pt idx="14">
                  <c:v>25</c:v>
                </c:pt>
                <c:pt idx="15">
                  <c:v>25</c:v>
                </c:pt>
                <c:pt idx="16">
                  <c:v>25</c:v>
                </c:pt>
                <c:pt idx="17">
                  <c:v>25</c:v>
                </c:pt>
                <c:pt idx="18">
                  <c:v>25</c:v>
                </c:pt>
                <c:pt idx="19" formatCode="General">
                  <c:v>28</c:v>
                </c:pt>
                <c:pt idx="20" formatCode="General">
                  <c:v>28</c:v>
                </c:pt>
                <c:pt idx="21" formatCode="General">
                  <c:v>28</c:v>
                </c:pt>
                <c:pt idx="22" formatCode="General">
                  <c:v>28</c:v>
                </c:pt>
                <c:pt idx="23" formatCode="General">
                  <c:v>28</c:v>
                </c:pt>
                <c:pt idx="24" formatCode="General">
                  <c:v>28</c:v>
                </c:pt>
                <c:pt idx="25" formatCode="General">
                  <c:v>28</c:v>
                </c:pt>
                <c:pt idx="26" formatCode="General">
                  <c:v>28</c:v>
                </c:pt>
                <c:pt idx="27" formatCode="General">
                  <c:v>28</c:v>
                </c:pt>
                <c:pt idx="28" formatCode="General">
                  <c:v>28</c:v>
                </c:pt>
                <c:pt idx="29" formatCode="General">
                  <c:v>28</c:v>
                </c:pt>
                <c:pt idx="30" formatCode="General">
                  <c:v>28</c:v>
                </c:pt>
                <c:pt idx="31" formatCode="General">
                  <c:v>28</c:v>
                </c:pt>
                <c:pt idx="32" formatCode="General">
                  <c:v>28</c:v>
                </c:pt>
                <c:pt idx="33" formatCode="General">
                  <c:v>28</c:v>
                </c:pt>
                <c:pt idx="34" formatCode="General">
                  <c:v>28</c:v>
                </c:pt>
                <c:pt idx="35" formatCode="General">
                  <c:v>28</c:v>
                </c:pt>
                <c:pt idx="36" formatCode="General">
                  <c:v>28</c:v>
                </c:pt>
                <c:pt idx="37" formatCode="General">
                  <c:v>28</c:v>
                </c:pt>
                <c:pt idx="38" formatCode="General">
                  <c:v>28</c:v>
                </c:pt>
                <c:pt idx="39" formatCode="_(&quot;$&quot;* #,##0_);_(&quot;$&quot;* \(#,##0\);_(&quot;$&quot;* &quot;-&quot;??_);_(@_)">
                  <c:v>28</c:v>
                </c:pt>
                <c:pt idx="40" formatCode="_(&quot;$&quot;* #,##0_);_(&quot;$&quot;* \(#,##0\);_(&quot;$&quot;* &quot;-&quot;??_);_(@_)">
                  <c:v>28</c:v>
                </c:pt>
                <c:pt idx="41" formatCode="_(&quot;$&quot;* #,##0_);_(&quot;$&quot;* \(#,##0\);_(&quot;$&quot;* &quot;-&quot;??_);_(@_)">
                  <c:v>28</c:v>
                </c:pt>
                <c:pt idx="42" formatCode="_(&quot;$&quot;* #,##0_);_(&quot;$&quot;* \(#,##0\);_(&quot;$&quot;* &quot;-&quot;??_);_(@_)">
                  <c:v>40</c:v>
                </c:pt>
                <c:pt idx="43" formatCode="_(&quot;$&quot;* #,##0_);_(&quot;$&quot;* \(#,##0\);_(&quot;$&quot;* &quot;-&quot;??_);_(@_)">
                  <c:v>40</c:v>
                </c:pt>
              </c:numCache>
            </c:numRef>
          </c:val>
          <c:smooth val="0"/>
          <c:extLst>
            <c:ext xmlns:c16="http://schemas.microsoft.com/office/drawing/2014/chart" uri="{C3380CC4-5D6E-409C-BE32-E72D297353CC}">
              <c16:uniqueId val="{00000001-BAF8-4983-B135-479092DC370E}"/>
            </c:ext>
          </c:extLst>
        </c:ser>
        <c:dLbls>
          <c:showLegendKey val="0"/>
          <c:showVal val="0"/>
          <c:showCatName val="0"/>
          <c:showSerName val="0"/>
          <c:showPercent val="0"/>
          <c:showBubbleSize val="0"/>
        </c:dLbls>
        <c:smooth val="0"/>
        <c:axId val="211784200"/>
        <c:axId val="211782560"/>
      </c:lineChart>
      <c:dateAx>
        <c:axId val="211784200"/>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782560"/>
        <c:crosses val="autoZero"/>
        <c:auto val="1"/>
        <c:lblOffset val="100"/>
        <c:baseTimeUnit val="days"/>
      </c:dateAx>
      <c:valAx>
        <c:axId val="21178256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Rental Rate per</a:t>
                </a:r>
                <a:r>
                  <a:rPr lang="en-US" baseline="0"/>
                  <a:t> Acre</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784200"/>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Rental Rate</a:t>
            </a:r>
            <a:r>
              <a:rPr lang="en-US" baseline="0"/>
              <a:t> (200m+)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Sheet1!$P$3</c:f>
              <c:strCache>
                <c:ptCount val="1"/>
                <c:pt idx="0">
                  <c:v>Rental Rate (Low)</c:v>
                </c:pt>
              </c:strCache>
            </c:strRef>
          </c:tx>
          <c:spPr>
            <a:ln w="28575" cap="rnd">
              <a:solidFill>
                <a:schemeClr val="accent1"/>
              </a:solidFill>
              <a:round/>
            </a:ln>
            <a:effectLst/>
          </c:spPr>
          <c:marker>
            <c:symbol val="none"/>
          </c:marker>
          <c:cat>
            <c:numRef>
              <c:f>Sheet1!$A$4:$A$63</c:f>
              <c:numCache>
                <c:formatCode>m/d/yyyy</c:formatCode>
                <c:ptCount val="44"/>
                <c:pt idx="0">
                  <c:v>36586</c:v>
                </c:pt>
                <c:pt idx="1">
                  <c:v>36739</c:v>
                </c:pt>
                <c:pt idx="2">
                  <c:v>36951</c:v>
                </c:pt>
                <c:pt idx="3">
                  <c:v>37104</c:v>
                </c:pt>
                <c:pt idx="4">
                  <c:v>37104</c:v>
                </c:pt>
                <c:pt idx="5">
                  <c:v>37316</c:v>
                </c:pt>
                <c:pt idx="6">
                  <c:v>37469</c:v>
                </c:pt>
                <c:pt idx="7">
                  <c:v>37681</c:v>
                </c:pt>
                <c:pt idx="8">
                  <c:v>37834</c:v>
                </c:pt>
                <c:pt idx="9">
                  <c:v>38047</c:v>
                </c:pt>
                <c:pt idx="10">
                  <c:v>38200</c:v>
                </c:pt>
                <c:pt idx="11">
                  <c:v>38412</c:v>
                </c:pt>
                <c:pt idx="12">
                  <c:v>38565</c:v>
                </c:pt>
                <c:pt idx="13">
                  <c:v>38777</c:v>
                </c:pt>
                <c:pt idx="14">
                  <c:v>38930</c:v>
                </c:pt>
                <c:pt idx="15">
                  <c:v>39142</c:v>
                </c:pt>
                <c:pt idx="16">
                  <c:v>39295</c:v>
                </c:pt>
                <c:pt idx="17">
                  <c:v>39508</c:v>
                </c:pt>
                <c:pt idx="18">
                  <c:v>39661</c:v>
                </c:pt>
                <c:pt idx="19">
                  <c:v>39508</c:v>
                </c:pt>
                <c:pt idx="20">
                  <c:v>40026</c:v>
                </c:pt>
                <c:pt idx="21">
                  <c:v>40238</c:v>
                </c:pt>
                <c:pt idx="22">
                  <c:v>40891</c:v>
                </c:pt>
                <c:pt idx="23">
                  <c:v>41061</c:v>
                </c:pt>
                <c:pt idx="24">
                  <c:v>41214</c:v>
                </c:pt>
                <c:pt idx="25">
                  <c:v>41334</c:v>
                </c:pt>
                <c:pt idx="26">
                  <c:v>41487</c:v>
                </c:pt>
                <c:pt idx="27">
                  <c:v>41699</c:v>
                </c:pt>
                <c:pt idx="28">
                  <c:v>41852</c:v>
                </c:pt>
                <c:pt idx="29">
                  <c:v>42064</c:v>
                </c:pt>
                <c:pt idx="30">
                  <c:v>42217</c:v>
                </c:pt>
                <c:pt idx="31">
                  <c:v>42430</c:v>
                </c:pt>
                <c:pt idx="32">
                  <c:v>42583</c:v>
                </c:pt>
                <c:pt idx="33">
                  <c:v>42795</c:v>
                </c:pt>
                <c:pt idx="34">
                  <c:v>42948</c:v>
                </c:pt>
                <c:pt idx="35">
                  <c:v>43160</c:v>
                </c:pt>
                <c:pt idx="36">
                  <c:v>43313</c:v>
                </c:pt>
                <c:pt idx="37">
                  <c:v>43525</c:v>
                </c:pt>
                <c:pt idx="38">
                  <c:v>43678</c:v>
                </c:pt>
                <c:pt idx="39">
                  <c:v>43908</c:v>
                </c:pt>
                <c:pt idx="40">
                  <c:v>44153</c:v>
                </c:pt>
                <c:pt idx="41">
                  <c:v>44517</c:v>
                </c:pt>
                <c:pt idx="42">
                  <c:v>45014</c:v>
                </c:pt>
                <c:pt idx="43">
                  <c:v>45280</c:v>
                </c:pt>
              </c:numCache>
            </c:numRef>
          </c:cat>
          <c:val>
            <c:numRef>
              <c:f>Sheet1!$P$4:$P$63</c:f>
              <c:numCache>
                <c:formatCode>"$"#,##0.00_);[Red]\("$"#,##0.00\)</c:formatCode>
                <c:ptCount val="44"/>
                <c:pt idx="0">
                  <c:v>7.5</c:v>
                </c:pt>
                <c:pt idx="1">
                  <c:v>7.5</c:v>
                </c:pt>
                <c:pt idx="2">
                  <c:v>7.5</c:v>
                </c:pt>
                <c:pt idx="3">
                  <c:v>7.5</c:v>
                </c:pt>
                <c:pt idx="4">
                  <c:v>7.5</c:v>
                </c:pt>
                <c:pt idx="5">
                  <c:v>7.5</c:v>
                </c:pt>
                <c:pt idx="6">
                  <c:v>7.5</c:v>
                </c:pt>
                <c:pt idx="7">
                  <c:v>7.5</c:v>
                </c:pt>
                <c:pt idx="8">
                  <c:v>7.5</c:v>
                </c:pt>
                <c:pt idx="9">
                  <c:v>7.5</c:v>
                </c:pt>
                <c:pt idx="10">
                  <c:v>7.5</c:v>
                </c:pt>
                <c:pt idx="11">
                  <c:v>7.5</c:v>
                </c:pt>
                <c:pt idx="12">
                  <c:v>9.5</c:v>
                </c:pt>
                <c:pt idx="13">
                  <c:v>9.5</c:v>
                </c:pt>
                <c:pt idx="14">
                  <c:v>9.5</c:v>
                </c:pt>
                <c:pt idx="15">
                  <c:v>9.5</c:v>
                </c:pt>
                <c:pt idx="16">
                  <c:v>9.5</c:v>
                </c:pt>
                <c:pt idx="17">
                  <c:v>9.5</c:v>
                </c:pt>
                <c:pt idx="18">
                  <c:v>9.5</c:v>
                </c:pt>
                <c:pt idx="19" formatCode="General">
                  <c:v>11</c:v>
                </c:pt>
                <c:pt idx="20" formatCode="General">
                  <c:v>11</c:v>
                </c:pt>
                <c:pt idx="21" formatCode="General">
                  <c:v>11</c:v>
                </c:pt>
                <c:pt idx="22" formatCode="General">
                  <c:v>11</c:v>
                </c:pt>
                <c:pt idx="23" formatCode="General">
                  <c:v>11</c:v>
                </c:pt>
                <c:pt idx="24" formatCode="General">
                  <c:v>11</c:v>
                </c:pt>
                <c:pt idx="25" formatCode="General">
                  <c:v>11</c:v>
                </c:pt>
                <c:pt idx="26" formatCode="General">
                  <c:v>11</c:v>
                </c:pt>
                <c:pt idx="27" formatCode="General">
                  <c:v>11</c:v>
                </c:pt>
                <c:pt idx="28" formatCode="General">
                  <c:v>11</c:v>
                </c:pt>
                <c:pt idx="29" formatCode="General">
                  <c:v>11</c:v>
                </c:pt>
                <c:pt idx="30" formatCode="General">
                  <c:v>11</c:v>
                </c:pt>
                <c:pt idx="31" formatCode="General">
                  <c:v>11</c:v>
                </c:pt>
                <c:pt idx="32" formatCode="General">
                  <c:v>11</c:v>
                </c:pt>
                <c:pt idx="33" formatCode="General">
                  <c:v>11</c:v>
                </c:pt>
                <c:pt idx="34" formatCode="General">
                  <c:v>11</c:v>
                </c:pt>
                <c:pt idx="35" formatCode="General">
                  <c:v>11</c:v>
                </c:pt>
                <c:pt idx="36" formatCode="General">
                  <c:v>11</c:v>
                </c:pt>
                <c:pt idx="37" formatCode="General">
                  <c:v>11</c:v>
                </c:pt>
                <c:pt idx="38" formatCode="General">
                  <c:v>11</c:v>
                </c:pt>
                <c:pt idx="39" formatCode="_(&quot;$&quot;* #,##0_);_(&quot;$&quot;* \(#,##0\);_(&quot;$&quot;* &quot;-&quot;??_);_(@_)">
                  <c:v>11</c:v>
                </c:pt>
                <c:pt idx="40" formatCode="_(&quot;$&quot;* #,##0_);_(&quot;$&quot;* \(#,##0\);_(&quot;$&quot;* &quot;-&quot;??_);_(@_)">
                  <c:v>11</c:v>
                </c:pt>
                <c:pt idx="41" formatCode="_(&quot;$&quot;* #,##0_);_(&quot;$&quot;* \(#,##0\);_(&quot;$&quot;* &quot;-&quot;??_);_(@_)">
                  <c:v>11</c:v>
                </c:pt>
                <c:pt idx="42" formatCode="_(&quot;$&quot;* #,##0_);_(&quot;$&quot;* \(#,##0\);_(&quot;$&quot;* &quot;-&quot;??_);_(@_)">
                  <c:v>16</c:v>
                </c:pt>
                <c:pt idx="43" formatCode="_(&quot;$&quot;* #,##0_);_(&quot;$&quot;* \(#,##0\);_(&quot;$&quot;* &quot;-&quot;??_);_(@_)">
                  <c:v>16</c:v>
                </c:pt>
              </c:numCache>
            </c:numRef>
          </c:val>
          <c:smooth val="0"/>
          <c:extLst>
            <c:ext xmlns:c16="http://schemas.microsoft.com/office/drawing/2014/chart" uri="{C3380CC4-5D6E-409C-BE32-E72D297353CC}">
              <c16:uniqueId val="{00000000-14DA-4D7F-A091-432A20006C13}"/>
            </c:ext>
          </c:extLst>
        </c:ser>
        <c:ser>
          <c:idx val="1"/>
          <c:order val="1"/>
          <c:tx>
            <c:strRef>
              <c:f>Sheet1!$Q$3</c:f>
              <c:strCache>
                <c:ptCount val="1"/>
                <c:pt idx="0">
                  <c:v>Rental Rate (High)</c:v>
                </c:pt>
              </c:strCache>
            </c:strRef>
          </c:tx>
          <c:spPr>
            <a:ln w="28575" cap="rnd">
              <a:solidFill>
                <a:schemeClr val="accent2"/>
              </a:solidFill>
              <a:round/>
            </a:ln>
            <a:effectLst/>
          </c:spPr>
          <c:marker>
            <c:symbol val="none"/>
          </c:marker>
          <c:cat>
            <c:numRef>
              <c:f>Sheet1!$A$4:$A$63</c:f>
              <c:numCache>
                <c:formatCode>m/d/yyyy</c:formatCode>
                <c:ptCount val="44"/>
                <c:pt idx="0">
                  <c:v>36586</c:v>
                </c:pt>
                <c:pt idx="1">
                  <c:v>36739</c:v>
                </c:pt>
                <c:pt idx="2">
                  <c:v>36951</c:v>
                </c:pt>
                <c:pt idx="3">
                  <c:v>37104</c:v>
                </c:pt>
                <c:pt idx="4">
                  <c:v>37104</c:v>
                </c:pt>
                <c:pt idx="5">
                  <c:v>37316</c:v>
                </c:pt>
                <c:pt idx="6">
                  <c:v>37469</c:v>
                </c:pt>
                <c:pt idx="7">
                  <c:v>37681</c:v>
                </c:pt>
                <c:pt idx="8">
                  <c:v>37834</c:v>
                </c:pt>
                <c:pt idx="9">
                  <c:v>38047</c:v>
                </c:pt>
                <c:pt idx="10">
                  <c:v>38200</c:v>
                </c:pt>
                <c:pt idx="11">
                  <c:v>38412</c:v>
                </c:pt>
                <c:pt idx="12">
                  <c:v>38565</c:v>
                </c:pt>
                <c:pt idx="13">
                  <c:v>38777</c:v>
                </c:pt>
                <c:pt idx="14">
                  <c:v>38930</c:v>
                </c:pt>
                <c:pt idx="15">
                  <c:v>39142</c:v>
                </c:pt>
                <c:pt idx="16">
                  <c:v>39295</c:v>
                </c:pt>
                <c:pt idx="17">
                  <c:v>39508</c:v>
                </c:pt>
                <c:pt idx="18">
                  <c:v>39661</c:v>
                </c:pt>
                <c:pt idx="19">
                  <c:v>39508</c:v>
                </c:pt>
                <c:pt idx="20">
                  <c:v>40026</c:v>
                </c:pt>
                <c:pt idx="21">
                  <c:v>40238</c:v>
                </c:pt>
                <c:pt idx="22">
                  <c:v>40891</c:v>
                </c:pt>
                <c:pt idx="23">
                  <c:v>41061</c:v>
                </c:pt>
                <c:pt idx="24">
                  <c:v>41214</c:v>
                </c:pt>
                <c:pt idx="25">
                  <c:v>41334</c:v>
                </c:pt>
                <c:pt idx="26">
                  <c:v>41487</c:v>
                </c:pt>
                <c:pt idx="27">
                  <c:v>41699</c:v>
                </c:pt>
                <c:pt idx="28">
                  <c:v>41852</c:v>
                </c:pt>
                <c:pt idx="29">
                  <c:v>42064</c:v>
                </c:pt>
                <c:pt idx="30">
                  <c:v>42217</c:v>
                </c:pt>
                <c:pt idx="31">
                  <c:v>42430</c:v>
                </c:pt>
                <c:pt idx="32">
                  <c:v>42583</c:v>
                </c:pt>
                <c:pt idx="33">
                  <c:v>42795</c:v>
                </c:pt>
                <c:pt idx="34">
                  <c:v>42948</c:v>
                </c:pt>
                <c:pt idx="35">
                  <c:v>43160</c:v>
                </c:pt>
                <c:pt idx="36">
                  <c:v>43313</c:v>
                </c:pt>
                <c:pt idx="37">
                  <c:v>43525</c:v>
                </c:pt>
                <c:pt idx="38">
                  <c:v>43678</c:v>
                </c:pt>
                <c:pt idx="39">
                  <c:v>43908</c:v>
                </c:pt>
                <c:pt idx="40">
                  <c:v>44153</c:v>
                </c:pt>
                <c:pt idx="41">
                  <c:v>44517</c:v>
                </c:pt>
                <c:pt idx="42">
                  <c:v>45014</c:v>
                </c:pt>
                <c:pt idx="43">
                  <c:v>45280</c:v>
                </c:pt>
              </c:numCache>
            </c:numRef>
          </c:cat>
          <c:val>
            <c:numRef>
              <c:f>Sheet1!$Q$4:$Q$63</c:f>
              <c:numCache>
                <c:formatCode>"$"#,##0.00_);[Red]\("$"#,##0.00\)</c:formatCode>
                <c:ptCount val="44"/>
                <c:pt idx="0">
                  <c:v>7.5</c:v>
                </c:pt>
                <c:pt idx="1">
                  <c:v>7.5</c:v>
                </c:pt>
                <c:pt idx="2">
                  <c:v>7.5</c:v>
                </c:pt>
                <c:pt idx="3">
                  <c:v>7.5</c:v>
                </c:pt>
                <c:pt idx="4">
                  <c:v>7.5</c:v>
                </c:pt>
                <c:pt idx="5">
                  <c:v>7.5</c:v>
                </c:pt>
                <c:pt idx="6">
                  <c:v>7.5</c:v>
                </c:pt>
                <c:pt idx="7">
                  <c:v>7.5</c:v>
                </c:pt>
                <c:pt idx="8">
                  <c:v>7.5</c:v>
                </c:pt>
                <c:pt idx="9">
                  <c:v>7.5</c:v>
                </c:pt>
                <c:pt idx="10">
                  <c:v>7.5</c:v>
                </c:pt>
                <c:pt idx="11">
                  <c:v>7.5</c:v>
                </c:pt>
                <c:pt idx="12">
                  <c:v>38</c:v>
                </c:pt>
                <c:pt idx="13">
                  <c:v>38</c:v>
                </c:pt>
                <c:pt idx="14">
                  <c:v>38</c:v>
                </c:pt>
                <c:pt idx="15">
                  <c:v>38</c:v>
                </c:pt>
                <c:pt idx="16">
                  <c:v>38</c:v>
                </c:pt>
                <c:pt idx="17">
                  <c:v>38</c:v>
                </c:pt>
                <c:pt idx="18">
                  <c:v>38</c:v>
                </c:pt>
                <c:pt idx="19" formatCode="General">
                  <c:v>16</c:v>
                </c:pt>
                <c:pt idx="20" formatCode="General">
                  <c:v>44</c:v>
                </c:pt>
                <c:pt idx="21" formatCode="General">
                  <c:v>44</c:v>
                </c:pt>
                <c:pt idx="22" formatCode="General">
                  <c:v>44</c:v>
                </c:pt>
                <c:pt idx="23" formatCode="General">
                  <c:v>44</c:v>
                </c:pt>
                <c:pt idx="24" formatCode="General">
                  <c:v>44</c:v>
                </c:pt>
                <c:pt idx="25" formatCode="General">
                  <c:v>44</c:v>
                </c:pt>
                <c:pt idx="26" formatCode="General">
                  <c:v>44</c:v>
                </c:pt>
                <c:pt idx="27" formatCode="General">
                  <c:v>44</c:v>
                </c:pt>
                <c:pt idx="28" formatCode="General">
                  <c:v>44</c:v>
                </c:pt>
                <c:pt idx="29" formatCode="General">
                  <c:v>44</c:v>
                </c:pt>
                <c:pt idx="30" formatCode="General">
                  <c:v>44</c:v>
                </c:pt>
                <c:pt idx="31" formatCode="General">
                  <c:v>44</c:v>
                </c:pt>
                <c:pt idx="32" formatCode="General">
                  <c:v>44</c:v>
                </c:pt>
                <c:pt idx="33" formatCode="General">
                  <c:v>44</c:v>
                </c:pt>
                <c:pt idx="34" formatCode="General">
                  <c:v>44</c:v>
                </c:pt>
                <c:pt idx="35" formatCode="General">
                  <c:v>44</c:v>
                </c:pt>
                <c:pt idx="36" formatCode="General">
                  <c:v>44</c:v>
                </c:pt>
                <c:pt idx="37" formatCode="General">
                  <c:v>44</c:v>
                </c:pt>
                <c:pt idx="38" formatCode="General">
                  <c:v>44</c:v>
                </c:pt>
                <c:pt idx="39" formatCode="_(&quot;$&quot;* #,##0_);_(&quot;$&quot;* \(#,##0\);_(&quot;$&quot;* &quot;-&quot;??_);_(@_)">
                  <c:v>44</c:v>
                </c:pt>
                <c:pt idx="40" formatCode="_(&quot;$&quot;* #,##0_);_(&quot;$&quot;* \(#,##0\);_(&quot;$&quot;* &quot;-&quot;??_);_(@_)">
                  <c:v>44</c:v>
                </c:pt>
                <c:pt idx="41" formatCode="_(&quot;$&quot;* #,##0_);_(&quot;$&quot;* \(#,##0\);_(&quot;$&quot;* &quot;-&quot;??_);_(@_)">
                  <c:v>44</c:v>
                </c:pt>
                <c:pt idx="42" formatCode="_(&quot;$&quot;* #,##0_);_(&quot;$&quot;* \(#,##0\);_(&quot;$&quot;* &quot;-&quot;??_);_(@_)">
                  <c:v>64</c:v>
                </c:pt>
                <c:pt idx="43" formatCode="_(&quot;$&quot;* #,##0_);_(&quot;$&quot;* \(#,##0\);_(&quot;$&quot;* &quot;-&quot;??_);_(@_)">
                  <c:v>64</c:v>
                </c:pt>
              </c:numCache>
            </c:numRef>
          </c:val>
          <c:smooth val="0"/>
          <c:extLst>
            <c:ext xmlns:c16="http://schemas.microsoft.com/office/drawing/2014/chart" uri="{C3380CC4-5D6E-409C-BE32-E72D297353CC}">
              <c16:uniqueId val="{00000001-14DA-4D7F-A091-432A20006C13}"/>
            </c:ext>
          </c:extLst>
        </c:ser>
        <c:dLbls>
          <c:showLegendKey val="0"/>
          <c:showVal val="0"/>
          <c:showCatName val="0"/>
          <c:showSerName val="0"/>
          <c:showPercent val="0"/>
          <c:showBubbleSize val="0"/>
        </c:dLbls>
        <c:smooth val="0"/>
        <c:axId val="536171576"/>
        <c:axId val="536169280"/>
      </c:lineChart>
      <c:dateAx>
        <c:axId val="53617157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169280"/>
        <c:crosses val="autoZero"/>
        <c:auto val="1"/>
        <c:lblOffset val="100"/>
        <c:baseTimeUnit val="days"/>
      </c:dateAx>
      <c:valAx>
        <c:axId val="536169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Rental Rate per Acre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171576"/>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ln>
                  <a:noFill/>
                </a:ln>
                <a:solidFill>
                  <a:schemeClr val="tx1">
                    <a:lumMod val="50000"/>
                    <a:lumOff val="50000"/>
                  </a:schemeClr>
                </a:solidFill>
                <a:latin typeface="+mn-lt"/>
                <a:ea typeface="+mn-ea"/>
                <a:cs typeface="+mn-cs"/>
              </a:defRPr>
            </a:pPr>
            <a:r>
              <a:rPr lang="en-US"/>
              <a:t>CGOM/EGOM - Sum of High Bids (2000-2017)</a:t>
            </a:r>
          </a:p>
        </c:rich>
      </c:tx>
      <c:overlay val="0"/>
      <c:spPr>
        <a:noFill/>
        <a:ln>
          <a:noFill/>
        </a:ln>
        <a:effectLst/>
      </c:spPr>
      <c:txPr>
        <a:bodyPr rot="0" spcFirstLastPara="1" vertOverflow="ellipsis" vert="horz" wrap="square" anchor="ctr" anchorCtr="1"/>
        <a:lstStyle/>
        <a:p>
          <a:pPr>
            <a:defRPr sz="1400" b="0" i="0" u="none" strike="noStrike" kern="1200" cap="none" spc="20" baseline="0">
              <a:ln>
                <a:noFill/>
              </a:ln>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Sheet2!$H$1</c:f>
              <c:strCache>
                <c:ptCount val="1"/>
                <c:pt idx="0">
                  <c:v>Sum High Bids</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5400" cap="flat" cmpd="sng" algn="ctr">
              <a:solidFill>
                <a:schemeClr val="accent1">
                  <a:shade val="95000"/>
                </a:schemeClr>
              </a:solidFill>
              <a:round/>
            </a:ln>
            <a:effectLst/>
          </c:spPr>
          <c:invertIfNegative val="0"/>
          <c:cat>
            <c:numRef>
              <c:f>Sheet2!$A$2:$A$17</c:f>
              <c:numCache>
                <c:formatCode>m/d/yyyy</c:formatCode>
                <c:ptCount val="16"/>
                <c:pt idx="0">
                  <c:v>36586</c:v>
                </c:pt>
                <c:pt idx="1">
                  <c:v>36951</c:v>
                </c:pt>
                <c:pt idx="2">
                  <c:v>37316</c:v>
                </c:pt>
                <c:pt idx="3">
                  <c:v>37681</c:v>
                </c:pt>
                <c:pt idx="4">
                  <c:v>38047</c:v>
                </c:pt>
                <c:pt idx="5">
                  <c:v>38412</c:v>
                </c:pt>
                <c:pt idx="6">
                  <c:v>38777</c:v>
                </c:pt>
                <c:pt idx="7">
                  <c:v>39142</c:v>
                </c:pt>
                <c:pt idx="8">
                  <c:v>39508</c:v>
                </c:pt>
                <c:pt idx="9">
                  <c:v>39508</c:v>
                </c:pt>
                <c:pt idx="10">
                  <c:v>40238</c:v>
                </c:pt>
                <c:pt idx="11">
                  <c:v>41334</c:v>
                </c:pt>
                <c:pt idx="12">
                  <c:v>41699</c:v>
                </c:pt>
                <c:pt idx="13">
                  <c:v>42064</c:v>
                </c:pt>
                <c:pt idx="14">
                  <c:v>42430</c:v>
                </c:pt>
                <c:pt idx="15">
                  <c:v>42795</c:v>
                </c:pt>
              </c:numCache>
            </c:numRef>
          </c:cat>
          <c:val>
            <c:numRef>
              <c:f>Sheet2!$H$2:$H$17</c:f>
              <c:numCache>
                <c:formatCode>_("$"* #,##0.00_);_("$"* \(#,##0.00\);_("$"* "-"??_);_(@_)</c:formatCode>
                <c:ptCount val="16"/>
                <c:pt idx="0">
                  <c:v>300567675</c:v>
                </c:pt>
                <c:pt idx="1">
                  <c:v>505468501</c:v>
                </c:pt>
                <c:pt idx="2">
                  <c:v>363210467</c:v>
                </c:pt>
                <c:pt idx="3">
                  <c:v>323907994</c:v>
                </c:pt>
                <c:pt idx="4">
                  <c:v>368763482</c:v>
                </c:pt>
                <c:pt idx="5">
                  <c:v>360936329</c:v>
                </c:pt>
                <c:pt idx="6">
                  <c:v>588309731</c:v>
                </c:pt>
                <c:pt idx="7">
                  <c:v>2904321011</c:v>
                </c:pt>
                <c:pt idx="8">
                  <c:v>3677688245</c:v>
                </c:pt>
                <c:pt idx="9">
                  <c:v>703048523</c:v>
                </c:pt>
                <c:pt idx="10">
                  <c:v>949265959</c:v>
                </c:pt>
                <c:pt idx="11">
                  <c:v>1214675536</c:v>
                </c:pt>
                <c:pt idx="12">
                  <c:v>850809921</c:v>
                </c:pt>
                <c:pt idx="13">
                  <c:v>538780056</c:v>
                </c:pt>
                <c:pt idx="14">
                  <c:v>156385610</c:v>
                </c:pt>
                <c:pt idx="15">
                  <c:v>274797434</c:v>
                </c:pt>
              </c:numCache>
            </c:numRef>
          </c:val>
          <c:extLst>
            <c:ext xmlns:c16="http://schemas.microsoft.com/office/drawing/2014/chart" uri="{C3380CC4-5D6E-409C-BE32-E72D297353CC}">
              <c16:uniqueId val="{00000000-2E87-43ED-93D2-CF5C1ECED2FA}"/>
            </c:ext>
          </c:extLst>
        </c:ser>
        <c:dLbls>
          <c:showLegendKey val="0"/>
          <c:showVal val="0"/>
          <c:showCatName val="0"/>
          <c:showSerName val="0"/>
          <c:showPercent val="0"/>
          <c:showBubbleSize val="0"/>
        </c:dLbls>
        <c:gapWidth val="150"/>
        <c:axId val="548360640"/>
        <c:axId val="543876224"/>
      </c:barChart>
      <c:lineChart>
        <c:grouping val="standard"/>
        <c:varyColors val="0"/>
        <c:ser>
          <c:idx val="1"/>
          <c:order val="1"/>
          <c:tx>
            <c:strRef>
              <c:f>Sheet2!$I$1</c:f>
              <c:strCache>
                <c:ptCount val="1"/>
                <c:pt idx="0">
                  <c:v>Companies</c:v>
                </c:pt>
              </c:strCache>
            </c:strRef>
          </c:tx>
          <c:spPr>
            <a:ln w="15875" cap="rnd">
              <a:solidFill>
                <a:schemeClr val="accent2"/>
              </a:solidFill>
              <a:round/>
            </a:ln>
            <a:effectLst/>
          </c:spPr>
          <c:marker>
            <c:symbol val="none"/>
          </c:marker>
          <c:cat>
            <c:numRef>
              <c:f>Sheet2!$A$2:$A$17</c:f>
              <c:numCache>
                <c:formatCode>m/d/yyyy</c:formatCode>
                <c:ptCount val="16"/>
                <c:pt idx="0">
                  <c:v>36586</c:v>
                </c:pt>
                <c:pt idx="1">
                  <c:v>36951</c:v>
                </c:pt>
                <c:pt idx="2">
                  <c:v>37316</c:v>
                </c:pt>
                <c:pt idx="3">
                  <c:v>37681</c:v>
                </c:pt>
                <c:pt idx="4">
                  <c:v>38047</c:v>
                </c:pt>
                <c:pt idx="5">
                  <c:v>38412</c:v>
                </c:pt>
                <c:pt idx="6">
                  <c:v>38777</c:v>
                </c:pt>
                <c:pt idx="7">
                  <c:v>39142</c:v>
                </c:pt>
                <c:pt idx="8">
                  <c:v>39508</c:v>
                </c:pt>
                <c:pt idx="9">
                  <c:v>39508</c:v>
                </c:pt>
                <c:pt idx="10">
                  <c:v>40238</c:v>
                </c:pt>
                <c:pt idx="11">
                  <c:v>41334</c:v>
                </c:pt>
                <c:pt idx="12">
                  <c:v>41699</c:v>
                </c:pt>
                <c:pt idx="13">
                  <c:v>42064</c:v>
                </c:pt>
                <c:pt idx="14">
                  <c:v>42430</c:v>
                </c:pt>
                <c:pt idx="15">
                  <c:v>42795</c:v>
                </c:pt>
              </c:numCache>
            </c:numRef>
          </c:cat>
          <c:val>
            <c:numRef>
              <c:f>Sheet2!$I$2:$I$17</c:f>
              <c:numCache>
                <c:formatCode>General</c:formatCode>
                <c:ptCount val="16"/>
                <c:pt idx="0">
                  <c:v>63</c:v>
                </c:pt>
                <c:pt idx="1">
                  <c:v>90</c:v>
                </c:pt>
                <c:pt idx="2">
                  <c:v>77</c:v>
                </c:pt>
                <c:pt idx="3">
                  <c:v>80</c:v>
                </c:pt>
                <c:pt idx="4">
                  <c:v>83</c:v>
                </c:pt>
                <c:pt idx="5">
                  <c:v>80</c:v>
                </c:pt>
                <c:pt idx="6">
                  <c:v>82</c:v>
                </c:pt>
                <c:pt idx="7">
                  <c:v>84</c:v>
                </c:pt>
                <c:pt idx="8">
                  <c:v>85</c:v>
                </c:pt>
                <c:pt idx="9">
                  <c:v>70</c:v>
                </c:pt>
                <c:pt idx="10">
                  <c:v>77</c:v>
                </c:pt>
                <c:pt idx="11">
                  <c:v>52</c:v>
                </c:pt>
                <c:pt idx="12">
                  <c:v>50</c:v>
                </c:pt>
                <c:pt idx="13">
                  <c:v>42</c:v>
                </c:pt>
                <c:pt idx="14">
                  <c:v>30</c:v>
                </c:pt>
                <c:pt idx="15">
                  <c:v>28</c:v>
                </c:pt>
              </c:numCache>
            </c:numRef>
          </c:val>
          <c:smooth val="0"/>
          <c:extLst>
            <c:ext xmlns:c16="http://schemas.microsoft.com/office/drawing/2014/chart" uri="{C3380CC4-5D6E-409C-BE32-E72D297353CC}">
              <c16:uniqueId val="{00000001-2E87-43ED-93D2-CF5C1ECED2FA}"/>
            </c:ext>
          </c:extLst>
        </c:ser>
        <c:dLbls>
          <c:showLegendKey val="0"/>
          <c:showVal val="0"/>
          <c:showCatName val="0"/>
          <c:showSerName val="0"/>
          <c:showPercent val="0"/>
          <c:showBubbleSize val="0"/>
        </c:dLbls>
        <c:marker val="1"/>
        <c:smooth val="0"/>
        <c:axId val="1575597200"/>
        <c:axId val="1575596240"/>
      </c:lineChart>
      <c:dateAx>
        <c:axId val="548360640"/>
        <c:scaling>
          <c:orientation val="minMax"/>
        </c:scaling>
        <c:delete val="0"/>
        <c:axPos val="b"/>
        <c:title>
          <c:tx>
            <c:rich>
              <a:bodyPr rot="0" spcFirstLastPara="1" vertOverflow="ellipsis" vert="horz" wrap="square" anchor="ctr" anchorCtr="1"/>
              <a:lstStyle/>
              <a:p>
                <a:pPr>
                  <a:defRPr sz="900" b="0" i="0" u="none" strike="noStrike" kern="1200" cap="all" baseline="0">
                    <a:ln>
                      <a:noFill/>
                    </a:ln>
                    <a:solidFill>
                      <a:schemeClr val="tx1">
                        <a:lumMod val="50000"/>
                        <a:lumOff val="50000"/>
                      </a:schemeClr>
                    </a:solidFill>
                    <a:latin typeface="+mn-lt"/>
                    <a:ea typeface="+mn-ea"/>
                    <a:cs typeface="+mn-cs"/>
                  </a:defRPr>
                </a:pPr>
                <a:r>
                  <a:rPr lang="en-US"/>
                  <a:t>Sale year</a:t>
                </a:r>
              </a:p>
            </c:rich>
          </c:tx>
          <c:overlay val="0"/>
          <c:spPr>
            <a:noFill/>
            <a:ln>
              <a:noFill/>
            </a:ln>
            <a:effectLst/>
          </c:spPr>
          <c:txPr>
            <a:bodyPr rot="0" spcFirstLastPara="1" vertOverflow="ellipsis" vert="horz" wrap="square" anchor="ctr" anchorCtr="1"/>
            <a:lstStyle/>
            <a:p>
              <a:pPr>
                <a:defRPr sz="900" b="0" i="0" u="none" strike="noStrike" kern="1200" cap="all" baseline="0">
                  <a:ln>
                    <a:noFill/>
                  </a:ln>
                  <a:solidFill>
                    <a:schemeClr val="tx1">
                      <a:lumMod val="50000"/>
                      <a:lumOff val="50000"/>
                    </a:schemeClr>
                  </a:solidFill>
                  <a:latin typeface="+mn-lt"/>
                  <a:ea typeface="+mn-ea"/>
                  <a:cs typeface="+mn-cs"/>
                </a:defRPr>
              </a:pPr>
              <a:endParaRPr lang="en-US"/>
            </a:p>
          </c:txPr>
        </c:title>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lumMod val="50000"/>
                    <a:lumOff val="50000"/>
                  </a:schemeClr>
                </a:solidFill>
                <a:latin typeface="+mn-lt"/>
                <a:ea typeface="+mn-ea"/>
                <a:cs typeface="+mn-cs"/>
              </a:defRPr>
            </a:pPr>
            <a:endParaRPr lang="en-US"/>
          </a:p>
        </c:txPr>
        <c:crossAx val="543876224"/>
        <c:crosses val="autoZero"/>
        <c:auto val="1"/>
        <c:lblOffset val="100"/>
        <c:baseTimeUnit val="days"/>
      </c:dateAx>
      <c:valAx>
        <c:axId val="543876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ln>
                      <a:noFill/>
                    </a:ln>
                    <a:solidFill>
                      <a:schemeClr val="tx1">
                        <a:lumMod val="50000"/>
                        <a:lumOff val="50000"/>
                      </a:schemeClr>
                    </a:solidFill>
                    <a:latin typeface="+mn-lt"/>
                    <a:ea typeface="+mn-ea"/>
                    <a:cs typeface="+mn-cs"/>
                  </a:defRPr>
                </a:pPr>
                <a:r>
                  <a:rPr lang="en-US"/>
                  <a:t>sum</a:t>
                </a:r>
                <a:r>
                  <a:rPr lang="en-US" baseline="0"/>
                  <a:t> of high bids</a:t>
                </a:r>
                <a:r>
                  <a:rPr lang="en-US"/>
                  <a:t> </a:t>
                </a:r>
              </a:p>
            </c:rich>
          </c:tx>
          <c:overlay val="0"/>
          <c:spPr>
            <a:noFill/>
            <a:ln>
              <a:noFill/>
            </a:ln>
            <a:effectLst/>
          </c:spPr>
          <c:txPr>
            <a:bodyPr rot="-5400000" spcFirstLastPara="1" vertOverflow="ellipsis" vert="horz" wrap="square" anchor="ctr" anchorCtr="1"/>
            <a:lstStyle/>
            <a:p>
              <a:pPr>
                <a:defRPr sz="900" b="0" i="0" u="none" strike="noStrike" kern="1200" cap="all" baseline="0">
                  <a:ln>
                    <a:noFill/>
                  </a:ln>
                  <a:solidFill>
                    <a:schemeClr val="tx1">
                      <a:lumMod val="50000"/>
                      <a:lumOff val="50000"/>
                    </a:schemeClr>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lumMod val="50000"/>
                    <a:lumOff val="50000"/>
                  </a:schemeClr>
                </a:solidFill>
                <a:latin typeface="+mn-lt"/>
                <a:ea typeface="+mn-ea"/>
                <a:cs typeface="+mn-cs"/>
              </a:defRPr>
            </a:pPr>
            <a:endParaRPr lang="en-US"/>
          </a:p>
        </c:txPr>
        <c:crossAx val="548360640"/>
        <c:crosses val="autoZero"/>
        <c:crossBetween val="between"/>
      </c:valAx>
      <c:valAx>
        <c:axId val="1575596240"/>
        <c:scaling>
          <c:orientation val="minMax"/>
        </c:scaling>
        <c:delete val="0"/>
        <c:axPos val="r"/>
        <c:title>
          <c:tx>
            <c:rich>
              <a:bodyPr rot="-5400000" spcFirstLastPara="1" vertOverflow="ellipsis" vert="horz" wrap="square" anchor="ctr" anchorCtr="1"/>
              <a:lstStyle/>
              <a:p>
                <a:pPr>
                  <a:defRPr sz="900" b="0" i="0" u="none" strike="noStrike" kern="1200" cap="all" baseline="0">
                    <a:ln>
                      <a:noFill/>
                    </a:ln>
                    <a:solidFill>
                      <a:schemeClr val="tx1">
                        <a:lumMod val="50000"/>
                        <a:lumOff val="50000"/>
                      </a:schemeClr>
                    </a:solidFill>
                    <a:latin typeface="+mn-lt"/>
                    <a:ea typeface="+mn-ea"/>
                    <a:cs typeface="+mn-cs"/>
                  </a:defRPr>
                </a:pPr>
                <a:r>
                  <a:rPr lang="en-US"/>
                  <a:t>number</a:t>
                </a:r>
                <a:r>
                  <a:rPr lang="en-US" baseline="0"/>
                  <a:t> of companies</a:t>
                </a:r>
                <a:endParaRPr lang="en-US"/>
              </a:p>
            </c:rich>
          </c:tx>
          <c:overlay val="0"/>
          <c:spPr>
            <a:noFill/>
            <a:ln>
              <a:noFill/>
            </a:ln>
            <a:effectLst/>
          </c:spPr>
          <c:txPr>
            <a:bodyPr rot="-5400000" spcFirstLastPara="1" vertOverflow="ellipsis" vert="horz" wrap="square" anchor="ctr" anchorCtr="1"/>
            <a:lstStyle/>
            <a:p>
              <a:pPr>
                <a:defRPr sz="900" b="0" i="0" u="none" strike="noStrike" kern="1200" cap="all" baseline="0">
                  <a:ln>
                    <a:noFill/>
                  </a:ln>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lumMod val="50000"/>
                    <a:lumOff val="50000"/>
                  </a:schemeClr>
                </a:solidFill>
                <a:latin typeface="+mn-lt"/>
                <a:ea typeface="+mn-ea"/>
                <a:cs typeface="+mn-cs"/>
              </a:defRPr>
            </a:pPr>
            <a:endParaRPr lang="en-US"/>
          </a:p>
        </c:txPr>
        <c:crossAx val="1575597200"/>
        <c:crosses val="max"/>
        <c:crossBetween val="between"/>
      </c:valAx>
      <c:dateAx>
        <c:axId val="1575597200"/>
        <c:scaling>
          <c:orientation val="minMax"/>
        </c:scaling>
        <c:delete val="1"/>
        <c:axPos val="b"/>
        <c:numFmt formatCode="m/d/yyyy" sourceLinked="1"/>
        <c:majorTickMark val="out"/>
        <c:minorTickMark val="none"/>
        <c:tickLblPos val="nextTo"/>
        <c:crossAx val="1575596240"/>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ln>
                <a:noFill/>
              </a:ln>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n>
            <a:noFill/>
          </a:ln>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WGOM - Sum of High Bids &amp; Number of Participating Companies</a:t>
            </a:r>
            <a:r>
              <a:rPr lang="en-US" baseline="0"/>
              <a:t> </a:t>
            </a:r>
            <a:r>
              <a:rPr lang="en-US"/>
              <a:t>(2000-2015)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Sheet2!$H$20</c:f>
              <c:strCache>
                <c:ptCount val="1"/>
                <c:pt idx="0">
                  <c:v> Sum High Bids </c:v>
                </c:pt>
              </c:strCache>
            </c:strRef>
          </c:tx>
          <c:spPr>
            <a:solidFill>
              <a:schemeClr val="accent1"/>
            </a:solidFill>
            <a:ln w="25400">
              <a:solidFill>
                <a:schemeClr val="accent1">
                  <a:shade val="95000"/>
                </a:schemeClr>
              </a:solidFill>
            </a:ln>
            <a:effectLst/>
          </c:spPr>
          <c:invertIfNegative val="0"/>
          <c:cat>
            <c:numRef>
              <c:f>Sheet2!$A$21:$A$35</c:f>
              <c:numCache>
                <c:formatCode>m/d/yyyy</c:formatCode>
                <c:ptCount val="15"/>
                <c:pt idx="0">
                  <c:v>36739</c:v>
                </c:pt>
                <c:pt idx="1">
                  <c:v>37104</c:v>
                </c:pt>
                <c:pt idx="2">
                  <c:v>37469</c:v>
                </c:pt>
                <c:pt idx="3">
                  <c:v>37834</c:v>
                </c:pt>
                <c:pt idx="4">
                  <c:v>38200</c:v>
                </c:pt>
                <c:pt idx="5">
                  <c:v>38565</c:v>
                </c:pt>
                <c:pt idx="6">
                  <c:v>38930</c:v>
                </c:pt>
                <c:pt idx="7">
                  <c:v>39295</c:v>
                </c:pt>
                <c:pt idx="8">
                  <c:v>39661</c:v>
                </c:pt>
                <c:pt idx="9">
                  <c:v>40026</c:v>
                </c:pt>
                <c:pt idx="10">
                  <c:v>40891</c:v>
                </c:pt>
                <c:pt idx="11">
                  <c:v>41214</c:v>
                </c:pt>
                <c:pt idx="12">
                  <c:v>41487</c:v>
                </c:pt>
                <c:pt idx="13">
                  <c:v>41852</c:v>
                </c:pt>
                <c:pt idx="14">
                  <c:v>42217</c:v>
                </c:pt>
              </c:numCache>
            </c:numRef>
          </c:cat>
          <c:val>
            <c:numRef>
              <c:f>Sheet2!$H$21:$H$35</c:f>
              <c:numCache>
                <c:formatCode>_("$"* #,##0.00_);_("$"* \(#,##0.00\);_("$"* "-"??_);_(@_)</c:formatCode>
                <c:ptCount val="15"/>
                <c:pt idx="0">
                  <c:v>153660031</c:v>
                </c:pt>
                <c:pt idx="1">
                  <c:v>165571777</c:v>
                </c:pt>
                <c:pt idx="2">
                  <c:v>151265255</c:v>
                </c:pt>
                <c:pt idx="3">
                  <c:v>148715127</c:v>
                </c:pt>
                <c:pt idx="4">
                  <c:v>171387285</c:v>
                </c:pt>
                <c:pt idx="5">
                  <c:v>285192865</c:v>
                </c:pt>
                <c:pt idx="6">
                  <c:v>340935514</c:v>
                </c:pt>
                <c:pt idx="7">
                  <c:v>289953066</c:v>
                </c:pt>
                <c:pt idx="8">
                  <c:v>487297676</c:v>
                </c:pt>
                <c:pt idx="9">
                  <c:v>115466321</c:v>
                </c:pt>
                <c:pt idx="10">
                  <c:v>337688341</c:v>
                </c:pt>
                <c:pt idx="11">
                  <c:v>133767074</c:v>
                </c:pt>
                <c:pt idx="12">
                  <c:v>102351712</c:v>
                </c:pt>
                <c:pt idx="13">
                  <c:v>109951644</c:v>
                </c:pt>
                <c:pt idx="14">
                  <c:v>22675212</c:v>
                </c:pt>
              </c:numCache>
            </c:numRef>
          </c:val>
          <c:extLst>
            <c:ext xmlns:c16="http://schemas.microsoft.com/office/drawing/2014/chart" uri="{C3380CC4-5D6E-409C-BE32-E72D297353CC}">
              <c16:uniqueId val="{00000000-C02D-4989-A21A-93552D2CBA08}"/>
            </c:ext>
          </c:extLst>
        </c:ser>
        <c:dLbls>
          <c:showLegendKey val="0"/>
          <c:showVal val="0"/>
          <c:showCatName val="0"/>
          <c:showSerName val="0"/>
          <c:showPercent val="0"/>
          <c:showBubbleSize val="0"/>
        </c:dLbls>
        <c:gapWidth val="150"/>
        <c:overlap val="100"/>
        <c:axId val="539027112"/>
        <c:axId val="539027440"/>
      </c:barChart>
      <c:lineChart>
        <c:grouping val="standard"/>
        <c:varyColors val="0"/>
        <c:ser>
          <c:idx val="1"/>
          <c:order val="1"/>
          <c:tx>
            <c:strRef>
              <c:f>Sheet2!$I$20</c:f>
              <c:strCache>
                <c:ptCount val="1"/>
                <c:pt idx="0">
                  <c:v>Companies</c:v>
                </c:pt>
              </c:strCache>
            </c:strRef>
          </c:tx>
          <c:spPr>
            <a:ln w="28575" cap="rnd">
              <a:solidFill>
                <a:schemeClr val="accent2"/>
              </a:solidFill>
              <a:round/>
            </a:ln>
            <a:effectLst/>
          </c:spPr>
          <c:marker>
            <c:symbol val="none"/>
          </c:marker>
          <c:cat>
            <c:numRef>
              <c:f>Sheet2!$A$21:$A$35</c:f>
              <c:numCache>
                <c:formatCode>m/d/yyyy</c:formatCode>
                <c:ptCount val="15"/>
                <c:pt idx="0">
                  <c:v>36739</c:v>
                </c:pt>
                <c:pt idx="1">
                  <c:v>37104</c:v>
                </c:pt>
                <c:pt idx="2">
                  <c:v>37469</c:v>
                </c:pt>
                <c:pt idx="3">
                  <c:v>37834</c:v>
                </c:pt>
                <c:pt idx="4">
                  <c:v>38200</c:v>
                </c:pt>
                <c:pt idx="5">
                  <c:v>38565</c:v>
                </c:pt>
                <c:pt idx="6">
                  <c:v>38930</c:v>
                </c:pt>
                <c:pt idx="7">
                  <c:v>39295</c:v>
                </c:pt>
                <c:pt idx="8">
                  <c:v>39661</c:v>
                </c:pt>
                <c:pt idx="9">
                  <c:v>40026</c:v>
                </c:pt>
                <c:pt idx="10">
                  <c:v>40891</c:v>
                </c:pt>
                <c:pt idx="11">
                  <c:v>41214</c:v>
                </c:pt>
                <c:pt idx="12">
                  <c:v>41487</c:v>
                </c:pt>
                <c:pt idx="13">
                  <c:v>41852</c:v>
                </c:pt>
                <c:pt idx="14">
                  <c:v>42217</c:v>
                </c:pt>
              </c:numCache>
            </c:numRef>
          </c:cat>
          <c:val>
            <c:numRef>
              <c:f>Sheet2!$I$21:$I$35</c:f>
              <c:numCache>
                <c:formatCode>General</c:formatCode>
                <c:ptCount val="15"/>
                <c:pt idx="0">
                  <c:v>60</c:v>
                </c:pt>
                <c:pt idx="1">
                  <c:v>50</c:v>
                </c:pt>
                <c:pt idx="2">
                  <c:v>44</c:v>
                </c:pt>
                <c:pt idx="3">
                  <c:v>63</c:v>
                </c:pt>
                <c:pt idx="4">
                  <c:v>54</c:v>
                </c:pt>
                <c:pt idx="5">
                  <c:v>56</c:v>
                </c:pt>
                <c:pt idx="6">
                  <c:v>62</c:v>
                </c:pt>
                <c:pt idx="7">
                  <c:v>47</c:v>
                </c:pt>
                <c:pt idx="8">
                  <c:v>53</c:v>
                </c:pt>
                <c:pt idx="9">
                  <c:v>27</c:v>
                </c:pt>
                <c:pt idx="10">
                  <c:v>20</c:v>
                </c:pt>
                <c:pt idx="11">
                  <c:v>13</c:v>
                </c:pt>
                <c:pt idx="12">
                  <c:v>12</c:v>
                </c:pt>
                <c:pt idx="13">
                  <c:v>14</c:v>
                </c:pt>
                <c:pt idx="14">
                  <c:v>5</c:v>
                </c:pt>
              </c:numCache>
            </c:numRef>
          </c:val>
          <c:smooth val="0"/>
          <c:extLst>
            <c:ext xmlns:c16="http://schemas.microsoft.com/office/drawing/2014/chart" uri="{C3380CC4-5D6E-409C-BE32-E72D297353CC}">
              <c16:uniqueId val="{00000001-C02D-4989-A21A-93552D2CBA08}"/>
            </c:ext>
          </c:extLst>
        </c:ser>
        <c:dLbls>
          <c:showLegendKey val="0"/>
          <c:showVal val="0"/>
          <c:showCatName val="0"/>
          <c:showSerName val="0"/>
          <c:showPercent val="0"/>
          <c:showBubbleSize val="0"/>
        </c:dLbls>
        <c:marker val="1"/>
        <c:smooth val="0"/>
        <c:axId val="101041359"/>
        <c:axId val="101041839"/>
      </c:lineChart>
      <c:dateAx>
        <c:axId val="5390271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 OF SALE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9027440"/>
        <c:crosses val="autoZero"/>
        <c:auto val="1"/>
        <c:lblOffset val="100"/>
        <c:baseTimeUnit val="months"/>
      </c:dateAx>
      <c:valAx>
        <c:axId val="539027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SUM</a:t>
                </a:r>
                <a:r>
                  <a:rPr lang="en-US" baseline="0"/>
                  <a:t> OF HIGH BIDS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9027112"/>
        <c:crosses val="autoZero"/>
        <c:crossBetween val="between"/>
      </c:valAx>
      <c:valAx>
        <c:axId val="101041839"/>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COMPANIES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041359"/>
        <c:crosses val="max"/>
        <c:crossBetween val="between"/>
      </c:valAx>
      <c:dateAx>
        <c:axId val="101041359"/>
        <c:scaling>
          <c:orientation val="minMax"/>
        </c:scaling>
        <c:delete val="1"/>
        <c:axPos val="b"/>
        <c:numFmt formatCode="m/d/yyyy" sourceLinked="1"/>
        <c:majorTickMark val="out"/>
        <c:minorTickMark val="none"/>
        <c:tickLblPos val="nextTo"/>
        <c:crossAx val="101041839"/>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a:t>Area</a:t>
            </a:r>
            <a:r>
              <a:rPr lang="en-US" baseline="0"/>
              <a:t> Wide GOM</a:t>
            </a:r>
            <a:r>
              <a:rPr lang="en-US"/>
              <a:t> - Sum of High Bids &amp;</a:t>
            </a:r>
            <a:r>
              <a:rPr lang="en-US" baseline="0"/>
              <a:t> Companies Participating</a:t>
            </a:r>
            <a:r>
              <a:rPr lang="en-US"/>
              <a:t> (2018-2023)</a:t>
            </a:r>
          </a:p>
        </c:rich>
      </c:tx>
      <c:layout>
        <c:manualLayout>
          <c:xMode val="edge"/>
          <c:yMode val="edge"/>
          <c:x val="0.12641222695738744"/>
          <c:y val="3.3237372477761547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17789971156154205"/>
          <c:y val="0.20011080332409972"/>
          <c:w val="0.75022787818689085"/>
          <c:h val="0.58545364654902898"/>
        </c:manualLayout>
      </c:layout>
      <c:barChart>
        <c:barDir val="col"/>
        <c:grouping val="stacked"/>
        <c:varyColors val="0"/>
        <c:ser>
          <c:idx val="0"/>
          <c:order val="0"/>
          <c:tx>
            <c:strRef>
              <c:f>Sheet2!$H$40</c:f>
              <c:strCache>
                <c:ptCount val="1"/>
                <c:pt idx="0">
                  <c:v> Sum High Bids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flat" cmpd="sng" algn="ctr">
              <a:solidFill>
                <a:schemeClr val="accent1">
                  <a:shade val="95000"/>
                </a:schemeClr>
              </a:solidFill>
              <a:round/>
            </a:ln>
            <a:effectLst/>
          </c:spPr>
          <c:invertIfNegative val="0"/>
          <c:dPt>
            <c:idx val="10"/>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47625" cap="flat" cmpd="sng" algn="ctr">
                <a:solidFill>
                  <a:schemeClr val="accent1">
                    <a:shade val="95000"/>
                  </a:schemeClr>
                </a:solidFill>
                <a:round/>
              </a:ln>
              <a:effectLst/>
            </c:spPr>
            <c:extLst>
              <c:ext xmlns:c16="http://schemas.microsoft.com/office/drawing/2014/chart" uri="{C3380CC4-5D6E-409C-BE32-E72D297353CC}">
                <c16:uniqueId val="{00000001-5C35-44F1-994C-276019467ED4}"/>
              </c:ext>
            </c:extLst>
          </c:dPt>
          <c:cat>
            <c:numRef>
              <c:f>Sheet2!$A$41:$A$51</c:f>
              <c:numCache>
                <c:formatCode>m/d/yyyy</c:formatCode>
                <c:ptCount val="11"/>
                <c:pt idx="0">
                  <c:v>43160</c:v>
                </c:pt>
                <c:pt idx="1">
                  <c:v>43313</c:v>
                </c:pt>
                <c:pt idx="2">
                  <c:v>43525</c:v>
                </c:pt>
                <c:pt idx="3">
                  <c:v>43678</c:v>
                </c:pt>
                <c:pt idx="4">
                  <c:v>42583</c:v>
                </c:pt>
                <c:pt idx="5">
                  <c:v>42948</c:v>
                </c:pt>
                <c:pt idx="6">
                  <c:v>43908</c:v>
                </c:pt>
                <c:pt idx="7">
                  <c:v>44153</c:v>
                </c:pt>
                <c:pt idx="8">
                  <c:v>44517</c:v>
                </c:pt>
                <c:pt idx="9">
                  <c:v>45014</c:v>
                </c:pt>
                <c:pt idx="10">
                  <c:v>45280</c:v>
                </c:pt>
              </c:numCache>
            </c:numRef>
          </c:cat>
          <c:val>
            <c:numRef>
              <c:f>Sheet2!$H$41:$H$51</c:f>
              <c:numCache>
                <c:formatCode>_("$"* #,##0.00_);_("$"* \(#,##0.00\);_("$"* "-"??_);_(@_)</c:formatCode>
                <c:ptCount val="11"/>
                <c:pt idx="0">
                  <c:v>124763581</c:v>
                </c:pt>
                <c:pt idx="1">
                  <c:v>178069406</c:v>
                </c:pt>
                <c:pt idx="2">
                  <c:v>244299344</c:v>
                </c:pt>
                <c:pt idx="3">
                  <c:v>159386761</c:v>
                </c:pt>
                <c:pt idx="4">
                  <c:v>18067020</c:v>
                </c:pt>
                <c:pt idx="5">
                  <c:v>121143055</c:v>
                </c:pt>
                <c:pt idx="6">
                  <c:v>93083453</c:v>
                </c:pt>
                <c:pt idx="7">
                  <c:v>120868274</c:v>
                </c:pt>
                <c:pt idx="8">
                  <c:v>191688984</c:v>
                </c:pt>
                <c:pt idx="9">
                  <c:v>263801783</c:v>
                </c:pt>
                <c:pt idx="10">
                  <c:v>382168507</c:v>
                </c:pt>
              </c:numCache>
            </c:numRef>
          </c:val>
          <c:extLst>
            <c:ext xmlns:c16="http://schemas.microsoft.com/office/drawing/2014/chart" uri="{C3380CC4-5D6E-409C-BE32-E72D297353CC}">
              <c16:uniqueId val="{00000002-5C35-44F1-994C-276019467ED4}"/>
            </c:ext>
          </c:extLst>
        </c:ser>
        <c:dLbls>
          <c:showLegendKey val="0"/>
          <c:showVal val="0"/>
          <c:showCatName val="0"/>
          <c:showSerName val="0"/>
          <c:showPercent val="0"/>
          <c:showBubbleSize val="0"/>
        </c:dLbls>
        <c:gapWidth val="150"/>
        <c:overlap val="100"/>
        <c:axId val="548360640"/>
        <c:axId val="543876224"/>
      </c:barChart>
      <c:lineChart>
        <c:grouping val="standard"/>
        <c:varyColors val="0"/>
        <c:ser>
          <c:idx val="1"/>
          <c:order val="1"/>
          <c:tx>
            <c:strRef>
              <c:f>Sheet2!$I$40</c:f>
              <c:strCache>
                <c:ptCount val="1"/>
                <c:pt idx="0">
                  <c:v>Companies</c:v>
                </c:pt>
              </c:strCache>
            </c:strRef>
          </c:tx>
          <c:spPr>
            <a:ln w="15875" cap="rnd">
              <a:solidFill>
                <a:schemeClr val="accent2"/>
              </a:solidFill>
              <a:round/>
            </a:ln>
            <a:effectLst/>
          </c:spPr>
          <c:marker>
            <c:symbol val="none"/>
          </c:marker>
          <c:cat>
            <c:numRef>
              <c:f>Sheet2!$A$41:$A$51</c:f>
              <c:numCache>
                <c:formatCode>m/d/yyyy</c:formatCode>
                <c:ptCount val="11"/>
                <c:pt idx="0">
                  <c:v>43160</c:v>
                </c:pt>
                <c:pt idx="1">
                  <c:v>43313</c:v>
                </c:pt>
                <c:pt idx="2">
                  <c:v>43525</c:v>
                </c:pt>
                <c:pt idx="3">
                  <c:v>43678</c:v>
                </c:pt>
                <c:pt idx="4">
                  <c:v>42583</c:v>
                </c:pt>
                <c:pt idx="5">
                  <c:v>42948</c:v>
                </c:pt>
                <c:pt idx="6">
                  <c:v>43908</c:v>
                </c:pt>
                <c:pt idx="7">
                  <c:v>44153</c:v>
                </c:pt>
                <c:pt idx="8">
                  <c:v>44517</c:v>
                </c:pt>
                <c:pt idx="9">
                  <c:v>45014</c:v>
                </c:pt>
                <c:pt idx="10">
                  <c:v>45280</c:v>
                </c:pt>
              </c:numCache>
            </c:numRef>
          </c:cat>
          <c:val>
            <c:numRef>
              <c:f>Sheet2!$I$41:$I$51</c:f>
              <c:numCache>
                <c:formatCode>General</c:formatCode>
                <c:ptCount val="11"/>
                <c:pt idx="0">
                  <c:v>33</c:v>
                </c:pt>
                <c:pt idx="1">
                  <c:v>29</c:v>
                </c:pt>
                <c:pt idx="2">
                  <c:v>30</c:v>
                </c:pt>
                <c:pt idx="3">
                  <c:v>27</c:v>
                </c:pt>
                <c:pt idx="4">
                  <c:v>3</c:v>
                </c:pt>
                <c:pt idx="5">
                  <c:v>27</c:v>
                </c:pt>
                <c:pt idx="6">
                  <c:v>22</c:v>
                </c:pt>
                <c:pt idx="7">
                  <c:v>23</c:v>
                </c:pt>
                <c:pt idx="8">
                  <c:v>33</c:v>
                </c:pt>
                <c:pt idx="9">
                  <c:v>32</c:v>
                </c:pt>
                <c:pt idx="10">
                  <c:v>26</c:v>
                </c:pt>
              </c:numCache>
            </c:numRef>
          </c:val>
          <c:smooth val="0"/>
          <c:extLst>
            <c:ext xmlns:c16="http://schemas.microsoft.com/office/drawing/2014/chart" uri="{C3380CC4-5D6E-409C-BE32-E72D297353CC}">
              <c16:uniqueId val="{00000003-5C35-44F1-994C-276019467ED4}"/>
            </c:ext>
          </c:extLst>
        </c:ser>
        <c:dLbls>
          <c:showLegendKey val="0"/>
          <c:showVal val="0"/>
          <c:showCatName val="0"/>
          <c:showSerName val="0"/>
          <c:showPercent val="0"/>
          <c:showBubbleSize val="0"/>
        </c:dLbls>
        <c:marker val="1"/>
        <c:smooth val="0"/>
        <c:axId val="2118936528"/>
        <c:axId val="2118931728"/>
      </c:lineChart>
      <c:dateAx>
        <c:axId val="548360640"/>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SALES BY YEAR</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n-US"/>
            </a:p>
          </c:txPr>
        </c:title>
        <c:numFmt formatCode="m/d/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543876224"/>
        <c:crosses val="autoZero"/>
        <c:auto val="0"/>
        <c:lblOffset val="100"/>
        <c:baseTimeUnit val="days"/>
      </c:dateAx>
      <c:valAx>
        <c:axId val="543876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SUM</a:t>
                </a:r>
                <a:r>
                  <a:rPr lang="en-US" baseline="0"/>
                  <a:t> OF HIGH BIDS</a:t>
                </a:r>
                <a:endParaRPr lang="en-US"/>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548360640"/>
        <c:crosses val="autoZero"/>
        <c:crossBetween val="between"/>
      </c:valAx>
      <c:valAx>
        <c:axId val="2118931728"/>
        <c:scaling>
          <c:orientation val="minMax"/>
        </c:scaling>
        <c:delete val="0"/>
        <c:axPos val="r"/>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NUMBER</a:t>
                </a:r>
                <a:r>
                  <a:rPr lang="en-US" baseline="0"/>
                  <a:t> OF COMPANIES</a:t>
                </a:r>
                <a:endParaRPr lang="en-US"/>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118936528"/>
        <c:crosses val="max"/>
        <c:crossBetween val="between"/>
      </c:valAx>
      <c:dateAx>
        <c:axId val="2118936528"/>
        <c:scaling>
          <c:orientation val="minMax"/>
        </c:scaling>
        <c:delete val="1"/>
        <c:axPos val="b"/>
        <c:numFmt formatCode="m/d/yyyy" sourceLinked="1"/>
        <c:majorTickMark val="out"/>
        <c:minorTickMark val="none"/>
        <c:tickLblPos val="nextTo"/>
        <c:crossAx val="2118931728"/>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b"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B9F4C2-3D1C-4404-AA78-02B15E7ACA5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88E7A9B-A9B6-4211-8964-A64072AEE47F}">
      <dgm:prSet/>
      <dgm:spPr/>
      <dgm:t>
        <a:bodyPr/>
        <a:lstStyle/>
        <a:p>
          <a:r>
            <a:rPr lang="en-US">
              <a:effectLst>
                <a:outerShdw blurRad="38100" dist="38100" dir="2700000" algn="tl">
                  <a:srgbClr val="000000">
                    <a:alpha val="43137"/>
                  </a:srgbClr>
                </a:outerShdw>
              </a:effectLst>
            </a:rPr>
            <a:t>OCS Lease Sales:  </a:t>
          </a:r>
        </a:p>
      </dgm:t>
    </dgm:pt>
    <dgm:pt modelId="{097DDA2D-D76F-42A0-84A0-199EE811A2F0}" type="parTrans" cxnId="{B430B3B2-CA73-45E7-811F-02E408190FFC}">
      <dgm:prSet/>
      <dgm:spPr/>
      <dgm:t>
        <a:bodyPr/>
        <a:lstStyle/>
        <a:p>
          <a:endParaRPr lang="en-US"/>
        </a:p>
      </dgm:t>
    </dgm:pt>
    <dgm:pt modelId="{A4420606-A22E-496B-B462-68681DE21327}" type="sibTrans" cxnId="{B430B3B2-CA73-45E7-811F-02E408190FFC}">
      <dgm:prSet/>
      <dgm:spPr/>
      <dgm:t>
        <a:bodyPr/>
        <a:lstStyle/>
        <a:p>
          <a:endParaRPr lang="en-US"/>
        </a:p>
      </dgm:t>
    </dgm:pt>
    <dgm:pt modelId="{73411579-B5B5-42BA-84DF-8033CFCBA3B5}">
      <dgm:prSet/>
      <dgm:spPr/>
      <dgm:t>
        <a:bodyPr/>
        <a:lstStyle/>
        <a:p>
          <a:r>
            <a:rPr lang="en-US">
              <a:effectLst>
                <a:outerShdw blurRad="38100" dist="38100" dir="2700000" algn="tl">
                  <a:srgbClr val="000000">
                    <a:alpha val="43137"/>
                  </a:srgbClr>
                </a:outerShdw>
              </a:effectLst>
            </a:rPr>
            <a:t>back to the basics</a:t>
          </a:r>
        </a:p>
      </dgm:t>
    </dgm:pt>
    <dgm:pt modelId="{D5391729-9FE3-4370-A189-BC760B42E218}" type="parTrans" cxnId="{436C2E79-A92D-474F-B1F8-E33757244F38}">
      <dgm:prSet/>
      <dgm:spPr/>
      <dgm:t>
        <a:bodyPr/>
        <a:lstStyle/>
        <a:p>
          <a:endParaRPr lang="en-US"/>
        </a:p>
      </dgm:t>
    </dgm:pt>
    <dgm:pt modelId="{49675ACE-267E-46DD-A69E-6DD3341D69CE}" type="sibTrans" cxnId="{436C2E79-A92D-474F-B1F8-E33757244F38}">
      <dgm:prSet/>
      <dgm:spPr/>
      <dgm:t>
        <a:bodyPr/>
        <a:lstStyle/>
        <a:p>
          <a:endParaRPr lang="en-US"/>
        </a:p>
      </dgm:t>
    </dgm:pt>
    <dgm:pt modelId="{889C0B31-BAFB-4194-8A22-E81ABF184DA2}" type="pres">
      <dgm:prSet presAssocID="{4CB9F4C2-3D1C-4404-AA78-02B15E7ACA54}" presName="linear" presStyleCnt="0">
        <dgm:presLayoutVars>
          <dgm:animLvl val="lvl"/>
          <dgm:resizeHandles val="exact"/>
        </dgm:presLayoutVars>
      </dgm:prSet>
      <dgm:spPr/>
    </dgm:pt>
    <dgm:pt modelId="{53FB606F-DB3B-4932-9030-4C92C99B04B4}" type="pres">
      <dgm:prSet presAssocID="{388E7A9B-A9B6-4211-8964-A64072AEE47F}" presName="parentText" presStyleLbl="node1" presStyleIdx="0" presStyleCnt="2" custLinFactNeighborX="-1813" custLinFactNeighborY="2978">
        <dgm:presLayoutVars>
          <dgm:chMax val="0"/>
          <dgm:bulletEnabled val="1"/>
        </dgm:presLayoutVars>
      </dgm:prSet>
      <dgm:spPr/>
    </dgm:pt>
    <dgm:pt modelId="{50EBF61E-16CF-45DC-B08A-24F9FA51A861}" type="pres">
      <dgm:prSet presAssocID="{A4420606-A22E-496B-B462-68681DE21327}" presName="spacer" presStyleCnt="0"/>
      <dgm:spPr/>
    </dgm:pt>
    <dgm:pt modelId="{13F65C7B-3F8A-4CAD-B4E3-E119792B7C56}" type="pres">
      <dgm:prSet presAssocID="{73411579-B5B5-42BA-84DF-8033CFCBA3B5}" presName="parentText" presStyleLbl="node1" presStyleIdx="1" presStyleCnt="2">
        <dgm:presLayoutVars>
          <dgm:chMax val="0"/>
          <dgm:bulletEnabled val="1"/>
        </dgm:presLayoutVars>
      </dgm:prSet>
      <dgm:spPr/>
    </dgm:pt>
  </dgm:ptLst>
  <dgm:cxnLst>
    <dgm:cxn modelId="{296AFC3D-3BAD-4476-8A89-E0CB8A9A86A9}" type="presOf" srcId="{388E7A9B-A9B6-4211-8964-A64072AEE47F}" destId="{53FB606F-DB3B-4932-9030-4C92C99B04B4}" srcOrd="0" destOrd="0" presId="urn:microsoft.com/office/officeart/2005/8/layout/vList2"/>
    <dgm:cxn modelId="{1105D641-C2A9-4AF5-85F7-B011D323E740}" type="presOf" srcId="{4CB9F4C2-3D1C-4404-AA78-02B15E7ACA54}" destId="{889C0B31-BAFB-4194-8A22-E81ABF184DA2}" srcOrd="0" destOrd="0" presId="urn:microsoft.com/office/officeart/2005/8/layout/vList2"/>
    <dgm:cxn modelId="{436C2E79-A92D-474F-B1F8-E33757244F38}" srcId="{4CB9F4C2-3D1C-4404-AA78-02B15E7ACA54}" destId="{73411579-B5B5-42BA-84DF-8033CFCBA3B5}" srcOrd="1" destOrd="0" parTransId="{D5391729-9FE3-4370-A189-BC760B42E218}" sibTransId="{49675ACE-267E-46DD-A69E-6DD3341D69CE}"/>
    <dgm:cxn modelId="{9FACFD82-DCDD-4AC2-ADB0-3834BC7CF1E2}" type="presOf" srcId="{73411579-B5B5-42BA-84DF-8033CFCBA3B5}" destId="{13F65C7B-3F8A-4CAD-B4E3-E119792B7C56}" srcOrd="0" destOrd="0" presId="urn:microsoft.com/office/officeart/2005/8/layout/vList2"/>
    <dgm:cxn modelId="{B430B3B2-CA73-45E7-811F-02E408190FFC}" srcId="{4CB9F4C2-3D1C-4404-AA78-02B15E7ACA54}" destId="{388E7A9B-A9B6-4211-8964-A64072AEE47F}" srcOrd="0" destOrd="0" parTransId="{097DDA2D-D76F-42A0-84A0-199EE811A2F0}" sibTransId="{A4420606-A22E-496B-B462-68681DE21327}"/>
    <dgm:cxn modelId="{4D2C4A3F-363F-47B5-AFC3-7A01681DD774}" type="presParOf" srcId="{889C0B31-BAFB-4194-8A22-E81ABF184DA2}" destId="{53FB606F-DB3B-4932-9030-4C92C99B04B4}" srcOrd="0" destOrd="0" presId="urn:microsoft.com/office/officeart/2005/8/layout/vList2"/>
    <dgm:cxn modelId="{57A89C3B-DE43-4F21-8A1B-369E34A0F4F7}" type="presParOf" srcId="{889C0B31-BAFB-4194-8A22-E81ABF184DA2}" destId="{50EBF61E-16CF-45DC-B08A-24F9FA51A861}" srcOrd="1" destOrd="0" presId="urn:microsoft.com/office/officeart/2005/8/layout/vList2"/>
    <dgm:cxn modelId="{2775D979-98C8-419B-BC37-2F27AD160E9F}" type="presParOf" srcId="{889C0B31-BAFB-4194-8A22-E81ABF184DA2}" destId="{13F65C7B-3F8A-4CAD-B4E3-E119792B7C5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918B21-E30B-40DF-A75E-0AF24BCC9C76}"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1C77100F-CF1C-468E-9E8B-FA167CCBE185}">
      <dgm:prSet/>
      <dgm:spPr/>
      <dgm:t>
        <a:bodyPr/>
        <a:lstStyle/>
        <a:p>
          <a:r>
            <a:rPr lang="en-US"/>
            <a:t>60 Days Before Sale:  </a:t>
          </a:r>
        </a:p>
      </dgm:t>
    </dgm:pt>
    <dgm:pt modelId="{8BEB436D-F6BA-4C82-91BB-4723F5F06396}" type="parTrans" cxnId="{26A99739-5750-4481-94CF-967FD31CE8D8}">
      <dgm:prSet/>
      <dgm:spPr/>
      <dgm:t>
        <a:bodyPr/>
        <a:lstStyle/>
        <a:p>
          <a:endParaRPr lang="en-US"/>
        </a:p>
      </dgm:t>
    </dgm:pt>
    <dgm:pt modelId="{A045AFC5-6B1D-4E82-B85F-F5DAF61D60D5}" type="sibTrans" cxnId="{26A99739-5750-4481-94CF-967FD31CE8D8}">
      <dgm:prSet/>
      <dgm:spPr/>
      <dgm:t>
        <a:bodyPr/>
        <a:lstStyle/>
        <a:p>
          <a:endParaRPr lang="en-US"/>
        </a:p>
      </dgm:t>
    </dgm:pt>
    <dgm:pt modelId="{0A3FE2AE-51F1-4109-9ED7-C2FA67C9AA47}">
      <dgm:prSet/>
      <dgm:spPr/>
      <dgm:t>
        <a:bodyPr/>
        <a:lstStyle/>
        <a:p>
          <a:r>
            <a:rPr lang="en-US"/>
            <a:t>Partner Formation / Bid Agreement Negotiation / Obligation Due Diligence</a:t>
          </a:r>
        </a:p>
      </dgm:t>
    </dgm:pt>
    <dgm:pt modelId="{D7A8CF96-9C01-41B4-A4D1-6C38BE9EC4DF}" type="parTrans" cxnId="{031FA825-E60F-4C1C-8B4A-AD909CA49D3A}">
      <dgm:prSet/>
      <dgm:spPr/>
      <dgm:t>
        <a:bodyPr/>
        <a:lstStyle/>
        <a:p>
          <a:endParaRPr lang="en-US"/>
        </a:p>
      </dgm:t>
    </dgm:pt>
    <dgm:pt modelId="{4A96C7EA-C410-4DDB-A537-79FF3EC54302}" type="sibTrans" cxnId="{031FA825-E60F-4C1C-8B4A-AD909CA49D3A}">
      <dgm:prSet/>
      <dgm:spPr/>
      <dgm:t>
        <a:bodyPr/>
        <a:lstStyle/>
        <a:p>
          <a:endParaRPr lang="en-US"/>
        </a:p>
      </dgm:t>
    </dgm:pt>
    <dgm:pt modelId="{7720480D-A20B-4A1F-880C-65A0C9BD9984}">
      <dgm:prSet/>
      <dgm:spPr/>
      <dgm:t>
        <a:bodyPr/>
        <a:lstStyle/>
        <a:p>
          <a:r>
            <a:rPr lang="en-US"/>
            <a:t>30 Days Before Sale:  </a:t>
          </a:r>
        </a:p>
      </dgm:t>
    </dgm:pt>
    <dgm:pt modelId="{E3DB7226-8680-466F-AD1F-FD7FFECF70FC}" type="parTrans" cxnId="{7FA04595-57E6-4261-9188-3F34F35FF002}">
      <dgm:prSet/>
      <dgm:spPr/>
      <dgm:t>
        <a:bodyPr/>
        <a:lstStyle/>
        <a:p>
          <a:endParaRPr lang="en-US"/>
        </a:p>
      </dgm:t>
    </dgm:pt>
    <dgm:pt modelId="{8DD545BF-6924-4125-9CE2-1179C34F253B}" type="sibTrans" cxnId="{7FA04595-57E6-4261-9188-3F34F35FF002}">
      <dgm:prSet/>
      <dgm:spPr/>
      <dgm:t>
        <a:bodyPr/>
        <a:lstStyle/>
        <a:p>
          <a:endParaRPr lang="en-US"/>
        </a:p>
      </dgm:t>
    </dgm:pt>
    <dgm:pt modelId="{062D819C-7871-42BC-864A-DDC23C55FD72}">
      <dgm:prSet/>
      <dgm:spPr/>
      <dgm:t>
        <a:bodyPr/>
        <a:lstStyle/>
        <a:p>
          <a:r>
            <a:rPr lang="en-US"/>
            <a:t>Final Notice of Sale Review / Communicate Internally with Signor and Accounting, Bid Meetings</a:t>
          </a:r>
        </a:p>
      </dgm:t>
    </dgm:pt>
    <dgm:pt modelId="{1790CE60-2595-4669-94C6-EDF070777A0A}" type="parTrans" cxnId="{73AA59A5-82DA-4A1D-BA7B-29198AB1E197}">
      <dgm:prSet/>
      <dgm:spPr/>
      <dgm:t>
        <a:bodyPr/>
        <a:lstStyle/>
        <a:p>
          <a:endParaRPr lang="en-US"/>
        </a:p>
      </dgm:t>
    </dgm:pt>
    <dgm:pt modelId="{343F8632-F82A-4F3C-A5BD-EB9CA681A2CB}" type="sibTrans" cxnId="{73AA59A5-82DA-4A1D-BA7B-29198AB1E197}">
      <dgm:prSet/>
      <dgm:spPr/>
      <dgm:t>
        <a:bodyPr/>
        <a:lstStyle/>
        <a:p>
          <a:endParaRPr lang="en-US"/>
        </a:p>
      </dgm:t>
    </dgm:pt>
    <dgm:pt modelId="{B86F2A4C-A9B2-4188-95AB-F69D6642D602}">
      <dgm:prSet/>
      <dgm:spPr/>
      <dgm:t>
        <a:bodyPr/>
        <a:lstStyle/>
        <a:p>
          <a:r>
            <a:rPr lang="en-US"/>
            <a:t>Friday Before Sale: (or earlier)  </a:t>
          </a:r>
        </a:p>
      </dgm:t>
    </dgm:pt>
    <dgm:pt modelId="{C956D499-5595-4F32-9A53-E9D84D5A43B6}" type="parTrans" cxnId="{377C3F15-4C1C-4B5F-BA78-DD653660C691}">
      <dgm:prSet/>
      <dgm:spPr/>
      <dgm:t>
        <a:bodyPr/>
        <a:lstStyle/>
        <a:p>
          <a:endParaRPr lang="en-US"/>
        </a:p>
      </dgm:t>
    </dgm:pt>
    <dgm:pt modelId="{D80126B7-C346-45E7-A3AD-65092D641BED}" type="sibTrans" cxnId="{377C3F15-4C1C-4B5F-BA78-DD653660C691}">
      <dgm:prSet/>
      <dgm:spPr/>
      <dgm:t>
        <a:bodyPr/>
        <a:lstStyle/>
        <a:p>
          <a:endParaRPr lang="en-US"/>
        </a:p>
      </dgm:t>
    </dgm:pt>
    <dgm:pt modelId="{CB0587F1-6312-4FEB-AD7E-E2031EDAF3DB}">
      <dgm:prSet/>
      <dgm:spPr/>
      <dgm:t>
        <a:bodyPr/>
        <a:lstStyle/>
        <a:p>
          <a:r>
            <a:rPr lang="en-US"/>
            <a:t>Check, Double-Check and Sign Bids and BOEM Submittals</a:t>
          </a:r>
        </a:p>
      </dgm:t>
    </dgm:pt>
    <dgm:pt modelId="{92B4A43B-051C-4266-9A12-CBA25286A6EA}" type="parTrans" cxnId="{372418D3-4592-48F4-BA2C-10E29F19092E}">
      <dgm:prSet/>
      <dgm:spPr/>
      <dgm:t>
        <a:bodyPr/>
        <a:lstStyle/>
        <a:p>
          <a:endParaRPr lang="en-US"/>
        </a:p>
      </dgm:t>
    </dgm:pt>
    <dgm:pt modelId="{4325C6C3-64A9-4B25-B96F-1219B94D7AED}" type="sibTrans" cxnId="{372418D3-4592-48F4-BA2C-10E29F19092E}">
      <dgm:prSet/>
      <dgm:spPr/>
      <dgm:t>
        <a:bodyPr/>
        <a:lstStyle/>
        <a:p>
          <a:endParaRPr lang="en-US"/>
        </a:p>
      </dgm:t>
    </dgm:pt>
    <dgm:pt modelId="{4DBA8459-F0F1-4376-907F-3C629D95D840}">
      <dgm:prSet/>
      <dgm:spPr/>
      <dgm:t>
        <a:bodyPr/>
        <a:lstStyle/>
        <a:p>
          <a:r>
            <a:rPr lang="en-US"/>
            <a:t>Sale Day:  </a:t>
          </a:r>
        </a:p>
      </dgm:t>
    </dgm:pt>
    <dgm:pt modelId="{EF48158B-6250-4DE4-9A0E-5927579DE2E4}" type="parTrans" cxnId="{CE87EA8F-D676-4BB1-8D83-8EA90CA0CF40}">
      <dgm:prSet/>
      <dgm:spPr/>
      <dgm:t>
        <a:bodyPr/>
        <a:lstStyle/>
        <a:p>
          <a:endParaRPr lang="en-US"/>
        </a:p>
      </dgm:t>
    </dgm:pt>
    <dgm:pt modelId="{2551C558-E693-4B74-991A-8C4A4501EB54}" type="sibTrans" cxnId="{CE87EA8F-D676-4BB1-8D83-8EA90CA0CF40}">
      <dgm:prSet/>
      <dgm:spPr/>
      <dgm:t>
        <a:bodyPr/>
        <a:lstStyle/>
        <a:p>
          <a:endParaRPr lang="en-US"/>
        </a:p>
      </dgm:t>
    </dgm:pt>
    <dgm:pt modelId="{D982DAFB-A627-4A0A-A010-EDF07DD9CB8A}">
      <dgm:prSet/>
      <dgm:spPr/>
      <dgm:t>
        <a:bodyPr/>
        <a:lstStyle/>
        <a:p>
          <a:r>
            <a:rPr lang="en-US"/>
            <a:t>Verify high bids and pay 1/5 EFT funds due</a:t>
          </a:r>
        </a:p>
      </dgm:t>
    </dgm:pt>
    <dgm:pt modelId="{A3B04ED6-D15D-4E59-A8D7-C3C74C18ACFA}" type="parTrans" cxnId="{7784894D-5A8D-4C51-8602-BDB6F415671D}">
      <dgm:prSet/>
      <dgm:spPr/>
      <dgm:t>
        <a:bodyPr/>
        <a:lstStyle/>
        <a:p>
          <a:endParaRPr lang="en-US"/>
        </a:p>
      </dgm:t>
    </dgm:pt>
    <dgm:pt modelId="{53931887-8605-490C-8980-E5589ACA457D}" type="sibTrans" cxnId="{7784894D-5A8D-4C51-8602-BDB6F415671D}">
      <dgm:prSet/>
      <dgm:spPr/>
      <dgm:t>
        <a:bodyPr/>
        <a:lstStyle/>
        <a:p>
          <a:endParaRPr lang="en-US"/>
        </a:p>
      </dgm:t>
    </dgm:pt>
    <dgm:pt modelId="{2F79D8ED-9F1F-4153-973C-16BA924E7ADF}" type="pres">
      <dgm:prSet presAssocID="{C3918B21-E30B-40DF-A75E-0AF24BCC9C76}" presName="linear" presStyleCnt="0">
        <dgm:presLayoutVars>
          <dgm:dir/>
          <dgm:animLvl val="lvl"/>
          <dgm:resizeHandles val="exact"/>
        </dgm:presLayoutVars>
      </dgm:prSet>
      <dgm:spPr/>
    </dgm:pt>
    <dgm:pt modelId="{D0922CC4-68C7-4D37-9102-09B47050253E}" type="pres">
      <dgm:prSet presAssocID="{1C77100F-CF1C-468E-9E8B-FA167CCBE185}" presName="parentLin" presStyleCnt="0"/>
      <dgm:spPr/>
    </dgm:pt>
    <dgm:pt modelId="{37341F09-9546-4CF5-B065-478471EF54DE}" type="pres">
      <dgm:prSet presAssocID="{1C77100F-CF1C-468E-9E8B-FA167CCBE185}" presName="parentLeftMargin" presStyleLbl="node1" presStyleIdx="0" presStyleCnt="4"/>
      <dgm:spPr/>
    </dgm:pt>
    <dgm:pt modelId="{BF524A72-73FF-4762-9849-924184431279}" type="pres">
      <dgm:prSet presAssocID="{1C77100F-CF1C-468E-9E8B-FA167CCBE185}" presName="parentText" presStyleLbl="node1" presStyleIdx="0" presStyleCnt="4">
        <dgm:presLayoutVars>
          <dgm:chMax val="0"/>
          <dgm:bulletEnabled val="1"/>
        </dgm:presLayoutVars>
      </dgm:prSet>
      <dgm:spPr/>
    </dgm:pt>
    <dgm:pt modelId="{A11993E2-11C1-4DC2-9290-60B5E0FDD1DC}" type="pres">
      <dgm:prSet presAssocID="{1C77100F-CF1C-468E-9E8B-FA167CCBE185}" presName="negativeSpace" presStyleCnt="0"/>
      <dgm:spPr/>
    </dgm:pt>
    <dgm:pt modelId="{E9D17D2F-77BB-4579-A5D7-2A91CD2139A5}" type="pres">
      <dgm:prSet presAssocID="{1C77100F-CF1C-468E-9E8B-FA167CCBE185}" presName="childText" presStyleLbl="conFgAcc1" presStyleIdx="0" presStyleCnt="4">
        <dgm:presLayoutVars>
          <dgm:bulletEnabled val="1"/>
        </dgm:presLayoutVars>
      </dgm:prSet>
      <dgm:spPr/>
    </dgm:pt>
    <dgm:pt modelId="{90757312-ADFD-40C8-BE20-59EE1B1C94FA}" type="pres">
      <dgm:prSet presAssocID="{A045AFC5-6B1D-4E82-B85F-F5DAF61D60D5}" presName="spaceBetweenRectangles" presStyleCnt="0"/>
      <dgm:spPr/>
    </dgm:pt>
    <dgm:pt modelId="{DAABFE6B-34F2-402E-B9CA-154295511EDB}" type="pres">
      <dgm:prSet presAssocID="{7720480D-A20B-4A1F-880C-65A0C9BD9984}" presName="parentLin" presStyleCnt="0"/>
      <dgm:spPr/>
    </dgm:pt>
    <dgm:pt modelId="{738C641A-A7E4-4823-9CE6-60DDE5C15602}" type="pres">
      <dgm:prSet presAssocID="{7720480D-A20B-4A1F-880C-65A0C9BD9984}" presName="parentLeftMargin" presStyleLbl="node1" presStyleIdx="0" presStyleCnt="4"/>
      <dgm:spPr/>
    </dgm:pt>
    <dgm:pt modelId="{2713D64B-8443-4367-ABC3-4CBF61EA04C3}" type="pres">
      <dgm:prSet presAssocID="{7720480D-A20B-4A1F-880C-65A0C9BD9984}" presName="parentText" presStyleLbl="node1" presStyleIdx="1" presStyleCnt="4">
        <dgm:presLayoutVars>
          <dgm:chMax val="0"/>
          <dgm:bulletEnabled val="1"/>
        </dgm:presLayoutVars>
      </dgm:prSet>
      <dgm:spPr/>
    </dgm:pt>
    <dgm:pt modelId="{C4BF1C06-D671-425E-A12C-A845D257F0EE}" type="pres">
      <dgm:prSet presAssocID="{7720480D-A20B-4A1F-880C-65A0C9BD9984}" presName="negativeSpace" presStyleCnt="0"/>
      <dgm:spPr/>
    </dgm:pt>
    <dgm:pt modelId="{BE45FD11-8241-426F-9A56-4C2FC1DFE5CA}" type="pres">
      <dgm:prSet presAssocID="{7720480D-A20B-4A1F-880C-65A0C9BD9984}" presName="childText" presStyleLbl="conFgAcc1" presStyleIdx="1" presStyleCnt="4">
        <dgm:presLayoutVars>
          <dgm:bulletEnabled val="1"/>
        </dgm:presLayoutVars>
      </dgm:prSet>
      <dgm:spPr/>
    </dgm:pt>
    <dgm:pt modelId="{10F367BE-F6A2-489D-9228-70914AA45F27}" type="pres">
      <dgm:prSet presAssocID="{8DD545BF-6924-4125-9CE2-1179C34F253B}" presName="spaceBetweenRectangles" presStyleCnt="0"/>
      <dgm:spPr/>
    </dgm:pt>
    <dgm:pt modelId="{367D7222-9961-45AF-A9D7-DC4761CE2355}" type="pres">
      <dgm:prSet presAssocID="{B86F2A4C-A9B2-4188-95AB-F69D6642D602}" presName="parentLin" presStyleCnt="0"/>
      <dgm:spPr/>
    </dgm:pt>
    <dgm:pt modelId="{9AA93912-E1AE-422E-AB31-5CCBD3DAEB2E}" type="pres">
      <dgm:prSet presAssocID="{B86F2A4C-A9B2-4188-95AB-F69D6642D602}" presName="parentLeftMargin" presStyleLbl="node1" presStyleIdx="1" presStyleCnt="4"/>
      <dgm:spPr/>
    </dgm:pt>
    <dgm:pt modelId="{DCC21F08-3854-4997-9959-7639999155D7}" type="pres">
      <dgm:prSet presAssocID="{B86F2A4C-A9B2-4188-95AB-F69D6642D602}" presName="parentText" presStyleLbl="node1" presStyleIdx="2" presStyleCnt="4">
        <dgm:presLayoutVars>
          <dgm:chMax val="0"/>
          <dgm:bulletEnabled val="1"/>
        </dgm:presLayoutVars>
      </dgm:prSet>
      <dgm:spPr/>
    </dgm:pt>
    <dgm:pt modelId="{C081760C-8859-4507-8A76-A44F7EE71E82}" type="pres">
      <dgm:prSet presAssocID="{B86F2A4C-A9B2-4188-95AB-F69D6642D602}" presName="negativeSpace" presStyleCnt="0"/>
      <dgm:spPr/>
    </dgm:pt>
    <dgm:pt modelId="{4B6AA0D2-01AB-4C9A-9CF8-25344FFA2976}" type="pres">
      <dgm:prSet presAssocID="{B86F2A4C-A9B2-4188-95AB-F69D6642D602}" presName="childText" presStyleLbl="conFgAcc1" presStyleIdx="2" presStyleCnt="4">
        <dgm:presLayoutVars>
          <dgm:bulletEnabled val="1"/>
        </dgm:presLayoutVars>
      </dgm:prSet>
      <dgm:spPr/>
    </dgm:pt>
    <dgm:pt modelId="{4CEAE6CA-074F-4996-9058-5B812C286D81}" type="pres">
      <dgm:prSet presAssocID="{D80126B7-C346-45E7-A3AD-65092D641BED}" presName="spaceBetweenRectangles" presStyleCnt="0"/>
      <dgm:spPr/>
    </dgm:pt>
    <dgm:pt modelId="{6F505C93-4C71-4158-B951-244697531C8B}" type="pres">
      <dgm:prSet presAssocID="{4DBA8459-F0F1-4376-907F-3C629D95D840}" presName="parentLin" presStyleCnt="0"/>
      <dgm:spPr/>
    </dgm:pt>
    <dgm:pt modelId="{1DD7F756-75C0-486B-BF7B-5B35862FE51D}" type="pres">
      <dgm:prSet presAssocID="{4DBA8459-F0F1-4376-907F-3C629D95D840}" presName="parentLeftMargin" presStyleLbl="node1" presStyleIdx="2" presStyleCnt="4"/>
      <dgm:spPr/>
    </dgm:pt>
    <dgm:pt modelId="{428EEB17-BF8D-48CB-B32A-DCD8E3B00A41}" type="pres">
      <dgm:prSet presAssocID="{4DBA8459-F0F1-4376-907F-3C629D95D840}" presName="parentText" presStyleLbl="node1" presStyleIdx="3" presStyleCnt="4">
        <dgm:presLayoutVars>
          <dgm:chMax val="0"/>
          <dgm:bulletEnabled val="1"/>
        </dgm:presLayoutVars>
      </dgm:prSet>
      <dgm:spPr/>
    </dgm:pt>
    <dgm:pt modelId="{553B4330-FD4A-4E43-8A74-10B769D10A94}" type="pres">
      <dgm:prSet presAssocID="{4DBA8459-F0F1-4376-907F-3C629D95D840}" presName="negativeSpace" presStyleCnt="0"/>
      <dgm:spPr/>
    </dgm:pt>
    <dgm:pt modelId="{76A6C51B-4050-4C36-B4C3-FBDEACB5CFAC}" type="pres">
      <dgm:prSet presAssocID="{4DBA8459-F0F1-4376-907F-3C629D95D840}" presName="childText" presStyleLbl="conFgAcc1" presStyleIdx="3" presStyleCnt="4">
        <dgm:presLayoutVars>
          <dgm:bulletEnabled val="1"/>
        </dgm:presLayoutVars>
      </dgm:prSet>
      <dgm:spPr/>
    </dgm:pt>
  </dgm:ptLst>
  <dgm:cxnLst>
    <dgm:cxn modelId="{D4866409-768F-4DE6-A5C3-5D6CAE8254A9}" type="presOf" srcId="{7720480D-A20B-4A1F-880C-65A0C9BD9984}" destId="{2713D64B-8443-4367-ABC3-4CBF61EA04C3}" srcOrd="1" destOrd="0" presId="urn:microsoft.com/office/officeart/2005/8/layout/list1"/>
    <dgm:cxn modelId="{F80AB40D-248E-4078-AF2F-386F20CFDD8D}" type="presOf" srcId="{062D819C-7871-42BC-864A-DDC23C55FD72}" destId="{BE45FD11-8241-426F-9A56-4C2FC1DFE5CA}" srcOrd="0" destOrd="0" presId="urn:microsoft.com/office/officeart/2005/8/layout/list1"/>
    <dgm:cxn modelId="{377C3F15-4C1C-4B5F-BA78-DD653660C691}" srcId="{C3918B21-E30B-40DF-A75E-0AF24BCC9C76}" destId="{B86F2A4C-A9B2-4188-95AB-F69D6642D602}" srcOrd="2" destOrd="0" parTransId="{C956D499-5595-4F32-9A53-E9D84D5A43B6}" sibTransId="{D80126B7-C346-45E7-A3AD-65092D641BED}"/>
    <dgm:cxn modelId="{670DA423-9620-4EF2-878A-4185213BDD1B}" type="presOf" srcId="{1C77100F-CF1C-468E-9E8B-FA167CCBE185}" destId="{37341F09-9546-4CF5-B065-478471EF54DE}" srcOrd="0" destOrd="0" presId="urn:microsoft.com/office/officeart/2005/8/layout/list1"/>
    <dgm:cxn modelId="{031FA825-E60F-4C1C-8B4A-AD909CA49D3A}" srcId="{1C77100F-CF1C-468E-9E8B-FA167CCBE185}" destId="{0A3FE2AE-51F1-4109-9ED7-C2FA67C9AA47}" srcOrd="0" destOrd="0" parTransId="{D7A8CF96-9C01-41B4-A4D1-6C38BE9EC4DF}" sibTransId="{4A96C7EA-C410-4DDB-A537-79FF3EC54302}"/>
    <dgm:cxn modelId="{19CC5E33-832F-4E75-B3DA-D418141F0998}" type="presOf" srcId="{7720480D-A20B-4A1F-880C-65A0C9BD9984}" destId="{738C641A-A7E4-4823-9CE6-60DDE5C15602}" srcOrd="0" destOrd="0" presId="urn:microsoft.com/office/officeart/2005/8/layout/list1"/>
    <dgm:cxn modelId="{26A99739-5750-4481-94CF-967FD31CE8D8}" srcId="{C3918B21-E30B-40DF-A75E-0AF24BCC9C76}" destId="{1C77100F-CF1C-468E-9E8B-FA167CCBE185}" srcOrd="0" destOrd="0" parTransId="{8BEB436D-F6BA-4C82-91BB-4723F5F06396}" sibTransId="{A045AFC5-6B1D-4E82-B85F-F5DAF61D60D5}"/>
    <dgm:cxn modelId="{CEAF806A-5EB7-4979-A005-36DBA5C45B63}" type="presOf" srcId="{CB0587F1-6312-4FEB-AD7E-E2031EDAF3DB}" destId="{4B6AA0D2-01AB-4C9A-9CF8-25344FFA2976}" srcOrd="0" destOrd="0" presId="urn:microsoft.com/office/officeart/2005/8/layout/list1"/>
    <dgm:cxn modelId="{1DC0E36C-DA5C-4588-838E-25478A189680}" type="presOf" srcId="{B86F2A4C-A9B2-4188-95AB-F69D6642D602}" destId="{9AA93912-E1AE-422E-AB31-5CCBD3DAEB2E}" srcOrd="0" destOrd="0" presId="urn:microsoft.com/office/officeart/2005/8/layout/list1"/>
    <dgm:cxn modelId="{7784894D-5A8D-4C51-8602-BDB6F415671D}" srcId="{4DBA8459-F0F1-4376-907F-3C629D95D840}" destId="{D982DAFB-A627-4A0A-A010-EDF07DD9CB8A}" srcOrd="0" destOrd="0" parTransId="{A3B04ED6-D15D-4E59-A8D7-C3C74C18ACFA}" sibTransId="{53931887-8605-490C-8980-E5589ACA457D}"/>
    <dgm:cxn modelId="{3140558A-1ECB-4282-A7FA-F268BE5F95A9}" type="presOf" srcId="{C3918B21-E30B-40DF-A75E-0AF24BCC9C76}" destId="{2F79D8ED-9F1F-4153-973C-16BA924E7ADF}" srcOrd="0" destOrd="0" presId="urn:microsoft.com/office/officeart/2005/8/layout/list1"/>
    <dgm:cxn modelId="{CE87EA8F-D676-4BB1-8D83-8EA90CA0CF40}" srcId="{C3918B21-E30B-40DF-A75E-0AF24BCC9C76}" destId="{4DBA8459-F0F1-4376-907F-3C629D95D840}" srcOrd="3" destOrd="0" parTransId="{EF48158B-6250-4DE4-9A0E-5927579DE2E4}" sibTransId="{2551C558-E693-4B74-991A-8C4A4501EB54}"/>
    <dgm:cxn modelId="{7FA04595-57E6-4261-9188-3F34F35FF002}" srcId="{C3918B21-E30B-40DF-A75E-0AF24BCC9C76}" destId="{7720480D-A20B-4A1F-880C-65A0C9BD9984}" srcOrd="1" destOrd="0" parTransId="{E3DB7226-8680-466F-AD1F-FD7FFECF70FC}" sibTransId="{8DD545BF-6924-4125-9CE2-1179C34F253B}"/>
    <dgm:cxn modelId="{73AA59A5-82DA-4A1D-BA7B-29198AB1E197}" srcId="{7720480D-A20B-4A1F-880C-65A0C9BD9984}" destId="{062D819C-7871-42BC-864A-DDC23C55FD72}" srcOrd="0" destOrd="0" parTransId="{1790CE60-2595-4669-94C6-EDF070777A0A}" sibTransId="{343F8632-F82A-4F3C-A5BD-EB9CA681A2CB}"/>
    <dgm:cxn modelId="{3A35EBB9-51D7-48B2-8C47-9A278A213312}" type="presOf" srcId="{1C77100F-CF1C-468E-9E8B-FA167CCBE185}" destId="{BF524A72-73FF-4762-9849-924184431279}" srcOrd="1" destOrd="0" presId="urn:microsoft.com/office/officeart/2005/8/layout/list1"/>
    <dgm:cxn modelId="{152AB6C5-9EF2-439B-996F-EADECAA80DD5}" type="presOf" srcId="{B86F2A4C-A9B2-4188-95AB-F69D6642D602}" destId="{DCC21F08-3854-4997-9959-7639999155D7}" srcOrd="1" destOrd="0" presId="urn:microsoft.com/office/officeart/2005/8/layout/list1"/>
    <dgm:cxn modelId="{07F4F6D2-5FA0-41C7-95BC-A1DBD4A46820}" type="presOf" srcId="{D982DAFB-A627-4A0A-A010-EDF07DD9CB8A}" destId="{76A6C51B-4050-4C36-B4C3-FBDEACB5CFAC}" srcOrd="0" destOrd="0" presId="urn:microsoft.com/office/officeart/2005/8/layout/list1"/>
    <dgm:cxn modelId="{372418D3-4592-48F4-BA2C-10E29F19092E}" srcId="{B86F2A4C-A9B2-4188-95AB-F69D6642D602}" destId="{CB0587F1-6312-4FEB-AD7E-E2031EDAF3DB}" srcOrd="0" destOrd="0" parTransId="{92B4A43B-051C-4266-9A12-CBA25286A6EA}" sibTransId="{4325C6C3-64A9-4B25-B96F-1219B94D7AED}"/>
    <dgm:cxn modelId="{D632BDDA-D8CD-44D3-A74E-71FD9A9A68A0}" type="presOf" srcId="{4DBA8459-F0F1-4376-907F-3C629D95D840}" destId="{428EEB17-BF8D-48CB-B32A-DCD8E3B00A41}" srcOrd="1" destOrd="0" presId="urn:microsoft.com/office/officeart/2005/8/layout/list1"/>
    <dgm:cxn modelId="{FB31C4DA-17D9-4C94-AA04-C4C99A1E44D3}" type="presOf" srcId="{4DBA8459-F0F1-4376-907F-3C629D95D840}" destId="{1DD7F756-75C0-486B-BF7B-5B35862FE51D}" srcOrd="0" destOrd="0" presId="urn:microsoft.com/office/officeart/2005/8/layout/list1"/>
    <dgm:cxn modelId="{EA54D1FC-E27C-47E4-B507-A94141DF8821}" type="presOf" srcId="{0A3FE2AE-51F1-4109-9ED7-C2FA67C9AA47}" destId="{E9D17D2F-77BB-4579-A5D7-2A91CD2139A5}" srcOrd="0" destOrd="0" presId="urn:microsoft.com/office/officeart/2005/8/layout/list1"/>
    <dgm:cxn modelId="{187E3AE9-AA55-4359-93CA-A6E26FD1DB7A}" type="presParOf" srcId="{2F79D8ED-9F1F-4153-973C-16BA924E7ADF}" destId="{D0922CC4-68C7-4D37-9102-09B47050253E}" srcOrd="0" destOrd="0" presId="urn:microsoft.com/office/officeart/2005/8/layout/list1"/>
    <dgm:cxn modelId="{B4688828-B808-46B2-B1D7-161FE7043DD6}" type="presParOf" srcId="{D0922CC4-68C7-4D37-9102-09B47050253E}" destId="{37341F09-9546-4CF5-B065-478471EF54DE}" srcOrd="0" destOrd="0" presId="urn:microsoft.com/office/officeart/2005/8/layout/list1"/>
    <dgm:cxn modelId="{464F2AC2-7F78-4B6D-AC85-BC21ED3B09D6}" type="presParOf" srcId="{D0922CC4-68C7-4D37-9102-09B47050253E}" destId="{BF524A72-73FF-4762-9849-924184431279}" srcOrd="1" destOrd="0" presId="urn:microsoft.com/office/officeart/2005/8/layout/list1"/>
    <dgm:cxn modelId="{E581DC81-33AB-46FE-A3A5-3D000A995DA9}" type="presParOf" srcId="{2F79D8ED-9F1F-4153-973C-16BA924E7ADF}" destId="{A11993E2-11C1-4DC2-9290-60B5E0FDD1DC}" srcOrd="1" destOrd="0" presId="urn:microsoft.com/office/officeart/2005/8/layout/list1"/>
    <dgm:cxn modelId="{09558EC8-AE21-4E8E-8A7C-EB79FD76BAB1}" type="presParOf" srcId="{2F79D8ED-9F1F-4153-973C-16BA924E7ADF}" destId="{E9D17D2F-77BB-4579-A5D7-2A91CD2139A5}" srcOrd="2" destOrd="0" presId="urn:microsoft.com/office/officeart/2005/8/layout/list1"/>
    <dgm:cxn modelId="{A18E6933-A9EE-4F7C-A3B3-657E69EC5286}" type="presParOf" srcId="{2F79D8ED-9F1F-4153-973C-16BA924E7ADF}" destId="{90757312-ADFD-40C8-BE20-59EE1B1C94FA}" srcOrd="3" destOrd="0" presId="urn:microsoft.com/office/officeart/2005/8/layout/list1"/>
    <dgm:cxn modelId="{3809E859-EBE6-4765-9ADE-6ADA242BEC31}" type="presParOf" srcId="{2F79D8ED-9F1F-4153-973C-16BA924E7ADF}" destId="{DAABFE6B-34F2-402E-B9CA-154295511EDB}" srcOrd="4" destOrd="0" presId="urn:microsoft.com/office/officeart/2005/8/layout/list1"/>
    <dgm:cxn modelId="{BB093554-381B-453A-9E4B-34C19AB8B6B2}" type="presParOf" srcId="{DAABFE6B-34F2-402E-B9CA-154295511EDB}" destId="{738C641A-A7E4-4823-9CE6-60DDE5C15602}" srcOrd="0" destOrd="0" presId="urn:microsoft.com/office/officeart/2005/8/layout/list1"/>
    <dgm:cxn modelId="{F25BA73D-7BCB-470D-ADE3-4E8B7C6C9C45}" type="presParOf" srcId="{DAABFE6B-34F2-402E-B9CA-154295511EDB}" destId="{2713D64B-8443-4367-ABC3-4CBF61EA04C3}" srcOrd="1" destOrd="0" presId="urn:microsoft.com/office/officeart/2005/8/layout/list1"/>
    <dgm:cxn modelId="{578DE8F3-A401-4A7B-B3CB-E9793DCC84CF}" type="presParOf" srcId="{2F79D8ED-9F1F-4153-973C-16BA924E7ADF}" destId="{C4BF1C06-D671-425E-A12C-A845D257F0EE}" srcOrd="5" destOrd="0" presId="urn:microsoft.com/office/officeart/2005/8/layout/list1"/>
    <dgm:cxn modelId="{FCE18382-7DCA-43D7-958A-9EE875E8F213}" type="presParOf" srcId="{2F79D8ED-9F1F-4153-973C-16BA924E7ADF}" destId="{BE45FD11-8241-426F-9A56-4C2FC1DFE5CA}" srcOrd="6" destOrd="0" presId="urn:microsoft.com/office/officeart/2005/8/layout/list1"/>
    <dgm:cxn modelId="{9AC9C5E1-5788-4D99-8A70-EABF0E16FF43}" type="presParOf" srcId="{2F79D8ED-9F1F-4153-973C-16BA924E7ADF}" destId="{10F367BE-F6A2-489D-9228-70914AA45F27}" srcOrd="7" destOrd="0" presId="urn:microsoft.com/office/officeart/2005/8/layout/list1"/>
    <dgm:cxn modelId="{7AC1E652-0E0C-404A-85FF-0F8698534FA0}" type="presParOf" srcId="{2F79D8ED-9F1F-4153-973C-16BA924E7ADF}" destId="{367D7222-9961-45AF-A9D7-DC4761CE2355}" srcOrd="8" destOrd="0" presId="urn:microsoft.com/office/officeart/2005/8/layout/list1"/>
    <dgm:cxn modelId="{A7E6C2BF-1F38-4591-A11C-EF0B25609DDC}" type="presParOf" srcId="{367D7222-9961-45AF-A9D7-DC4761CE2355}" destId="{9AA93912-E1AE-422E-AB31-5CCBD3DAEB2E}" srcOrd="0" destOrd="0" presId="urn:microsoft.com/office/officeart/2005/8/layout/list1"/>
    <dgm:cxn modelId="{6CEA9F4D-4ACF-49DF-BB68-DA51499448A6}" type="presParOf" srcId="{367D7222-9961-45AF-A9D7-DC4761CE2355}" destId="{DCC21F08-3854-4997-9959-7639999155D7}" srcOrd="1" destOrd="0" presId="urn:microsoft.com/office/officeart/2005/8/layout/list1"/>
    <dgm:cxn modelId="{6E444435-C605-48D4-943C-FF99D9FE04B2}" type="presParOf" srcId="{2F79D8ED-9F1F-4153-973C-16BA924E7ADF}" destId="{C081760C-8859-4507-8A76-A44F7EE71E82}" srcOrd="9" destOrd="0" presId="urn:microsoft.com/office/officeart/2005/8/layout/list1"/>
    <dgm:cxn modelId="{87F1988F-1DF9-45A6-BD14-695239432F4D}" type="presParOf" srcId="{2F79D8ED-9F1F-4153-973C-16BA924E7ADF}" destId="{4B6AA0D2-01AB-4C9A-9CF8-25344FFA2976}" srcOrd="10" destOrd="0" presId="urn:microsoft.com/office/officeart/2005/8/layout/list1"/>
    <dgm:cxn modelId="{DBF481AB-8E99-4B14-B6B7-61F1026855CB}" type="presParOf" srcId="{2F79D8ED-9F1F-4153-973C-16BA924E7ADF}" destId="{4CEAE6CA-074F-4996-9058-5B812C286D81}" srcOrd="11" destOrd="0" presId="urn:microsoft.com/office/officeart/2005/8/layout/list1"/>
    <dgm:cxn modelId="{89659152-0CD8-463F-85F8-05509E87B36D}" type="presParOf" srcId="{2F79D8ED-9F1F-4153-973C-16BA924E7ADF}" destId="{6F505C93-4C71-4158-B951-244697531C8B}" srcOrd="12" destOrd="0" presId="urn:microsoft.com/office/officeart/2005/8/layout/list1"/>
    <dgm:cxn modelId="{0EFC7680-E7C4-4162-AB36-B0D9F0C1C10F}" type="presParOf" srcId="{6F505C93-4C71-4158-B951-244697531C8B}" destId="{1DD7F756-75C0-486B-BF7B-5B35862FE51D}" srcOrd="0" destOrd="0" presId="urn:microsoft.com/office/officeart/2005/8/layout/list1"/>
    <dgm:cxn modelId="{1BBEE6B0-9A35-408C-8FC1-B47353FB6317}" type="presParOf" srcId="{6F505C93-4C71-4158-B951-244697531C8B}" destId="{428EEB17-BF8D-48CB-B32A-DCD8E3B00A41}" srcOrd="1" destOrd="0" presId="urn:microsoft.com/office/officeart/2005/8/layout/list1"/>
    <dgm:cxn modelId="{528FE662-123D-4CBE-A6C9-B61E1955A157}" type="presParOf" srcId="{2F79D8ED-9F1F-4153-973C-16BA924E7ADF}" destId="{553B4330-FD4A-4E43-8A74-10B769D10A94}" srcOrd="13" destOrd="0" presId="urn:microsoft.com/office/officeart/2005/8/layout/list1"/>
    <dgm:cxn modelId="{DDDFE34A-6BAD-4EFD-A0F9-4C28733399EF}" type="presParOf" srcId="{2F79D8ED-9F1F-4153-973C-16BA924E7ADF}" destId="{76A6C51B-4050-4C36-B4C3-FBDEACB5CFA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B606F-DB3B-4932-9030-4C92C99B04B4}">
      <dsp:nvSpPr>
        <dsp:cNvPr id="0" name=""/>
        <dsp:cNvSpPr/>
      </dsp:nvSpPr>
      <dsp:spPr>
        <a:xfrm>
          <a:off x="0" y="764544"/>
          <a:ext cx="6692813" cy="155902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effectLst>
                <a:outerShdw blurRad="38100" dist="38100" dir="2700000" algn="tl">
                  <a:srgbClr val="000000">
                    <a:alpha val="43137"/>
                  </a:srgbClr>
                </a:outerShdw>
              </a:effectLst>
            </a:rPr>
            <a:t>OCS Lease Sales:  </a:t>
          </a:r>
        </a:p>
      </dsp:txBody>
      <dsp:txXfrm>
        <a:off x="76105" y="840649"/>
        <a:ext cx="6540603" cy="1406815"/>
      </dsp:txXfrm>
    </dsp:sp>
    <dsp:sp modelId="{13F65C7B-3F8A-4CAD-B4E3-E119792B7C56}">
      <dsp:nvSpPr>
        <dsp:cNvPr id="0" name=""/>
        <dsp:cNvSpPr/>
      </dsp:nvSpPr>
      <dsp:spPr>
        <a:xfrm>
          <a:off x="0" y="2505195"/>
          <a:ext cx="6692813" cy="1559025"/>
        </a:xfrm>
        <a:prstGeom prst="roundRect">
          <a:avLst/>
        </a:prstGeom>
        <a:gradFill rotWithShape="0">
          <a:gsLst>
            <a:gs pos="0">
              <a:schemeClr val="accent2">
                <a:hueOff val="-1446200"/>
                <a:satOff val="-9924"/>
                <a:lumOff val="5098"/>
                <a:alphaOff val="0"/>
                <a:tint val="96000"/>
                <a:lumMod val="100000"/>
              </a:schemeClr>
            </a:gs>
            <a:gs pos="78000">
              <a:schemeClr val="accent2">
                <a:hueOff val="-1446200"/>
                <a:satOff val="-9924"/>
                <a:lumOff val="509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effectLst>
                <a:outerShdw blurRad="38100" dist="38100" dir="2700000" algn="tl">
                  <a:srgbClr val="000000">
                    <a:alpha val="43137"/>
                  </a:srgbClr>
                </a:outerShdw>
              </a:effectLst>
            </a:rPr>
            <a:t>back to the basics</a:t>
          </a:r>
        </a:p>
      </dsp:txBody>
      <dsp:txXfrm>
        <a:off x="76105" y="2581300"/>
        <a:ext cx="6540603" cy="140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17D2F-77BB-4579-A5D7-2A91CD2139A5}">
      <dsp:nvSpPr>
        <dsp:cNvPr id="0" name=""/>
        <dsp:cNvSpPr/>
      </dsp:nvSpPr>
      <dsp:spPr>
        <a:xfrm>
          <a:off x="0" y="336149"/>
          <a:ext cx="6692813" cy="9639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9437" tIns="354076" rIns="51943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Partner Formation / Bid Agreement Negotiation / Obligation Due Diligence</a:t>
          </a:r>
        </a:p>
      </dsp:txBody>
      <dsp:txXfrm>
        <a:off x="0" y="336149"/>
        <a:ext cx="6692813" cy="963900"/>
      </dsp:txXfrm>
    </dsp:sp>
    <dsp:sp modelId="{BF524A72-73FF-4762-9849-924184431279}">
      <dsp:nvSpPr>
        <dsp:cNvPr id="0" name=""/>
        <dsp:cNvSpPr/>
      </dsp:nvSpPr>
      <dsp:spPr>
        <a:xfrm>
          <a:off x="334640" y="85229"/>
          <a:ext cx="4684969" cy="50184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1" tIns="0" rIns="177081" bIns="0" numCol="1" spcCol="1270" anchor="ctr" anchorCtr="0">
          <a:noAutofit/>
        </a:bodyPr>
        <a:lstStyle/>
        <a:p>
          <a:pPr marL="0" lvl="0" indent="0" algn="l" defTabSz="755650">
            <a:lnSpc>
              <a:spcPct val="90000"/>
            </a:lnSpc>
            <a:spcBef>
              <a:spcPct val="0"/>
            </a:spcBef>
            <a:spcAft>
              <a:spcPct val="35000"/>
            </a:spcAft>
            <a:buNone/>
          </a:pPr>
          <a:r>
            <a:rPr lang="en-US" sz="1700" kern="1200"/>
            <a:t>60 Days Before Sale:  </a:t>
          </a:r>
        </a:p>
      </dsp:txBody>
      <dsp:txXfrm>
        <a:off x="359138" y="109727"/>
        <a:ext cx="4635973" cy="452844"/>
      </dsp:txXfrm>
    </dsp:sp>
    <dsp:sp modelId="{BE45FD11-8241-426F-9A56-4C2FC1DFE5CA}">
      <dsp:nvSpPr>
        <dsp:cNvPr id="0" name=""/>
        <dsp:cNvSpPr/>
      </dsp:nvSpPr>
      <dsp:spPr>
        <a:xfrm>
          <a:off x="0" y="1642769"/>
          <a:ext cx="6692813" cy="963900"/>
        </a:xfrm>
        <a:prstGeom prst="rect">
          <a:avLst/>
        </a:prstGeom>
        <a:solidFill>
          <a:schemeClr val="lt1">
            <a:alpha val="90000"/>
            <a:hueOff val="0"/>
            <a:satOff val="0"/>
            <a:lumOff val="0"/>
            <a:alphaOff val="0"/>
          </a:schemeClr>
        </a:solidFill>
        <a:ln w="12700" cap="rnd" cmpd="sng" algn="ctr">
          <a:solidFill>
            <a:schemeClr val="accent2">
              <a:hueOff val="-482067"/>
              <a:satOff val="-3308"/>
              <a:lumOff val="169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9437" tIns="354076" rIns="51943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Final Notice of Sale Review / Communicate Internally with Signor and Accounting, Bid Meetings</a:t>
          </a:r>
        </a:p>
      </dsp:txBody>
      <dsp:txXfrm>
        <a:off x="0" y="1642769"/>
        <a:ext cx="6692813" cy="963900"/>
      </dsp:txXfrm>
    </dsp:sp>
    <dsp:sp modelId="{2713D64B-8443-4367-ABC3-4CBF61EA04C3}">
      <dsp:nvSpPr>
        <dsp:cNvPr id="0" name=""/>
        <dsp:cNvSpPr/>
      </dsp:nvSpPr>
      <dsp:spPr>
        <a:xfrm>
          <a:off x="334640" y="1391849"/>
          <a:ext cx="4684969" cy="501840"/>
        </a:xfrm>
        <a:prstGeom prst="roundRect">
          <a:avLst/>
        </a:prstGeom>
        <a:gradFill rotWithShape="0">
          <a:gsLst>
            <a:gs pos="0">
              <a:schemeClr val="accent2">
                <a:hueOff val="-482067"/>
                <a:satOff val="-3308"/>
                <a:lumOff val="1699"/>
                <a:alphaOff val="0"/>
                <a:tint val="96000"/>
                <a:lumMod val="100000"/>
              </a:schemeClr>
            </a:gs>
            <a:gs pos="78000">
              <a:schemeClr val="accent2">
                <a:hueOff val="-482067"/>
                <a:satOff val="-3308"/>
                <a:lumOff val="169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1" tIns="0" rIns="177081" bIns="0" numCol="1" spcCol="1270" anchor="ctr" anchorCtr="0">
          <a:noAutofit/>
        </a:bodyPr>
        <a:lstStyle/>
        <a:p>
          <a:pPr marL="0" lvl="0" indent="0" algn="l" defTabSz="755650">
            <a:lnSpc>
              <a:spcPct val="90000"/>
            </a:lnSpc>
            <a:spcBef>
              <a:spcPct val="0"/>
            </a:spcBef>
            <a:spcAft>
              <a:spcPct val="35000"/>
            </a:spcAft>
            <a:buNone/>
          </a:pPr>
          <a:r>
            <a:rPr lang="en-US" sz="1700" kern="1200"/>
            <a:t>30 Days Before Sale:  </a:t>
          </a:r>
        </a:p>
      </dsp:txBody>
      <dsp:txXfrm>
        <a:off x="359138" y="1416347"/>
        <a:ext cx="4635973" cy="452844"/>
      </dsp:txXfrm>
    </dsp:sp>
    <dsp:sp modelId="{4B6AA0D2-01AB-4C9A-9CF8-25344FFA2976}">
      <dsp:nvSpPr>
        <dsp:cNvPr id="0" name=""/>
        <dsp:cNvSpPr/>
      </dsp:nvSpPr>
      <dsp:spPr>
        <a:xfrm>
          <a:off x="0" y="2949390"/>
          <a:ext cx="6692813" cy="722925"/>
        </a:xfrm>
        <a:prstGeom prst="rect">
          <a:avLst/>
        </a:prstGeom>
        <a:solidFill>
          <a:schemeClr val="lt1">
            <a:alpha val="90000"/>
            <a:hueOff val="0"/>
            <a:satOff val="0"/>
            <a:lumOff val="0"/>
            <a:alphaOff val="0"/>
          </a:schemeClr>
        </a:solidFill>
        <a:ln w="12700" cap="rnd" cmpd="sng" algn="ctr">
          <a:solidFill>
            <a:schemeClr val="accent2">
              <a:hueOff val="-964133"/>
              <a:satOff val="-6616"/>
              <a:lumOff val="339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9437" tIns="354076" rIns="51943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Check, Double-Check and Sign Bids and BOEM Submittals</a:t>
          </a:r>
        </a:p>
      </dsp:txBody>
      <dsp:txXfrm>
        <a:off x="0" y="2949390"/>
        <a:ext cx="6692813" cy="722925"/>
      </dsp:txXfrm>
    </dsp:sp>
    <dsp:sp modelId="{DCC21F08-3854-4997-9959-7639999155D7}">
      <dsp:nvSpPr>
        <dsp:cNvPr id="0" name=""/>
        <dsp:cNvSpPr/>
      </dsp:nvSpPr>
      <dsp:spPr>
        <a:xfrm>
          <a:off x="334640" y="2698470"/>
          <a:ext cx="4684969" cy="501840"/>
        </a:xfrm>
        <a:prstGeom prst="roundRect">
          <a:avLst/>
        </a:prstGeom>
        <a:gradFill rotWithShape="0">
          <a:gsLst>
            <a:gs pos="0">
              <a:schemeClr val="accent2">
                <a:hueOff val="-964133"/>
                <a:satOff val="-6616"/>
                <a:lumOff val="3399"/>
                <a:alphaOff val="0"/>
                <a:tint val="96000"/>
                <a:lumMod val="100000"/>
              </a:schemeClr>
            </a:gs>
            <a:gs pos="78000">
              <a:schemeClr val="accent2">
                <a:hueOff val="-964133"/>
                <a:satOff val="-6616"/>
                <a:lumOff val="339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1" tIns="0" rIns="177081" bIns="0" numCol="1" spcCol="1270" anchor="ctr" anchorCtr="0">
          <a:noAutofit/>
        </a:bodyPr>
        <a:lstStyle/>
        <a:p>
          <a:pPr marL="0" lvl="0" indent="0" algn="l" defTabSz="755650">
            <a:lnSpc>
              <a:spcPct val="90000"/>
            </a:lnSpc>
            <a:spcBef>
              <a:spcPct val="0"/>
            </a:spcBef>
            <a:spcAft>
              <a:spcPct val="35000"/>
            </a:spcAft>
            <a:buNone/>
          </a:pPr>
          <a:r>
            <a:rPr lang="en-US" sz="1700" kern="1200"/>
            <a:t>Friday Before Sale: (or earlier)  </a:t>
          </a:r>
        </a:p>
      </dsp:txBody>
      <dsp:txXfrm>
        <a:off x="359138" y="2722968"/>
        <a:ext cx="4635973" cy="452844"/>
      </dsp:txXfrm>
    </dsp:sp>
    <dsp:sp modelId="{76A6C51B-4050-4C36-B4C3-FBDEACB5CFAC}">
      <dsp:nvSpPr>
        <dsp:cNvPr id="0" name=""/>
        <dsp:cNvSpPr/>
      </dsp:nvSpPr>
      <dsp:spPr>
        <a:xfrm>
          <a:off x="0" y="4015034"/>
          <a:ext cx="6692813" cy="722925"/>
        </a:xfrm>
        <a:prstGeom prst="rect">
          <a:avLst/>
        </a:prstGeom>
        <a:solidFill>
          <a:schemeClr val="lt1">
            <a:alpha val="90000"/>
            <a:hueOff val="0"/>
            <a:satOff val="0"/>
            <a:lumOff val="0"/>
            <a:alphaOff val="0"/>
          </a:schemeClr>
        </a:solidFill>
        <a:ln w="12700" cap="rnd" cmpd="sng" algn="ctr">
          <a:solidFill>
            <a:schemeClr val="accent2">
              <a:hueOff val="-1446200"/>
              <a:satOff val="-9924"/>
              <a:lumOff val="509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9437" tIns="354076" rIns="51943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Verify high bids and pay 1/5 EFT funds due</a:t>
          </a:r>
        </a:p>
      </dsp:txBody>
      <dsp:txXfrm>
        <a:off x="0" y="4015034"/>
        <a:ext cx="6692813" cy="722925"/>
      </dsp:txXfrm>
    </dsp:sp>
    <dsp:sp modelId="{428EEB17-BF8D-48CB-B32A-DCD8E3B00A41}">
      <dsp:nvSpPr>
        <dsp:cNvPr id="0" name=""/>
        <dsp:cNvSpPr/>
      </dsp:nvSpPr>
      <dsp:spPr>
        <a:xfrm>
          <a:off x="334640" y="3764114"/>
          <a:ext cx="4684969" cy="501840"/>
        </a:xfrm>
        <a:prstGeom prst="roundRect">
          <a:avLst/>
        </a:prstGeom>
        <a:gradFill rotWithShape="0">
          <a:gsLst>
            <a:gs pos="0">
              <a:schemeClr val="accent2">
                <a:hueOff val="-1446200"/>
                <a:satOff val="-9924"/>
                <a:lumOff val="5098"/>
                <a:alphaOff val="0"/>
                <a:tint val="96000"/>
                <a:lumMod val="100000"/>
              </a:schemeClr>
            </a:gs>
            <a:gs pos="78000">
              <a:schemeClr val="accent2">
                <a:hueOff val="-1446200"/>
                <a:satOff val="-9924"/>
                <a:lumOff val="509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1" tIns="0" rIns="177081" bIns="0" numCol="1" spcCol="1270" anchor="ctr" anchorCtr="0">
          <a:noAutofit/>
        </a:bodyPr>
        <a:lstStyle/>
        <a:p>
          <a:pPr marL="0" lvl="0" indent="0" algn="l" defTabSz="755650">
            <a:lnSpc>
              <a:spcPct val="90000"/>
            </a:lnSpc>
            <a:spcBef>
              <a:spcPct val="0"/>
            </a:spcBef>
            <a:spcAft>
              <a:spcPct val="35000"/>
            </a:spcAft>
            <a:buNone/>
          </a:pPr>
          <a:r>
            <a:rPr lang="en-US" sz="1700" kern="1200"/>
            <a:t>Sale Day:  </a:t>
          </a:r>
        </a:p>
      </dsp:txBody>
      <dsp:txXfrm>
        <a:off x="359138" y="3788612"/>
        <a:ext cx="4635973"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700" cy="463942"/>
          </a:xfrm>
          <a:prstGeom prst="rect">
            <a:avLst/>
          </a:prstGeom>
        </p:spPr>
        <p:txBody>
          <a:bodyPr vert="horz" lIns="92480" tIns="46240" rIns="92480" bIns="46240" rtlCol="0"/>
          <a:lstStyle>
            <a:lvl1pPr algn="l">
              <a:defRPr sz="1200"/>
            </a:lvl1pPr>
          </a:lstStyle>
          <a:p>
            <a:endParaRPr lang="en-US"/>
          </a:p>
        </p:txBody>
      </p:sp>
      <p:sp>
        <p:nvSpPr>
          <p:cNvPr id="3" name="Date Placeholder 2"/>
          <p:cNvSpPr>
            <a:spLocks noGrp="1"/>
          </p:cNvSpPr>
          <p:nvPr>
            <p:ph type="dt" idx="1"/>
          </p:nvPr>
        </p:nvSpPr>
        <p:spPr>
          <a:xfrm>
            <a:off x="3937170" y="1"/>
            <a:ext cx="3011700" cy="463942"/>
          </a:xfrm>
          <a:prstGeom prst="rect">
            <a:avLst/>
          </a:prstGeom>
        </p:spPr>
        <p:txBody>
          <a:bodyPr vert="horz" lIns="92480" tIns="46240" rIns="92480" bIns="46240" rtlCol="0"/>
          <a:lstStyle>
            <a:lvl1pPr algn="r">
              <a:defRPr sz="1200"/>
            </a:lvl1pPr>
          </a:lstStyle>
          <a:p>
            <a:fld id="{B10E8D5D-A698-47BA-B202-077DAE4FAFC8}" type="datetimeFigureOut">
              <a:rPr lang="en-US" smtClean="0"/>
              <a:t>2/24/2025</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0" tIns="46240" rIns="92480" bIns="46240" rtlCol="0" anchor="ctr"/>
          <a:lstStyle/>
          <a:p>
            <a:endParaRPr lang="en-US"/>
          </a:p>
        </p:txBody>
      </p:sp>
      <p:sp>
        <p:nvSpPr>
          <p:cNvPr id="5" name="Notes Placeholder 4"/>
          <p:cNvSpPr>
            <a:spLocks noGrp="1"/>
          </p:cNvSpPr>
          <p:nvPr>
            <p:ph type="body" sz="quarter" idx="3"/>
          </p:nvPr>
        </p:nvSpPr>
        <p:spPr>
          <a:xfrm>
            <a:off x="695008" y="4444862"/>
            <a:ext cx="5560060" cy="3636704"/>
          </a:xfrm>
          <a:prstGeom prst="rect">
            <a:avLst/>
          </a:prstGeom>
        </p:spPr>
        <p:txBody>
          <a:bodyPr vert="horz" lIns="92480" tIns="46240" rIns="92480" bIns="4624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137"/>
            <a:ext cx="3011700" cy="463941"/>
          </a:xfrm>
          <a:prstGeom prst="rect">
            <a:avLst/>
          </a:prstGeom>
        </p:spPr>
        <p:txBody>
          <a:bodyPr vert="horz" lIns="92480" tIns="46240" rIns="92480" bIns="46240" rtlCol="0" anchor="b"/>
          <a:lstStyle>
            <a:lvl1pPr algn="l">
              <a:defRPr sz="1200"/>
            </a:lvl1pPr>
          </a:lstStyle>
          <a:p>
            <a:endParaRPr lang="en-US"/>
          </a:p>
        </p:txBody>
      </p:sp>
      <p:sp>
        <p:nvSpPr>
          <p:cNvPr id="7" name="Slide Number Placeholder 6"/>
          <p:cNvSpPr>
            <a:spLocks noGrp="1"/>
          </p:cNvSpPr>
          <p:nvPr>
            <p:ph type="sldNum" sz="quarter" idx="5"/>
          </p:nvPr>
        </p:nvSpPr>
        <p:spPr>
          <a:xfrm>
            <a:off x="3937170" y="8772137"/>
            <a:ext cx="3011700" cy="463941"/>
          </a:xfrm>
          <a:prstGeom prst="rect">
            <a:avLst/>
          </a:prstGeom>
        </p:spPr>
        <p:txBody>
          <a:bodyPr vert="horz" lIns="92480" tIns="46240" rIns="92480" bIns="46240" rtlCol="0" anchor="b"/>
          <a:lstStyle>
            <a:lvl1pPr algn="r">
              <a:defRPr sz="1200"/>
            </a:lvl1pPr>
          </a:lstStyle>
          <a:p>
            <a:fld id="{ABD4BC57-1F85-4690-B126-34327D080310}" type="slidenum">
              <a:rPr lang="en-US" smtClean="0"/>
              <a:t>‹#›</a:t>
            </a:fld>
            <a:endParaRPr lang="en-US"/>
          </a:p>
        </p:txBody>
      </p:sp>
    </p:spTree>
    <p:extLst>
      <p:ext uri="{BB962C8B-B14F-4D97-AF65-F5344CB8AC3E}">
        <p14:creationId xmlns:p14="http://schemas.microsoft.com/office/powerpoint/2010/main" val="193608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Good afternoon and thank you to PLANO for the invitation to speak today. </a:t>
            </a:r>
          </a:p>
          <a:p>
            <a:endParaRPr lang="en-US"/>
          </a:p>
          <a:p>
            <a:r>
              <a:rPr lang="en-US"/>
              <a:t>I’ve worked 46 lease sales total.  And only 5 since 2020.  Of those last 5 sales, 2 were in the throws of COVID, 1 was vacated, then ultimately all high bids were awarded by the IRA, and 1 was postponed twice due to rice whale territory and ultimately an early Christmas gift.  So of the 5 since 2020, I’m going to say only 1 was a typical sale.</a:t>
            </a:r>
          </a:p>
          <a:p>
            <a:endParaRPr lang="en-US"/>
          </a:p>
          <a:p>
            <a:r>
              <a:rPr lang="en-US"/>
              <a:t>Hopefully we are looking ahead to more robust sales that happen more frequently and are predictably scheduled!</a:t>
            </a:r>
          </a:p>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1</a:t>
            </a:fld>
            <a:endParaRPr lang="en-US"/>
          </a:p>
        </p:txBody>
      </p:sp>
    </p:spTree>
    <p:extLst>
      <p:ext uri="{BB962C8B-B14F-4D97-AF65-F5344CB8AC3E}">
        <p14:creationId xmlns:p14="http://schemas.microsoft.com/office/powerpoint/2010/main" val="366077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Since 1978, there have been 10 5-year leasing programs with no gaps.  That is – until 2022 ended the last program and the planned IRA lease sales which replaced the regular 5-year plan.  This is a marked difference in the number of sales and scope of the sales with only 3 lease sales currently planned for every other year – rather than the typical 2 sales per year.</a:t>
            </a:r>
          </a:p>
        </p:txBody>
      </p:sp>
      <p:sp>
        <p:nvSpPr>
          <p:cNvPr id="4" name="Slide Number Placeholder 3"/>
          <p:cNvSpPr>
            <a:spLocks noGrp="1"/>
          </p:cNvSpPr>
          <p:nvPr>
            <p:ph type="sldNum" sz="quarter" idx="5"/>
          </p:nvPr>
        </p:nvSpPr>
        <p:spPr/>
        <p:txBody>
          <a:bodyPr/>
          <a:lstStyle/>
          <a:p>
            <a:fld id="{ABD4BC57-1F85-4690-B126-34327D080310}" type="slidenum">
              <a:rPr lang="en-US" smtClean="0"/>
              <a:t>10</a:t>
            </a:fld>
            <a:endParaRPr lang="en-US"/>
          </a:p>
        </p:txBody>
      </p:sp>
    </p:spTree>
    <p:extLst>
      <p:ext uri="{BB962C8B-B14F-4D97-AF65-F5344CB8AC3E}">
        <p14:creationId xmlns:p14="http://schemas.microsoft.com/office/powerpoint/2010/main" val="1313311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E6F5F-9EAF-3F8F-2598-4A4F5010D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A8880-FE6A-55CE-001E-B69205A26DDB}"/>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91786882-4154-AF30-A341-6C428651FD7D}"/>
              </a:ext>
            </a:extLst>
          </p:cNvPr>
          <p:cNvSpPr>
            <a:spLocks noGrp="1"/>
          </p:cNvSpPr>
          <p:nvPr>
            <p:ph type="body" idx="1"/>
          </p:nvPr>
        </p:nvSpPr>
        <p:spPr/>
        <p:txBody>
          <a:bodyPr/>
          <a:lstStyle/>
          <a:p>
            <a:pPr marL="168793" indent="-168793">
              <a:buFontTx/>
              <a:buChar char="-"/>
            </a:pPr>
            <a:endParaRPr lang="en-US"/>
          </a:p>
        </p:txBody>
      </p:sp>
      <p:sp>
        <p:nvSpPr>
          <p:cNvPr id="4" name="Slide Number Placeholder 3">
            <a:extLst>
              <a:ext uri="{FF2B5EF4-FFF2-40B4-BE49-F238E27FC236}">
                <a16:creationId xmlns:a16="http://schemas.microsoft.com/office/drawing/2014/main" id="{C1395AB1-5CAE-FCEB-4C3B-939D82365B17}"/>
              </a:ext>
            </a:extLst>
          </p:cNvPr>
          <p:cNvSpPr>
            <a:spLocks noGrp="1"/>
          </p:cNvSpPr>
          <p:nvPr>
            <p:ph type="sldNum" sz="quarter" idx="5"/>
          </p:nvPr>
        </p:nvSpPr>
        <p:spPr/>
        <p:txBody>
          <a:bodyPr/>
          <a:lstStyle/>
          <a:p>
            <a:fld id="{ABD4BC57-1F85-4690-B126-34327D080310}" type="slidenum">
              <a:rPr lang="en-US" smtClean="0"/>
              <a:t>11</a:t>
            </a:fld>
            <a:endParaRPr lang="en-US"/>
          </a:p>
        </p:txBody>
      </p:sp>
    </p:spTree>
    <p:extLst>
      <p:ext uri="{BB962C8B-B14F-4D97-AF65-F5344CB8AC3E}">
        <p14:creationId xmlns:p14="http://schemas.microsoft.com/office/powerpoint/2010/main" val="1878735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This map is a close-up of the Gulf of America and its 3 planning areas: western, central and eastern.  The green shows blocks currently under lease.</a:t>
            </a:r>
          </a:p>
          <a:p>
            <a:endParaRPr lang="en-US"/>
          </a:p>
          <a:p>
            <a:r>
              <a:rPr lang="en-US"/>
              <a:t>Of the total 159MM acres within the planning area, only about 12MM acres are leased with 2,206 leases.</a:t>
            </a:r>
          </a:p>
          <a:p>
            <a:endParaRPr lang="en-US"/>
          </a:p>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12</a:t>
            </a:fld>
            <a:endParaRPr lang="en-US"/>
          </a:p>
        </p:txBody>
      </p:sp>
    </p:spTree>
    <p:extLst>
      <p:ext uri="{BB962C8B-B14F-4D97-AF65-F5344CB8AC3E}">
        <p14:creationId xmlns:p14="http://schemas.microsoft.com/office/powerpoint/2010/main" val="384520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To publish a lease sale, BOEM will post a Proposed Notice of Sale about 120 days before the lease sale showing all the terms and conditions and process for the sale, and then a Final Notice of Sale 30 days before the lease sale showing all the available blocks.  </a:t>
            </a:r>
          </a:p>
          <a:p>
            <a:endParaRPr lang="en-US"/>
          </a:p>
          <a:p>
            <a:r>
              <a:rPr lang="en-US"/>
              <a:t>The Final Notice of sale also spells out all the lease terms and bid submittal process and includes templates for the submittals.  So, it is a key document to review.</a:t>
            </a:r>
          </a:p>
          <a:p>
            <a:r>
              <a:rPr lang="en-US"/>
              <a:t> </a:t>
            </a:r>
          </a:p>
          <a:p>
            <a:r>
              <a:rPr lang="en-US"/>
              <a:t>Potential bidders must qualify to bid at a sale.</a:t>
            </a:r>
          </a:p>
          <a:p>
            <a:endParaRPr lang="en-US"/>
          </a:p>
          <a:p>
            <a:r>
              <a:rPr lang="en-US"/>
              <a:t>And all bids must be in a sealed envelope when submitted.</a:t>
            </a:r>
          </a:p>
          <a:p>
            <a:endParaRPr lang="en-US"/>
          </a:p>
          <a:p>
            <a:r>
              <a:rPr lang="en-US"/>
              <a:t>At the lease sale bid reading, all bids are read aloud.  This is the exciting part – seeing what competition occurred on each block and the companies involved with the sale.</a:t>
            </a:r>
          </a:p>
        </p:txBody>
      </p:sp>
      <p:sp>
        <p:nvSpPr>
          <p:cNvPr id="4" name="Slide Number Placeholder 3"/>
          <p:cNvSpPr>
            <a:spLocks noGrp="1"/>
          </p:cNvSpPr>
          <p:nvPr>
            <p:ph type="sldNum" sz="quarter" idx="5"/>
          </p:nvPr>
        </p:nvSpPr>
        <p:spPr/>
        <p:txBody>
          <a:bodyPr/>
          <a:lstStyle/>
          <a:p>
            <a:fld id="{ABD4BC57-1F85-4690-B126-34327D080310}" type="slidenum">
              <a:rPr lang="en-US" smtClean="0"/>
              <a:t>13</a:t>
            </a:fld>
            <a:endParaRPr lang="en-US"/>
          </a:p>
        </p:txBody>
      </p:sp>
    </p:spTree>
    <p:extLst>
      <p:ext uri="{BB962C8B-B14F-4D97-AF65-F5344CB8AC3E}">
        <p14:creationId xmlns:p14="http://schemas.microsoft.com/office/powerpoint/2010/main" val="100312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B919-84DD-8A67-3E7F-9954B0847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B91B-DBA3-53FF-C8B3-AA29633C227F}"/>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32D60DB6-D926-A2ED-D5F4-46F506954CDA}"/>
              </a:ext>
            </a:extLst>
          </p:cNvPr>
          <p:cNvSpPr>
            <a:spLocks noGrp="1"/>
          </p:cNvSpPr>
          <p:nvPr>
            <p:ph type="body" idx="1"/>
          </p:nvPr>
        </p:nvSpPr>
        <p:spPr/>
        <p:txBody>
          <a:bodyPr/>
          <a:lstStyle/>
          <a:p>
            <a:r>
              <a:rPr lang="en-US"/>
              <a:t>At the lease sale bid reading, all bids are read aloud.  This is the exciting part – seeing what competition occurred on each block and the companies involved with the sale.</a:t>
            </a:r>
          </a:p>
        </p:txBody>
      </p:sp>
      <p:sp>
        <p:nvSpPr>
          <p:cNvPr id="4" name="Slide Number Placeholder 3">
            <a:extLst>
              <a:ext uri="{FF2B5EF4-FFF2-40B4-BE49-F238E27FC236}">
                <a16:creationId xmlns:a16="http://schemas.microsoft.com/office/drawing/2014/main" id="{8083D01C-9793-9991-57F4-24B2E6E5BDFF}"/>
              </a:ext>
            </a:extLst>
          </p:cNvPr>
          <p:cNvSpPr>
            <a:spLocks noGrp="1"/>
          </p:cNvSpPr>
          <p:nvPr>
            <p:ph type="sldNum" sz="quarter" idx="5"/>
          </p:nvPr>
        </p:nvSpPr>
        <p:spPr/>
        <p:txBody>
          <a:bodyPr/>
          <a:lstStyle/>
          <a:p>
            <a:fld id="{ABD4BC57-1F85-4690-B126-34327D080310}" type="slidenum">
              <a:rPr lang="en-US" smtClean="0"/>
              <a:t>14</a:t>
            </a:fld>
            <a:endParaRPr lang="en-US"/>
          </a:p>
        </p:txBody>
      </p:sp>
    </p:spTree>
    <p:extLst>
      <p:ext uri="{BB962C8B-B14F-4D97-AF65-F5344CB8AC3E}">
        <p14:creationId xmlns:p14="http://schemas.microsoft.com/office/powerpoint/2010/main" val="1821947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3D64B-99C9-B7B0-C965-4483738D7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52E31-CF4B-3D90-E00F-5FB28D3EC440}"/>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0F692C26-DBBA-A750-AEF9-F02EE7C858A0}"/>
              </a:ext>
            </a:extLst>
          </p:cNvPr>
          <p:cNvSpPr>
            <a:spLocks noGrp="1"/>
          </p:cNvSpPr>
          <p:nvPr>
            <p:ph type="body" idx="1"/>
          </p:nvPr>
        </p:nvSpPr>
        <p:spPr/>
        <p:txBody>
          <a:bodyPr/>
          <a:lstStyle/>
          <a:p>
            <a:r>
              <a:rPr lang="en-US" dirty="0"/>
              <a:t>March, 2016 lease sale erupted with protests.</a:t>
            </a:r>
          </a:p>
        </p:txBody>
      </p:sp>
      <p:sp>
        <p:nvSpPr>
          <p:cNvPr id="4" name="Slide Number Placeholder 3">
            <a:extLst>
              <a:ext uri="{FF2B5EF4-FFF2-40B4-BE49-F238E27FC236}">
                <a16:creationId xmlns:a16="http://schemas.microsoft.com/office/drawing/2014/main" id="{F614D56A-5403-4FAF-F4B3-E78C3DB636C5}"/>
              </a:ext>
            </a:extLst>
          </p:cNvPr>
          <p:cNvSpPr>
            <a:spLocks noGrp="1"/>
          </p:cNvSpPr>
          <p:nvPr>
            <p:ph type="sldNum" sz="quarter" idx="5"/>
          </p:nvPr>
        </p:nvSpPr>
        <p:spPr/>
        <p:txBody>
          <a:bodyPr/>
          <a:lstStyle/>
          <a:p>
            <a:fld id="{ABD4BC57-1F85-4690-B126-34327D080310}" type="slidenum">
              <a:rPr lang="en-US" smtClean="0"/>
              <a:t>15</a:t>
            </a:fld>
            <a:endParaRPr lang="en-US"/>
          </a:p>
        </p:txBody>
      </p:sp>
    </p:spTree>
    <p:extLst>
      <p:ext uri="{BB962C8B-B14F-4D97-AF65-F5344CB8AC3E}">
        <p14:creationId xmlns:p14="http://schemas.microsoft.com/office/powerpoint/2010/main" val="1047694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courier bids now, but we didn’t always.  Covid left a wake at BOEM – as it did everywhere.  I’d argue that some of these changes weren’t all bad.  Before 2020, electronic signatures were not accepted, email not an official form of communication with BOEM, and mailing or Fed-</a:t>
            </a:r>
            <a:r>
              <a:rPr lang="en-US" err="1"/>
              <a:t>exing</a:t>
            </a:r>
            <a:r>
              <a:rPr lang="en-US"/>
              <a:t> bids was unheard of.  Now, not quite 5 years later, electronic signatures and email submittals for most BOEM documents is the norm, and hand-delivering bids has been prohibited.  This has changed many of our basic practices when it comes to lease sale – eliminating much of the paperwork and mailings, but it has also required that processes be updated to ensure adequate review and tracking.</a:t>
            </a:r>
          </a:p>
        </p:txBody>
      </p:sp>
      <p:sp>
        <p:nvSpPr>
          <p:cNvPr id="4" name="Slide Number Placeholder 3"/>
          <p:cNvSpPr>
            <a:spLocks noGrp="1"/>
          </p:cNvSpPr>
          <p:nvPr>
            <p:ph type="sldNum" sz="quarter" idx="5"/>
          </p:nvPr>
        </p:nvSpPr>
        <p:spPr/>
        <p:txBody>
          <a:bodyPr/>
          <a:lstStyle/>
          <a:p>
            <a:fld id="{ABD4BC57-1F85-4690-B126-34327D080310}" type="slidenum">
              <a:rPr lang="en-US" smtClean="0"/>
              <a:t>16</a:t>
            </a:fld>
            <a:endParaRPr lang="en-US"/>
          </a:p>
        </p:txBody>
      </p:sp>
    </p:spTree>
    <p:extLst>
      <p:ext uri="{BB962C8B-B14F-4D97-AF65-F5344CB8AC3E}">
        <p14:creationId xmlns:p14="http://schemas.microsoft.com/office/powerpoint/2010/main" val="268583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The United States reserve the right to reject any and all bids.  Bids must comply with the Final Notice and its sample documents, must be the highest valid bid, and must be determined as adequate before the bid will be awarded.  </a:t>
            </a:r>
          </a:p>
          <a:p>
            <a:r>
              <a:rPr lang="en-US"/>
              <a:t>If you weren’t already convinced of why we take our lease sales so seriously – this should help!</a:t>
            </a:r>
          </a:p>
          <a:p>
            <a:r>
              <a:rPr lang="en-US"/>
              <a:t>The US Department of Justice and Federal Trade Commission will review the results of the lease sale for antitrust issues prior to the acceptance of bids and issuance of leases.  </a:t>
            </a:r>
          </a:p>
          <a:p>
            <a:r>
              <a:rPr lang="en-US"/>
              <a:t>I remember one time after handing in my set of bids – and no – I wasn’t a baby landman either – I heard a BOEM staff member say “Man – she was nervous!”  uh-huh.  Yes – I was.  Not that the bid amounts were wrong, or that the wrong block was on the envelope.  No – I’d checked those ad nauseum.  I was fretting of that typo that would be uncovered during the bid reading – and somehow invalidate my bid.  </a:t>
            </a:r>
          </a:p>
        </p:txBody>
      </p:sp>
      <p:sp>
        <p:nvSpPr>
          <p:cNvPr id="4" name="Slide Number Placeholder 3"/>
          <p:cNvSpPr>
            <a:spLocks noGrp="1"/>
          </p:cNvSpPr>
          <p:nvPr>
            <p:ph type="sldNum" sz="quarter" idx="5"/>
          </p:nvPr>
        </p:nvSpPr>
        <p:spPr/>
        <p:txBody>
          <a:bodyPr/>
          <a:lstStyle/>
          <a:p>
            <a:fld id="{ABD4BC57-1F85-4690-B126-34327D080310}" type="slidenum">
              <a:rPr lang="en-US" smtClean="0"/>
              <a:t>17</a:t>
            </a:fld>
            <a:endParaRPr lang="en-US"/>
          </a:p>
        </p:txBody>
      </p:sp>
    </p:spTree>
    <p:extLst>
      <p:ext uri="{BB962C8B-B14F-4D97-AF65-F5344CB8AC3E}">
        <p14:creationId xmlns:p14="http://schemas.microsoft.com/office/powerpoint/2010/main" val="2966798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even after all the bids are validated, the high bids are not automatically awarded.  No – no.  This is when the Office of Resource Evaluation conducts their bid adequacy 2-step to make sure that bids receive fair-market value.  Phase 1 determines geologic and economic viability Only bids with zero probability of being explored, developed, and produced profitably under economic conditions present are accepted.  </a:t>
            </a:r>
          </a:p>
          <a:p>
            <a:r>
              <a:rPr lang="en-US"/>
              <a:t>Phase 2 is a full geological and geophysical review. BOEM uses a discounted cash flow analysis to calculate the tract’s mean range of values (MROV). The MROV is the mean of a tract’s net present value of the oil and gas resources, adjusted for the geological risks of not finding hydrocarbons, the uncertainties associated with the tract’s development, and economic parameters at the time of the lease sale. MROV represents the maximum cash payment that a bidder can offer for acquiring the tract’s drilling and development property rights and expect to make a normal rate of return on its investment.</a:t>
            </a:r>
          </a:p>
        </p:txBody>
      </p:sp>
      <p:sp>
        <p:nvSpPr>
          <p:cNvPr id="4" name="Slide Number Placeholder 3"/>
          <p:cNvSpPr>
            <a:spLocks noGrp="1"/>
          </p:cNvSpPr>
          <p:nvPr>
            <p:ph type="sldNum" sz="quarter" idx="5"/>
          </p:nvPr>
        </p:nvSpPr>
        <p:spPr/>
        <p:txBody>
          <a:bodyPr/>
          <a:lstStyle/>
          <a:p>
            <a:fld id="{ABD4BC57-1F85-4690-B126-34327D080310}" type="slidenum">
              <a:rPr lang="en-US" smtClean="0"/>
              <a:t>18</a:t>
            </a:fld>
            <a:endParaRPr lang="en-US"/>
          </a:p>
        </p:txBody>
      </p:sp>
    </p:spTree>
    <p:extLst>
      <p:ext uri="{BB962C8B-B14F-4D97-AF65-F5344CB8AC3E}">
        <p14:creationId xmlns:p14="http://schemas.microsoft.com/office/powerpoint/2010/main" val="638141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A4C4BE2-73AF-33A9-85BE-2FF897DC1A1D}"/>
              </a:ext>
            </a:extLst>
          </p:cNvPr>
          <p:cNvSpPr>
            <a:spLocks noGrp="1" noRot="1" noChangeAspect="1" noTextEdit="1"/>
          </p:cNvSpPr>
          <p:nvPr>
            <p:ph type="sldImg"/>
          </p:nvPr>
        </p:nvSpPr>
        <p:spPr>
          <a:xfrm>
            <a:off x="704850" y="1154113"/>
            <a:ext cx="5540375" cy="3117850"/>
          </a:xfrm>
          <a:ln/>
        </p:spPr>
      </p:sp>
      <p:sp>
        <p:nvSpPr>
          <p:cNvPr id="68611" name="Notes Placeholder 2">
            <a:extLst>
              <a:ext uri="{FF2B5EF4-FFF2-40B4-BE49-F238E27FC236}">
                <a16:creationId xmlns:a16="http://schemas.microsoft.com/office/drawing/2014/main" id="{9F81CF45-AC6A-10E7-8AA9-1D177A753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C00000"/>
                </a:solidFill>
                <a:latin typeface="Arial" panose="020B0604020202020204" pitchFamily="34" charset="0"/>
              </a:rPr>
              <a:t>Mostly out of nerdy curiosity, I thought I’d check-out the average number of rejections per sale.  Something to keep in mind, especially as the number of companies participating has waned over recent years.  Most recently in 2020, the rejection rate in area-wide GOM sales had bid rejections of 11.3% of total high bids and 7.5%.  Followed by 0%, which is when all bids were awarded pursuant to the IRA.</a:t>
            </a:r>
          </a:p>
        </p:txBody>
      </p:sp>
      <p:sp>
        <p:nvSpPr>
          <p:cNvPr id="68612" name="Slide Number Placeholder 3">
            <a:extLst>
              <a:ext uri="{FF2B5EF4-FFF2-40B4-BE49-F238E27FC236}">
                <a16:creationId xmlns:a16="http://schemas.microsoft.com/office/drawing/2014/main" id="{49A53C8F-A07A-058C-FBB8-0F513FD0A4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1434" indent="-281321">
              <a:defRPr>
                <a:solidFill>
                  <a:schemeClr val="tx1"/>
                </a:solidFill>
                <a:latin typeface="Arial" panose="020B0604020202020204" pitchFamily="34" charset="0"/>
              </a:defRPr>
            </a:lvl2pPr>
            <a:lvl3pPr marL="1125284" indent="-225057">
              <a:defRPr>
                <a:solidFill>
                  <a:schemeClr val="tx1"/>
                </a:solidFill>
                <a:latin typeface="Arial" panose="020B0604020202020204" pitchFamily="34" charset="0"/>
              </a:defRPr>
            </a:lvl3pPr>
            <a:lvl4pPr marL="1575397" indent="-225057">
              <a:defRPr>
                <a:solidFill>
                  <a:schemeClr val="tx1"/>
                </a:solidFill>
                <a:latin typeface="Arial" panose="020B0604020202020204" pitchFamily="34" charset="0"/>
              </a:defRPr>
            </a:lvl4pPr>
            <a:lvl5pPr marL="2025510" indent="-225057">
              <a:defRPr>
                <a:solidFill>
                  <a:schemeClr val="tx1"/>
                </a:solidFill>
                <a:latin typeface="Arial" panose="020B0604020202020204" pitchFamily="34" charset="0"/>
              </a:defRPr>
            </a:lvl5pPr>
            <a:lvl6pPr marL="2475624" indent="-225057" eaLnBrk="0" fontAlgn="base" hangingPunct="0">
              <a:spcBef>
                <a:spcPct val="0"/>
              </a:spcBef>
              <a:spcAft>
                <a:spcPct val="0"/>
              </a:spcAft>
              <a:defRPr>
                <a:solidFill>
                  <a:schemeClr val="tx1"/>
                </a:solidFill>
                <a:latin typeface="Arial" panose="020B0604020202020204" pitchFamily="34" charset="0"/>
              </a:defRPr>
            </a:lvl6pPr>
            <a:lvl7pPr marL="2925737" indent="-225057" eaLnBrk="0" fontAlgn="base" hangingPunct="0">
              <a:spcBef>
                <a:spcPct val="0"/>
              </a:spcBef>
              <a:spcAft>
                <a:spcPct val="0"/>
              </a:spcAft>
              <a:defRPr>
                <a:solidFill>
                  <a:schemeClr val="tx1"/>
                </a:solidFill>
                <a:latin typeface="Arial" panose="020B0604020202020204" pitchFamily="34" charset="0"/>
              </a:defRPr>
            </a:lvl7pPr>
            <a:lvl8pPr marL="3375851" indent="-225057" eaLnBrk="0" fontAlgn="base" hangingPunct="0">
              <a:spcBef>
                <a:spcPct val="0"/>
              </a:spcBef>
              <a:spcAft>
                <a:spcPct val="0"/>
              </a:spcAft>
              <a:defRPr>
                <a:solidFill>
                  <a:schemeClr val="tx1"/>
                </a:solidFill>
                <a:latin typeface="Arial" panose="020B0604020202020204" pitchFamily="34" charset="0"/>
              </a:defRPr>
            </a:lvl8pPr>
            <a:lvl9pPr marL="3825964" indent="-225057" eaLnBrk="0" fontAlgn="base" hangingPunct="0">
              <a:spcBef>
                <a:spcPct val="0"/>
              </a:spcBef>
              <a:spcAft>
                <a:spcPct val="0"/>
              </a:spcAft>
              <a:defRPr>
                <a:solidFill>
                  <a:schemeClr val="tx1"/>
                </a:solidFill>
                <a:latin typeface="Arial" panose="020B0604020202020204" pitchFamily="34" charset="0"/>
              </a:defRPr>
            </a:lvl9pPr>
          </a:lstStyle>
          <a:p>
            <a:fld id="{045F5574-2EA2-445C-A3A3-59B764601D77}"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The contents for this “Back to the Basics” presentation is simple – we are going to start off with a bit of a history lesson on the factors that built the industry we have today. then examine how lease sales work from both the government and landman’s perspectives, and then we will conclude with trends in the lease terms and lease sales.  Before I get going, I’d like to thank Mike Koenig, Becky Harden and John Burke for allowing me to show a little piece of history in the video they made for the 2010 OCS Advisory Board workshop, which helps bring to life the bid meeting.</a:t>
            </a:r>
          </a:p>
        </p:txBody>
      </p:sp>
      <p:sp>
        <p:nvSpPr>
          <p:cNvPr id="4" name="Slide Number Placeholder 3"/>
          <p:cNvSpPr>
            <a:spLocks noGrp="1"/>
          </p:cNvSpPr>
          <p:nvPr>
            <p:ph type="sldNum" sz="quarter" idx="5"/>
          </p:nvPr>
        </p:nvSpPr>
        <p:spPr/>
        <p:txBody>
          <a:bodyPr/>
          <a:lstStyle/>
          <a:p>
            <a:fld id="{ABD4BC57-1F85-4690-B126-34327D080310}" type="slidenum">
              <a:rPr lang="en-US" smtClean="0"/>
              <a:t>2</a:t>
            </a:fld>
            <a:endParaRPr lang="en-US"/>
          </a:p>
        </p:txBody>
      </p:sp>
    </p:spTree>
    <p:extLst>
      <p:ext uri="{BB962C8B-B14F-4D97-AF65-F5344CB8AC3E}">
        <p14:creationId xmlns:p14="http://schemas.microsoft.com/office/powerpoint/2010/main" val="1137234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Twice yearly, BOEM reviews its list of restricted joint bidders.  Fortunately, this list doesn’t change often.  Currently it consists of BP, Chevron, Eni, Equinor, ExxonMobil, Shell, and Total who cannot joint bid per the E</a:t>
            </a:r>
            <a:r>
              <a:rPr lang="en-US" b="0" i="0">
                <a:solidFill>
                  <a:srgbClr val="111111"/>
                </a:solidFill>
                <a:effectLst/>
                <a:latin typeface="Roboto" panose="02000000000000000000" pitchFamily="2" charset="0"/>
              </a:rPr>
              <a:t>nergy Policy and Conservation Act of 1975 or those companies producing more that 1.6MMBOE.</a:t>
            </a:r>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20</a:t>
            </a:fld>
            <a:endParaRPr lang="en-US"/>
          </a:p>
        </p:txBody>
      </p:sp>
    </p:spTree>
    <p:extLst>
      <p:ext uri="{BB962C8B-B14F-4D97-AF65-F5344CB8AC3E}">
        <p14:creationId xmlns:p14="http://schemas.microsoft.com/office/powerpoint/2010/main" val="4182518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We talked about qualified bidders at lease sale.  This slide discusses how a company or person becomes qualified.</a:t>
            </a:r>
          </a:p>
          <a:p>
            <a:endParaRPr lang="en-US"/>
          </a:p>
          <a:p>
            <a:r>
              <a:rPr lang="en-US"/>
              <a:t>By submitting all requisite information and meeting all requirements, BOEM will grant approval in the form a qualification card containing the qualification number.  This number will be referenced in all submissions to BOEM, BSEE and ONRR.</a:t>
            </a:r>
          </a:p>
        </p:txBody>
      </p:sp>
      <p:sp>
        <p:nvSpPr>
          <p:cNvPr id="4" name="Slide Number Placeholder 3"/>
          <p:cNvSpPr>
            <a:spLocks noGrp="1"/>
          </p:cNvSpPr>
          <p:nvPr>
            <p:ph type="sldNum" sz="quarter" idx="5"/>
          </p:nvPr>
        </p:nvSpPr>
        <p:spPr/>
        <p:txBody>
          <a:bodyPr/>
          <a:lstStyle/>
          <a:p>
            <a:fld id="{ABD4BC57-1F85-4690-B126-34327D080310}" type="slidenum">
              <a:rPr lang="en-US" smtClean="0"/>
              <a:t>21</a:t>
            </a:fld>
            <a:endParaRPr lang="en-US"/>
          </a:p>
        </p:txBody>
      </p:sp>
    </p:spTree>
    <p:extLst>
      <p:ext uri="{BB962C8B-B14F-4D97-AF65-F5344CB8AC3E}">
        <p14:creationId xmlns:p14="http://schemas.microsoft.com/office/powerpoint/2010/main" val="2904041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t>Yes. The Gulf of Mexico Energy Security Act of 2006 (GOMESA) placed portions of the Outer Continental Shelf (OCS) off-limits to oil and gas leasing through June 30, 2022. Specifically, leasing is prohibited in the Eastern Gulf of Mexico within 125 miles of Florida; all of the Eastern Gulf of Mexico east of 86 degrees, 41 minutes West longitude; and a portion of the Central Gulf of Mexico within 100 miles of Florida.</a:t>
            </a:r>
            <a:br>
              <a:rPr lang="en-US" altLang="en-US" sz="1200"/>
            </a:br>
            <a:br>
              <a:rPr lang="en-US" altLang="en-US" sz="1200"/>
            </a:br>
            <a:r>
              <a:rPr lang="en-US" altLang="en-US" sz="1200"/>
              <a:t>Pursuant to Section 12 of the OCS Lands Act, on December 16, 2014, President Obama withdrew the North Aleutian Basin (including Bristol Bay) in Alaska, for a time period without a specific expiration, from consideration of leasing for the purposes of oil and gas exploration, development, or production.</a:t>
            </a:r>
            <a:br>
              <a:rPr lang="en-US" altLang="en-US" sz="1200"/>
            </a:br>
            <a:br>
              <a:rPr lang="en-US" altLang="en-US" sz="1200"/>
            </a:br>
            <a:r>
              <a:rPr lang="en-US" altLang="en-US" sz="1200"/>
              <a:t>Also pursuant to Section 12 of the OCS Lands Act, on January 27, 2015, President Obama withdrew portions of the Alaskan Arctic planning areas from future oil and gas leasing consideration for a time period without specific expiration. These Presidential withdrawals included a 25-mile coastal buffer, subsistence use area, and the Hanna Shoal (lying within the contours of the 40-meter isobath) in the Chukchi Sea Planning Area and the Barrow and Kaktovik whaling areas in the Beaufort Sea Planning Area.</a:t>
            </a:r>
            <a:br>
              <a:rPr lang="en-US" altLang="en-US" sz="1200"/>
            </a:br>
            <a:br>
              <a:rPr lang="en-US" altLang="en-US" sz="1200"/>
            </a:br>
            <a:r>
              <a:rPr lang="en-US" altLang="en-US" sz="1200"/>
              <a:t>Similarly, all National Marine Sanctuaries were withdrawn, for a time period without a specific expiration, by President Clinton on June 12, 1998.</a:t>
            </a:r>
          </a:p>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22</a:t>
            </a:fld>
            <a:endParaRPr lang="en-US"/>
          </a:p>
        </p:txBody>
      </p:sp>
    </p:spTree>
    <p:extLst>
      <p:ext uri="{BB962C8B-B14F-4D97-AF65-F5344CB8AC3E}">
        <p14:creationId xmlns:p14="http://schemas.microsoft.com/office/powerpoint/2010/main" val="2439621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55870-F957-371B-2E7F-F3A689196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160F2-D8F6-7842-5A8B-2B24B9B219CE}"/>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FA69F5EC-32BE-45D9-B214-B02B32EA62A8}"/>
              </a:ext>
            </a:extLst>
          </p:cNvPr>
          <p:cNvSpPr>
            <a:spLocks noGrp="1"/>
          </p:cNvSpPr>
          <p:nvPr>
            <p:ph type="body" idx="1"/>
          </p:nvPr>
        </p:nvSpPr>
        <p:spPr/>
        <p:txBody>
          <a:bodyPr/>
          <a:lstStyle/>
          <a:p>
            <a:pPr marL="168793" indent="-168793">
              <a:buFontTx/>
              <a:buChar char="-"/>
            </a:pPr>
            <a:r>
              <a:rPr lang="en-US"/>
              <a:t>Now the landman’s perspective on the lease sale.  </a:t>
            </a:r>
          </a:p>
          <a:p>
            <a:pPr marL="168793" indent="-168793">
              <a:buFontTx/>
              <a:buChar char="-"/>
            </a:pPr>
            <a:r>
              <a:rPr lang="en-US"/>
              <a:t>As I mentioned before, many of you in this room are very familiar with lease sale processes and procedures, but it has been a while now since we had frequent and predictable sale schedules.  Also, in general, the size of the last few sales was more pared down then past sales.  So, in the hopes that lease sales pick up and become more regular with this administration, this part might serve as a refresher to some, and as a resources to those of you who are new to the gulf sales.  </a:t>
            </a:r>
          </a:p>
        </p:txBody>
      </p:sp>
      <p:sp>
        <p:nvSpPr>
          <p:cNvPr id="4" name="Slide Number Placeholder 3">
            <a:extLst>
              <a:ext uri="{FF2B5EF4-FFF2-40B4-BE49-F238E27FC236}">
                <a16:creationId xmlns:a16="http://schemas.microsoft.com/office/drawing/2014/main" id="{EF96971E-7D10-9D90-F2BB-175C76B10804}"/>
              </a:ext>
            </a:extLst>
          </p:cNvPr>
          <p:cNvSpPr>
            <a:spLocks noGrp="1"/>
          </p:cNvSpPr>
          <p:nvPr>
            <p:ph type="sldNum" sz="quarter" idx="5"/>
          </p:nvPr>
        </p:nvSpPr>
        <p:spPr/>
        <p:txBody>
          <a:bodyPr/>
          <a:lstStyle/>
          <a:p>
            <a:fld id="{ABD4BC57-1F85-4690-B126-34327D080310}" type="slidenum">
              <a:rPr lang="en-US" smtClean="0"/>
              <a:t>23</a:t>
            </a:fld>
            <a:endParaRPr lang="en-US"/>
          </a:p>
        </p:txBody>
      </p:sp>
    </p:spTree>
    <p:extLst>
      <p:ext uri="{BB962C8B-B14F-4D97-AF65-F5344CB8AC3E}">
        <p14:creationId xmlns:p14="http://schemas.microsoft.com/office/powerpoint/2010/main" val="4274587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landman’s role regarding lease sales is quite diverse – we get to wear lots of hats.  We help lead the prospecting effort in sourcing prospects from third parties as well as within our own internal teams.  We gather information and communicate internally about the open blocks, terms of the Final Notice, as well as stipulations or restrictions that might apply to a block of interest.  Once we lay the initial ground work within the teams and develop a strategy with executive management, we get to work forming sale partnerships – looking for partners who align or have synergies with our companies.  Then, once identified, we negotiate the Joint Bidding Agreement and associated agreements and prepare the bid meeting.  Once we know what blocks we are bidding on and who we are bidding with, it becomes more of an administrative task to put the bids on paper and prepare the other documents that are required to execute and submit together with those sealed bids.  The landman works with the geoscience and engineering, accounting and finance, management and administration teams along the way while keeping bid information extremely close to the vest.  It’s a bit of a dance to get it all ready within usually a short period of time. </a:t>
            </a:r>
          </a:p>
        </p:txBody>
      </p:sp>
      <p:sp>
        <p:nvSpPr>
          <p:cNvPr id="4" name="Slide Number Placeholder 3"/>
          <p:cNvSpPr>
            <a:spLocks noGrp="1"/>
          </p:cNvSpPr>
          <p:nvPr>
            <p:ph type="sldNum" sz="quarter" idx="5"/>
          </p:nvPr>
        </p:nvSpPr>
        <p:spPr/>
        <p:txBody>
          <a:bodyPr/>
          <a:lstStyle/>
          <a:p>
            <a:fld id="{ABD4BC57-1F85-4690-B126-34327D080310}" type="slidenum">
              <a:rPr lang="en-US" smtClean="0"/>
              <a:t>24</a:t>
            </a:fld>
            <a:endParaRPr lang="en-US"/>
          </a:p>
        </p:txBody>
      </p:sp>
    </p:spTree>
    <p:extLst>
      <p:ext uri="{BB962C8B-B14F-4D97-AF65-F5344CB8AC3E}">
        <p14:creationId xmlns:p14="http://schemas.microsoft.com/office/powerpoint/2010/main" val="3052869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Typically, I start off by preparing a cheat sheet for each block of interest.  I’ll list the bid history, any MROVs or competitive bids, as well as previous and active owners in the area and well history on or near the block.  I used to print these off, but now I generally just have them saved in a private file and can add notes as needed.  </a:t>
            </a:r>
          </a:p>
        </p:txBody>
      </p:sp>
      <p:sp>
        <p:nvSpPr>
          <p:cNvPr id="4" name="Slide Number Placeholder 3"/>
          <p:cNvSpPr>
            <a:spLocks noGrp="1"/>
          </p:cNvSpPr>
          <p:nvPr>
            <p:ph type="sldNum" sz="quarter" idx="5"/>
          </p:nvPr>
        </p:nvSpPr>
        <p:spPr/>
        <p:txBody>
          <a:bodyPr/>
          <a:lstStyle/>
          <a:p>
            <a:fld id="{ABD4BC57-1F85-4690-B126-34327D080310}" type="slidenum">
              <a:rPr lang="en-US" smtClean="0"/>
              <a:t>25</a:t>
            </a:fld>
            <a:endParaRPr lang="en-US"/>
          </a:p>
        </p:txBody>
      </p:sp>
    </p:spTree>
    <p:extLst>
      <p:ext uri="{BB962C8B-B14F-4D97-AF65-F5344CB8AC3E}">
        <p14:creationId xmlns:p14="http://schemas.microsoft.com/office/powerpoint/2010/main" val="1155311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Checking for AMIs is another important bit of homework to do upfront.  For each block before and after the sale – you’ll want to check your master list of restricted blocks – if you don’t keep a master, then the AMIs and buy-backs can be found in Cas, Pas, JOAs, and other joint venture agreements.  If you identify any overlaps, then you can seek to determine how best to address them.</a:t>
            </a:r>
          </a:p>
        </p:txBody>
      </p:sp>
      <p:sp>
        <p:nvSpPr>
          <p:cNvPr id="4" name="Slide Number Placeholder 3"/>
          <p:cNvSpPr>
            <a:spLocks noGrp="1"/>
          </p:cNvSpPr>
          <p:nvPr>
            <p:ph type="sldNum" sz="quarter" idx="5"/>
          </p:nvPr>
        </p:nvSpPr>
        <p:spPr/>
        <p:txBody>
          <a:bodyPr/>
          <a:lstStyle/>
          <a:p>
            <a:fld id="{ABD4BC57-1F85-4690-B126-34327D080310}" type="slidenum">
              <a:rPr lang="en-US" smtClean="0"/>
              <a:t>26</a:t>
            </a:fld>
            <a:endParaRPr lang="en-US"/>
          </a:p>
        </p:txBody>
      </p:sp>
    </p:spTree>
    <p:extLst>
      <p:ext uri="{BB962C8B-B14F-4D97-AF65-F5344CB8AC3E}">
        <p14:creationId xmlns:p14="http://schemas.microsoft.com/office/powerpoint/2010/main" val="1241009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Confidentiality is paramount.  Usually bid amounts, block information is kept limited to a very small group of people throughout the sale process.  It helps if you decide as a technical team, how best to communicate lease sale information.  Some companies are reluctant to share sale information by email, others don’t mind but want email limited to only certain people.  Keeping sale information on a secure </a:t>
            </a:r>
            <a:r>
              <a:rPr lang="en-US" err="1"/>
              <a:t>sharepoint</a:t>
            </a:r>
            <a:r>
              <a:rPr lang="en-US"/>
              <a:t> site or separate drive can also protect confidentiality and protect people who may not be aware of the sensitivity.  Sealed bids are how we keep the bids private from submission until the lease sale, with the exception of providing the number of deepwater vs. shelf bids to the Offshore Oil Scouts – who supply a list of bids from each company the evening before the sale.  </a:t>
            </a:r>
          </a:p>
          <a:p>
            <a:r>
              <a:rPr lang="en-US"/>
              <a:t>Also, a common reference you’ll hear is “Highest Suggested Amount for joint bids.  Federal anti-trust language requires that no party restrict the right of any party to make a bid on any block.  This is a standard that industry has upheld consistently by careful </a:t>
            </a:r>
            <a:r>
              <a:rPr lang="en-US" err="1"/>
              <a:t>negotiaton</a:t>
            </a:r>
            <a:r>
              <a:rPr lang="en-US"/>
              <a:t> of Joint bidding agreements and bid meetings.</a:t>
            </a:r>
          </a:p>
        </p:txBody>
      </p:sp>
      <p:sp>
        <p:nvSpPr>
          <p:cNvPr id="4" name="Slide Number Placeholder 3"/>
          <p:cNvSpPr>
            <a:spLocks noGrp="1"/>
          </p:cNvSpPr>
          <p:nvPr>
            <p:ph type="sldNum" sz="quarter" idx="5"/>
          </p:nvPr>
        </p:nvSpPr>
        <p:spPr/>
        <p:txBody>
          <a:bodyPr/>
          <a:lstStyle/>
          <a:p>
            <a:fld id="{ABD4BC57-1F85-4690-B126-34327D080310}" type="slidenum">
              <a:rPr lang="en-US" smtClean="0"/>
              <a:t>27</a:t>
            </a:fld>
            <a:endParaRPr lang="en-US"/>
          </a:p>
        </p:txBody>
      </p:sp>
    </p:spTree>
    <p:extLst>
      <p:ext uri="{BB962C8B-B14F-4D97-AF65-F5344CB8AC3E}">
        <p14:creationId xmlns:p14="http://schemas.microsoft.com/office/powerpoint/2010/main" val="1874696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means that as landmen we must be aware of any action by another party that would in any way prevent any other party from bidding alone or with any other 3</a:t>
            </a:r>
            <a:r>
              <a:rPr lang="en-US" baseline="30000"/>
              <a:t>rd</a:t>
            </a:r>
            <a:r>
              <a:rPr lang="en-US"/>
              <a:t> party or from bidding a higher amount.  Doing so would be in violation of the law.  So, you cannot chill – or try to reduce a bid.  You cannot negotiate a bid.  And you must aim to put forth the highest suggested bid.</a:t>
            </a:r>
          </a:p>
        </p:txBody>
      </p:sp>
      <p:sp>
        <p:nvSpPr>
          <p:cNvPr id="4" name="Slide Number Placeholder 3"/>
          <p:cNvSpPr>
            <a:spLocks noGrp="1"/>
          </p:cNvSpPr>
          <p:nvPr>
            <p:ph type="sldNum" sz="quarter" idx="5"/>
          </p:nvPr>
        </p:nvSpPr>
        <p:spPr/>
        <p:txBody>
          <a:bodyPr/>
          <a:lstStyle/>
          <a:p>
            <a:fld id="{ABD4BC57-1F85-4690-B126-34327D080310}" type="slidenum">
              <a:rPr lang="en-US" smtClean="0"/>
              <a:t>28</a:t>
            </a:fld>
            <a:endParaRPr lang="en-US"/>
          </a:p>
        </p:txBody>
      </p:sp>
    </p:spTree>
    <p:extLst>
      <p:ext uri="{BB962C8B-B14F-4D97-AF65-F5344CB8AC3E}">
        <p14:creationId xmlns:p14="http://schemas.microsoft.com/office/powerpoint/2010/main" val="1551341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bid meeting, each block is referenced on a “bid charge” which references the bidding agreement and sale number, who the company speaker is for each company, any applicable qualification or EFT information, and the companies and their working interest in that block.  </a:t>
            </a:r>
          </a:p>
          <a:p>
            <a:r>
              <a:rPr lang="en-US"/>
              <a:t>This is one of the most unique meetings I’ve ever encountered in the business because it follows a very formal process to determine the bid amount, and it is set-up specifically not to deviate from that process.  Usually only the company speakers attend the meeting, however, if there are others in the room, they are not permitted to speak or weigh in on the process.  </a:t>
            </a:r>
          </a:p>
          <a:p>
            <a:r>
              <a:rPr lang="en-US"/>
              <a:t>Once the minimum bid and bid increment is set, Each company will have its turn in rotation to act upon the bid.  These actions include: to concur and raise by the increment, to concur and pass, to concur and recommend a final highest suggested bid to be rounded within the increment, to place the bid on hold – if a call is needed to be made, a request to reduce the bid increment, reduce your companies working interest in the bid, and finally election not to participate.  </a:t>
            </a:r>
          </a:p>
          <a:p>
            <a:r>
              <a:rPr lang="en-US"/>
              <a:t> </a:t>
            </a:r>
          </a:p>
        </p:txBody>
      </p:sp>
      <p:sp>
        <p:nvSpPr>
          <p:cNvPr id="4" name="Slide Number Placeholder 3"/>
          <p:cNvSpPr>
            <a:spLocks noGrp="1"/>
          </p:cNvSpPr>
          <p:nvPr>
            <p:ph type="sldNum" sz="quarter" idx="5"/>
          </p:nvPr>
        </p:nvSpPr>
        <p:spPr/>
        <p:txBody>
          <a:bodyPr/>
          <a:lstStyle/>
          <a:p>
            <a:fld id="{ABD4BC57-1F85-4690-B126-34327D080310}" type="slidenum">
              <a:rPr lang="en-US" smtClean="0"/>
              <a:t>29</a:t>
            </a:fld>
            <a:endParaRPr lang="en-US"/>
          </a:p>
        </p:txBody>
      </p:sp>
    </p:spTree>
    <p:extLst>
      <p:ext uri="{BB962C8B-B14F-4D97-AF65-F5344CB8AC3E}">
        <p14:creationId xmlns:p14="http://schemas.microsoft.com/office/powerpoint/2010/main" val="375653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68793" indent="-168793">
              <a:buFontTx/>
              <a:buChar char="-"/>
            </a:pPr>
            <a:r>
              <a:rPr lang="en-US"/>
              <a:t>Looking at the history of oil and gas rights in the offshore Gulf has been fascinating.  A material pawn in American politics, </a:t>
            </a:r>
          </a:p>
          <a:p>
            <a:pPr marL="168793" indent="-168793">
              <a:buFontTx/>
              <a:buChar char="-"/>
            </a:pPr>
            <a:r>
              <a:rPr lang="en-US"/>
              <a:t>a playground for geologic understanding and technological advancement, and lucrative source of revenue for the taxpayer and corporations - and more than anything – an important energy source to serve our economy.  </a:t>
            </a:r>
          </a:p>
          <a:p>
            <a:pPr marL="168793" indent="-168793">
              <a:buFontTx/>
              <a:buChar char="-"/>
            </a:pPr>
            <a:r>
              <a:rPr lang="en-US"/>
              <a:t>All within a thriving and delicate environment.  </a:t>
            </a:r>
          </a:p>
          <a:p>
            <a:pPr marL="168793" indent="-168793">
              <a:buFontTx/>
              <a:buChar char="-"/>
            </a:pPr>
            <a:endParaRPr lang="en-US"/>
          </a:p>
          <a:p>
            <a:pPr marL="168793" indent="-168793">
              <a:buFontTx/>
              <a:buChar char="-"/>
            </a:pPr>
            <a:r>
              <a:rPr lang="en-US"/>
              <a:t>History reveals the reactive interplay between industry and government, and how this relationship has cycled.  </a:t>
            </a:r>
          </a:p>
          <a:p>
            <a:pPr marL="168793" indent="-168793">
              <a:buFontTx/>
              <a:buChar char="-"/>
            </a:pPr>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3</a:t>
            </a:fld>
            <a:endParaRPr lang="en-US"/>
          </a:p>
        </p:txBody>
      </p:sp>
    </p:spTree>
    <p:extLst>
      <p:ext uri="{BB962C8B-B14F-4D97-AF65-F5344CB8AC3E}">
        <p14:creationId xmlns:p14="http://schemas.microsoft.com/office/powerpoint/2010/main" val="1648320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 in 2010, Mike Koenig, Becky Harden and John Burke, were kind enough to put this simulation together showing what the bid meeting looks like.  It’s just about 90 seconds, so I’m going to play it for you, because it really is a good reminder of how this meeting works and why it is important.  This is also a reminder of how much technology has changed in 15 years!  Ha </a:t>
            </a:r>
            <a:r>
              <a:rPr lang="en-US" err="1"/>
              <a:t>ha</a:t>
            </a:r>
            <a:r>
              <a:rPr lang="en-US"/>
              <a:t>.  </a:t>
            </a:r>
          </a:p>
        </p:txBody>
      </p:sp>
      <p:sp>
        <p:nvSpPr>
          <p:cNvPr id="4" name="Slide Number Placeholder 3"/>
          <p:cNvSpPr>
            <a:spLocks noGrp="1"/>
          </p:cNvSpPr>
          <p:nvPr>
            <p:ph type="sldNum" sz="quarter" idx="5"/>
          </p:nvPr>
        </p:nvSpPr>
        <p:spPr/>
        <p:txBody>
          <a:bodyPr/>
          <a:lstStyle/>
          <a:p>
            <a:fld id="{ABD4BC57-1F85-4690-B126-34327D080310}" type="slidenum">
              <a:rPr lang="en-US" smtClean="0"/>
              <a:t>30</a:t>
            </a:fld>
            <a:endParaRPr lang="en-US"/>
          </a:p>
        </p:txBody>
      </p:sp>
    </p:spTree>
    <p:extLst>
      <p:ext uri="{BB962C8B-B14F-4D97-AF65-F5344CB8AC3E}">
        <p14:creationId xmlns:p14="http://schemas.microsoft.com/office/powerpoint/2010/main" val="2917943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going to go through the next few slides quite quickly, because these are a more detailed checklist of the landman’s responsibilities for lease sale, but please feel free to use this slide deck as a resources to help you with your own lease sale process.  This checklist was also supplied back in 2010, I updated it for the OCS Advisory Board talk in 2020, but I was surprised at how many additional changes were needed in just the last 5 years.  Namely, technological efficiencies have cut out certain steps, but also the changes to the actual regulations in the Final Notice.</a:t>
            </a:r>
          </a:p>
        </p:txBody>
      </p:sp>
      <p:sp>
        <p:nvSpPr>
          <p:cNvPr id="4" name="Slide Number Placeholder 3"/>
          <p:cNvSpPr>
            <a:spLocks noGrp="1"/>
          </p:cNvSpPr>
          <p:nvPr>
            <p:ph type="sldNum" sz="quarter" idx="5"/>
          </p:nvPr>
        </p:nvSpPr>
        <p:spPr/>
        <p:txBody>
          <a:bodyPr/>
          <a:lstStyle/>
          <a:p>
            <a:fld id="{ABD4BC57-1F85-4690-B126-34327D080310}" type="slidenum">
              <a:rPr lang="en-US" smtClean="0"/>
              <a:t>31</a:t>
            </a:fld>
            <a:endParaRPr lang="en-US"/>
          </a:p>
        </p:txBody>
      </p:sp>
    </p:spTree>
    <p:extLst>
      <p:ext uri="{BB962C8B-B14F-4D97-AF65-F5344CB8AC3E}">
        <p14:creationId xmlns:p14="http://schemas.microsoft.com/office/powerpoint/2010/main" val="3456332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32</a:t>
            </a:fld>
            <a:endParaRPr lang="en-US"/>
          </a:p>
        </p:txBody>
      </p:sp>
    </p:spTree>
    <p:extLst>
      <p:ext uri="{BB962C8B-B14F-4D97-AF65-F5344CB8AC3E}">
        <p14:creationId xmlns:p14="http://schemas.microsoft.com/office/powerpoint/2010/main" val="715938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33</a:t>
            </a:fld>
            <a:endParaRPr lang="en-US"/>
          </a:p>
        </p:txBody>
      </p:sp>
    </p:spTree>
    <p:extLst>
      <p:ext uri="{BB962C8B-B14F-4D97-AF65-F5344CB8AC3E}">
        <p14:creationId xmlns:p14="http://schemas.microsoft.com/office/powerpoint/2010/main" val="94877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34</a:t>
            </a:fld>
            <a:endParaRPr lang="en-US"/>
          </a:p>
        </p:txBody>
      </p:sp>
    </p:spTree>
    <p:extLst>
      <p:ext uri="{BB962C8B-B14F-4D97-AF65-F5344CB8AC3E}">
        <p14:creationId xmlns:p14="http://schemas.microsoft.com/office/powerpoint/2010/main" val="2808366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35</a:t>
            </a:fld>
            <a:endParaRPr lang="en-US"/>
          </a:p>
        </p:txBody>
      </p:sp>
    </p:spTree>
    <p:extLst>
      <p:ext uri="{BB962C8B-B14F-4D97-AF65-F5344CB8AC3E}">
        <p14:creationId xmlns:p14="http://schemas.microsoft.com/office/powerpoint/2010/main" val="824212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36</a:t>
            </a:fld>
            <a:endParaRPr lang="en-US"/>
          </a:p>
        </p:txBody>
      </p:sp>
    </p:spTree>
    <p:extLst>
      <p:ext uri="{BB962C8B-B14F-4D97-AF65-F5344CB8AC3E}">
        <p14:creationId xmlns:p14="http://schemas.microsoft.com/office/powerpoint/2010/main" val="3515731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37</a:t>
            </a:fld>
            <a:endParaRPr lang="en-US"/>
          </a:p>
        </p:txBody>
      </p:sp>
    </p:spTree>
    <p:extLst>
      <p:ext uri="{BB962C8B-B14F-4D97-AF65-F5344CB8AC3E}">
        <p14:creationId xmlns:p14="http://schemas.microsoft.com/office/powerpoint/2010/main" val="4054983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2BC54-30DD-B64A-5012-F80EA8249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06065-B9B4-722F-FC15-D03559AB1057}"/>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13E0D77A-C457-6051-1023-6BEC5A11245A}"/>
              </a:ext>
            </a:extLst>
          </p:cNvPr>
          <p:cNvSpPr>
            <a:spLocks noGrp="1"/>
          </p:cNvSpPr>
          <p:nvPr>
            <p:ph type="body" idx="1"/>
          </p:nvPr>
        </p:nvSpPr>
        <p:spPr/>
        <p:txBody>
          <a:bodyPr/>
          <a:lstStyle/>
          <a:p>
            <a:pPr marL="168793" indent="-168793">
              <a:buFontTx/>
              <a:buChar char="-"/>
            </a:pPr>
            <a:endParaRPr lang="en-US"/>
          </a:p>
        </p:txBody>
      </p:sp>
      <p:sp>
        <p:nvSpPr>
          <p:cNvPr id="4" name="Slide Number Placeholder 3">
            <a:extLst>
              <a:ext uri="{FF2B5EF4-FFF2-40B4-BE49-F238E27FC236}">
                <a16:creationId xmlns:a16="http://schemas.microsoft.com/office/drawing/2014/main" id="{097B32B9-444B-5D69-9965-BAF63D720630}"/>
              </a:ext>
            </a:extLst>
          </p:cNvPr>
          <p:cNvSpPr>
            <a:spLocks noGrp="1"/>
          </p:cNvSpPr>
          <p:nvPr>
            <p:ph type="sldNum" sz="quarter" idx="5"/>
          </p:nvPr>
        </p:nvSpPr>
        <p:spPr/>
        <p:txBody>
          <a:bodyPr/>
          <a:lstStyle/>
          <a:p>
            <a:fld id="{ABD4BC57-1F85-4690-B126-34327D080310}" type="slidenum">
              <a:rPr lang="en-US" smtClean="0"/>
              <a:t>38</a:t>
            </a:fld>
            <a:endParaRPr lang="en-US"/>
          </a:p>
        </p:txBody>
      </p:sp>
    </p:spTree>
    <p:extLst>
      <p:ext uri="{BB962C8B-B14F-4D97-AF65-F5344CB8AC3E}">
        <p14:creationId xmlns:p14="http://schemas.microsoft.com/office/powerpoint/2010/main" val="1452033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39</a:t>
            </a:fld>
            <a:endParaRPr lang="en-US"/>
          </a:p>
        </p:txBody>
      </p:sp>
    </p:spTree>
    <p:extLst>
      <p:ext uri="{BB962C8B-B14F-4D97-AF65-F5344CB8AC3E}">
        <p14:creationId xmlns:p14="http://schemas.microsoft.com/office/powerpoint/2010/main" val="3360479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OCSLA – or the OCS Lands Act of 1953 was the first major piece of law.</a:t>
            </a:r>
          </a:p>
          <a:p>
            <a:r>
              <a:rPr lang="en-US"/>
              <a:t>It allowed the Secretary of the Interior to grant leases to the highest, qualified bidder and regulate oil and gas activities offshore. </a:t>
            </a:r>
          </a:p>
          <a:p>
            <a:r>
              <a:rPr lang="en-US"/>
              <a:t>Found in 43 US Code – </a:t>
            </a:r>
          </a:p>
          <a:p>
            <a:r>
              <a:rPr lang="en-US"/>
              <a:t>OCSLA still governs federal oversight of the OCS – but where did it come from?  Why was it needed?</a:t>
            </a:r>
          </a:p>
        </p:txBody>
      </p:sp>
      <p:sp>
        <p:nvSpPr>
          <p:cNvPr id="4" name="Slide Number Placeholder 3"/>
          <p:cNvSpPr>
            <a:spLocks noGrp="1"/>
          </p:cNvSpPr>
          <p:nvPr>
            <p:ph type="sldNum" sz="quarter" idx="5"/>
          </p:nvPr>
        </p:nvSpPr>
        <p:spPr/>
        <p:txBody>
          <a:bodyPr/>
          <a:lstStyle/>
          <a:p>
            <a:fld id="{ABD4BC57-1F85-4690-B126-34327D080310}" type="slidenum">
              <a:rPr lang="en-US" smtClean="0"/>
              <a:t>4</a:t>
            </a:fld>
            <a:endParaRPr lang="en-US"/>
          </a:p>
        </p:txBody>
      </p:sp>
    </p:spTree>
    <p:extLst>
      <p:ext uri="{BB962C8B-B14F-4D97-AF65-F5344CB8AC3E}">
        <p14:creationId xmlns:p14="http://schemas.microsoft.com/office/powerpoint/2010/main" val="2028051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Primary term lengths have been reduced except for deepwater blocks, which have stayed consistent at 10 years.</a:t>
            </a:r>
          </a:p>
        </p:txBody>
      </p:sp>
      <p:sp>
        <p:nvSpPr>
          <p:cNvPr id="4" name="Slide Number Placeholder 3"/>
          <p:cNvSpPr>
            <a:spLocks noGrp="1"/>
          </p:cNvSpPr>
          <p:nvPr>
            <p:ph type="sldNum" sz="quarter" idx="5"/>
          </p:nvPr>
        </p:nvSpPr>
        <p:spPr/>
        <p:txBody>
          <a:bodyPr/>
          <a:lstStyle/>
          <a:p>
            <a:fld id="{ABD4BC57-1F85-4690-B126-34327D080310}" type="slidenum">
              <a:rPr lang="en-US" smtClean="0"/>
              <a:t>40</a:t>
            </a:fld>
            <a:endParaRPr lang="en-US"/>
          </a:p>
        </p:txBody>
      </p:sp>
    </p:spTree>
    <p:extLst>
      <p:ext uri="{BB962C8B-B14F-4D97-AF65-F5344CB8AC3E}">
        <p14:creationId xmlns:p14="http://schemas.microsoft.com/office/powerpoint/2010/main" val="2350816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Minimum bids per acre has stayed mostly flat except for an jump from $40 to $100 per acre on deeper water leases back in 2010.  But, since the government does not rely on minimum bids for adequacy, this is a very loose guide that doesn’t factor in whatsoever in bid adequacy.  </a:t>
            </a:r>
          </a:p>
        </p:txBody>
      </p:sp>
      <p:sp>
        <p:nvSpPr>
          <p:cNvPr id="4" name="Slide Number Placeholder 3"/>
          <p:cNvSpPr>
            <a:spLocks noGrp="1"/>
          </p:cNvSpPr>
          <p:nvPr>
            <p:ph type="sldNum" sz="quarter" idx="5"/>
          </p:nvPr>
        </p:nvSpPr>
        <p:spPr/>
        <p:txBody>
          <a:bodyPr/>
          <a:lstStyle/>
          <a:p>
            <a:fld id="{ABD4BC57-1F85-4690-B126-34327D080310}" type="slidenum">
              <a:rPr lang="en-US" smtClean="0"/>
              <a:t>41</a:t>
            </a:fld>
            <a:endParaRPr lang="en-US"/>
          </a:p>
        </p:txBody>
      </p:sp>
    </p:spTree>
    <p:extLst>
      <p:ext uri="{BB962C8B-B14F-4D97-AF65-F5344CB8AC3E}">
        <p14:creationId xmlns:p14="http://schemas.microsoft.com/office/powerpoint/2010/main" val="1490122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Royalty rates have stayed flat since 2007 except for the dip we experienced dropping royalties on shallow water leases to 12.5% for 5 years.  </a:t>
            </a:r>
          </a:p>
        </p:txBody>
      </p:sp>
      <p:sp>
        <p:nvSpPr>
          <p:cNvPr id="4" name="Slide Number Placeholder 3"/>
          <p:cNvSpPr>
            <a:spLocks noGrp="1"/>
          </p:cNvSpPr>
          <p:nvPr>
            <p:ph type="sldNum" sz="quarter" idx="5"/>
          </p:nvPr>
        </p:nvSpPr>
        <p:spPr/>
        <p:txBody>
          <a:bodyPr/>
          <a:lstStyle/>
          <a:p>
            <a:fld id="{ABD4BC57-1F85-4690-B126-34327D080310}" type="slidenum">
              <a:rPr lang="en-US" smtClean="0"/>
              <a:t>42</a:t>
            </a:fld>
            <a:endParaRPr lang="en-US"/>
          </a:p>
        </p:txBody>
      </p:sp>
    </p:spTree>
    <p:extLst>
      <p:ext uri="{BB962C8B-B14F-4D97-AF65-F5344CB8AC3E}">
        <p14:creationId xmlns:p14="http://schemas.microsoft.com/office/powerpoint/2010/main" val="4179100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Rental rates per acre have increased dramatically, with a recent jump from $63K per lease per year to $92K.  That jump from $10 per acre to $16 was significant, but these charts aim to show that the bigger jump was actually the extended year rentals with $66.acre/year to hold the lease is intended to motivate companies to relinquish </a:t>
            </a:r>
            <a:r>
              <a:rPr lang="en-US" err="1"/>
              <a:t>leasese</a:t>
            </a:r>
            <a:r>
              <a:rPr lang="en-US"/>
              <a:t> they don’t intend to drill.</a:t>
            </a:r>
          </a:p>
        </p:txBody>
      </p:sp>
      <p:sp>
        <p:nvSpPr>
          <p:cNvPr id="4" name="Slide Number Placeholder 3"/>
          <p:cNvSpPr>
            <a:spLocks noGrp="1"/>
          </p:cNvSpPr>
          <p:nvPr>
            <p:ph type="sldNum" sz="quarter" idx="5"/>
          </p:nvPr>
        </p:nvSpPr>
        <p:spPr/>
        <p:txBody>
          <a:bodyPr/>
          <a:lstStyle/>
          <a:p>
            <a:fld id="{ABD4BC57-1F85-4690-B126-34327D080310}" type="slidenum">
              <a:rPr lang="en-US" smtClean="0"/>
              <a:t>43</a:t>
            </a:fld>
            <a:endParaRPr lang="en-US"/>
          </a:p>
        </p:txBody>
      </p:sp>
    </p:spTree>
    <p:extLst>
      <p:ext uri="{BB962C8B-B14F-4D97-AF65-F5344CB8AC3E}">
        <p14:creationId xmlns:p14="http://schemas.microsoft.com/office/powerpoint/2010/main" val="542949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to conclude:  This slide shows the scale of high bids received per sale on the left axis compared with number of companies participating.  The charts on the left show the Central and Eastern sales on top and Western sales on bottom from 2000 – 2017 and then the area-wide sales on the right.  The scales for these charts are much different – as you can see.  The highest sale on record for this timeframe was Lease Sale </a:t>
            </a:r>
            <a:r>
              <a:rPr lang="en-US" b="0" i="0">
                <a:solidFill>
                  <a:srgbClr val="374151"/>
                </a:solidFill>
                <a:effectLst/>
                <a:latin typeface="Source Sans"/>
              </a:rPr>
              <a:t>206 MMS received 1,057 bids from 85 companies on 615 tracts resulting in a record $3,677,688,245 in high bids.  The high bid block at that sale was GC 432 for $105.6 MM by Anadarko, Murphy and Samson, which was competitively bid with 3 bids.   Companies have bid more conservatively since the 2015 dip in oil prices, but by the bigger change has been the number of companies participating in sales.  Mergers and sales and exits have definitely impacted the number of active companies, but there was an uptick of 29 bidders in the last sale and an upward trend since 2020.</a:t>
            </a:r>
          </a:p>
          <a:p>
            <a:r>
              <a:rPr lang="en-US" b="0" i="0">
                <a:solidFill>
                  <a:srgbClr val="374151"/>
                </a:solidFill>
                <a:effectLst/>
                <a:latin typeface="Source Sans"/>
              </a:rPr>
              <a:t>That concludes my talk today.  Thank you!</a:t>
            </a:r>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44</a:t>
            </a:fld>
            <a:endParaRPr lang="en-US"/>
          </a:p>
        </p:txBody>
      </p:sp>
    </p:spTree>
    <p:extLst>
      <p:ext uri="{BB962C8B-B14F-4D97-AF65-F5344CB8AC3E}">
        <p14:creationId xmlns:p14="http://schemas.microsoft.com/office/powerpoint/2010/main" val="65963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6E36-D66D-0C3F-3D6A-263453245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B2C9F-D0A8-D364-9E56-8129EEE7327E}"/>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6518FFA8-3473-E614-B5B4-C8D4B0058566}"/>
              </a:ext>
            </a:extLst>
          </p:cNvPr>
          <p:cNvSpPr>
            <a:spLocks noGrp="1"/>
          </p:cNvSpPr>
          <p:nvPr>
            <p:ph type="body" idx="1"/>
          </p:nvPr>
        </p:nvSpPr>
        <p:spPr/>
        <p:txBody>
          <a:bodyPr/>
          <a:lstStyle/>
          <a:p>
            <a:pPr marL="168793" indent="-168793">
              <a:buFontTx/>
              <a:buChar char="-"/>
            </a:pPr>
            <a:endParaRPr lang="en-US"/>
          </a:p>
        </p:txBody>
      </p:sp>
      <p:sp>
        <p:nvSpPr>
          <p:cNvPr id="4" name="Slide Number Placeholder 3">
            <a:extLst>
              <a:ext uri="{FF2B5EF4-FFF2-40B4-BE49-F238E27FC236}">
                <a16:creationId xmlns:a16="http://schemas.microsoft.com/office/drawing/2014/main" id="{B182E9EB-B7CF-BDBA-614D-FDD004840CBB}"/>
              </a:ext>
            </a:extLst>
          </p:cNvPr>
          <p:cNvSpPr>
            <a:spLocks noGrp="1"/>
          </p:cNvSpPr>
          <p:nvPr>
            <p:ph type="sldNum" sz="quarter" idx="5"/>
          </p:nvPr>
        </p:nvSpPr>
        <p:spPr/>
        <p:txBody>
          <a:bodyPr/>
          <a:lstStyle/>
          <a:p>
            <a:fld id="{ABD4BC57-1F85-4690-B126-34327D080310}" type="slidenum">
              <a:rPr lang="en-US" smtClean="0"/>
              <a:t>45</a:t>
            </a:fld>
            <a:endParaRPr lang="en-US"/>
          </a:p>
        </p:txBody>
      </p:sp>
    </p:spTree>
    <p:extLst>
      <p:ext uri="{BB962C8B-B14F-4D97-AF65-F5344CB8AC3E}">
        <p14:creationId xmlns:p14="http://schemas.microsoft.com/office/powerpoint/2010/main" val="2225068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What did the IRA have to do with our 5-year leasing program?  Quick refresher – it was intended to cover things like climate, reduction of emissions, and improvement of </a:t>
            </a:r>
          </a:p>
        </p:txBody>
      </p:sp>
      <p:sp>
        <p:nvSpPr>
          <p:cNvPr id="4" name="Slide Number Placeholder 3"/>
          <p:cNvSpPr>
            <a:spLocks noGrp="1"/>
          </p:cNvSpPr>
          <p:nvPr>
            <p:ph type="sldNum" sz="quarter" idx="5"/>
          </p:nvPr>
        </p:nvSpPr>
        <p:spPr/>
        <p:txBody>
          <a:bodyPr/>
          <a:lstStyle/>
          <a:p>
            <a:fld id="{ABD4BC57-1F85-4690-B126-34327D080310}" type="slidenum">
              <a:rPr lang="en-US" smtClean="0"/>
              <a:t>46</a:t>
            </a:fld>
            <a:endParaRPr lang="en-US"/>
          </a:p>
        </p:txBody>
      </p:sp>
    </p:spTree>
    <p:extLst>
      <p:ext uri="{BB962C8B-B14F-4D97-AF65-F5344CB8AC3E}">
        <p14:creationId xmlns:p14="http://schemas.microsoft.com/office/powerpoint/2010/main" val="3290565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The 1978 Amendment of OCSLA provided for five year leasing programs.  The leasing program is a schedule of all lease sales within a 5 year period and they include details around the size, timing and location of the leasing activity, as approved by the Secretary and ultimately signed by the President of the United States.</a:t>
            </a:r>
          </a:p>
          <a:p>
            <a:endParaRPr lang="en-US" dirty="0"/>
          </a:p>
          <a:p>
            <a:r>
              <a:rPr lang="en-US" dirty="0"/>
              <a:t>Lease sales covering the Western and Central planning areas are typically held twice each year, in March and August.  </a:t>
            </a:r>
          </a:p>
          <a:p>
            <a:endParaRPr lang="en-US" dirty="0"/>
          </a:p>
          <a:p>
            <a:r>
              <a:rPr lang="en-US" dirty="0"/>
              <a:t>We are currently operating in the 2017 – 2022 leasing program, which has been challenged since Joe Biden stepped into office.  Now that we’re wrapping up this 5-year leasing program, there is even more uncertainty about the timing, offering, and frequency of future lease sales.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D4BC57-1F85-4690-B126-34327D080310}" type="slidenum">
              <a:rPr lang="en-US" smtClean="0"/>
              <a:t>47</a:t>
            </a:fld>
            <a:endParaRPr lang="en-US"/>
          </a:p>
        </p:txBody>
      </p:sp>
    </p:spTree>
    <p:extLst>
      <p:ext uri="{BB962C8B-B14F-4D97-AF65-F5344CB8AC3E}">
        <p14:creationId xmlns:p14="http://schemas.microsoft.com/office/powerpoint/2010/main" val="3234207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NMFS biological opinion in 2020 found 27 threats to whales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August, 2024: although a stay had been put in effect since 2023, requiring BOEM to implement protective measures for the whales, Sierra Club v. NMFS was brought to the District Court of Maryland.  This court ruled the </a:t>
            </a:r>
            <a:r>
              <a:rPr lang="en-US" dirty="0" err="1"/>
              <a:t>BiOp</a:t>
            </a:r>
            <a:r>
              <a:rPr lang="en-US" dirty="0"/>
              <a:t> violated both the Endangered Species Act and Administrative Procedure Act and vacated the </a:t>
            </a:r>
            <a:r>
              <a:rPr lang="en-US" dirty="0" err="1"/>
              <a:t>BiOp</a:t>
            </a:r>
            <a:r>
              <a:rPr lang="en-US" dirty="0"/>
              <a:t> in December, 2024.  Oil and gas intervenor-defendants and the State of Louisiana successfully challenged the inclusion of two measures in LS 261 in Federal District </a:t>
            </a:r>
            <a:r>
              <a:rPr lang="en-US" dirty="0" err="1"/>
              <a:t>Counrt</a:t>
            </a:r>
            <a:r>
              <a:rPr lang="en-US" dirty="0"/>
              <a:t> and the stay was lifted.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October, 2024: Maryland Federal Court extended effective date to May 21, 2025.  API and other intervenors argued the vacatur would have disastrous consequences including serious curtailment or halting GOM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Roboto" panose="02000000000000000000" pitchFamily="2" charset="0"/>
              </a:rPr>
              <a:t>The court’s decision vacating the </a:t>
            </a:r>
            <a:r>
              <a:rPr lang="en-US" b="0" i="0" dirty="0" err="1">
                <a:solidFill>
                  <a:srgbClr val="222222"/>
                </a:solidFill>
                <a:effectLst/>
                <a:latin typeface="Roboto" panose="02000000000000000000" pitchFamily="2" charset="0"/>
              </a:rPr>
              <a:t>BiOp</a:t>
            </a:r>
            <a:r>
              <a:rPr lang="en-US" b="0" i="0" dirty="0">
                <a:solidFill>
                  <a:srgbClr val="222222"/>
                </a:solidFill>
                <a:effectLst/>
                <a:latin typeface="Roboto" panose="02000000000000000000" pitchFamily="2" charset="0"/>
              </a:rPr>
              <a:t> found that the </a:t>
            </a:r>
            <a:r>
              <a:rPr lang="en-US" b="0" i="0" dirty="0" err="1">
                <a:solidFill>
                  <a:srgbClr val="222222"/>
                </a:solidFill>
                <a:effectLst/>
                <a:latin typeface="Roboto" panose="02000000000000000000" pitchFamily="2" charset="0"/>
              </a:rPr>
              <a:t>BiOp</a:t>
            </a:r>
            <a:r>
              <a:rPr lang="en-US" b="0" i="0" dirty="0">
                <a:solidFill>
                  <a:srgbClr val="222222"/>
                </a:solidFill>
                <a:effectLst/>
                <a:latin typeface="Roboto" panose="02000000000000000000" pitchFamily="2" charset="0"/>
              </a:rPr>
              <a:t> underestimated the risk and harms of oil spills to protected species; that the jeopardy analysis improperly assumed that the Rice’s whale and Gulf sturgeon populations remained as large as they were before the Deepwater Horizon oil spill; that the “reasonably prudent alternative” addressed only two stressors likely to jeopardize the Rice’s whale; and that the incidental take statement failed to recognize oil spill take as incidental take and did not rationally quantify the number of listed species taken by vessel strikes.</a:t>
            </a:r>
            <a:endParaRPr lang="en-US" dirty="0"/>
          </a:p>
          <a:p>
            <a:endParaRPr lang="en-US" dirty="0"/>
          </a:p>
          <a:p>
            <a:r>
              <a:rPr lang="en-US" dirty="0"/>
              <a:t>Results are: increasing monitoring whale activity, reduced boat speeds, 500m separation, identification of vessels 65’ or greater, and reports of all </a:t>
            </a:r>
            <a:r>
              <a:rPr lang="en-US" dirty="0" err="1"/>
              <a:t>vioations</a:t>
            </a:r>
            <a:r>
              <a:rPr lang="en-US" dirty="0"/>
              <a:t> to BSEE.</a:t>
            </a:r>
          </a:p>
        </p:txBody>
      </p:sp>
      <p:sp>
        <p:nvSpPr>
          <p:cNvPr id="4" name="Slide Number Placeholder 3"/>
          <p:cNvSpPr>
            <a:spLocks noGrp="1"/>
          </p:cNvSpPr>
          <p:nvPr>
            <p:ph type="sldNum" sz="quarter" idx="5"/>
          </p:nvPr>
        </p:nvSpPr>
        <p:spPr/>
        <p:txBody>
          <a:bodyPr/>
          <a:lstStyle/>
          <a:p>
            <a:fld id="{ABD4BC57-1F85-4690-B126-34327D080310}" type="slidenum">
              <a:rPr lang="en-US" smtClean="0"/>
              <a:t>48</a:t>
            </a:fld>
            <a:endParaRPr lang="en-US"/>
          </a:p>
        </p:txBody>
      </p:sp>
    </p:spTree>
    <p:extLst>
      <p:ext uri="{BB962C8B-B14F-4D97-AF65-F5344CB8AC3E}">
        <p14:creationId xmlns:p14="http://schemas.microsoft.com/office/powerpoint/2010/main" val="3988785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Well, to summarize: soaring demand for domestic oil and gas post WW2, proven production offshore moves away from the coastlines, and territory wars between the states and feds. That’s why.</a:t>
            </a:r>
          </a:p>
          <a:p>
            <a:r>
              <a:rPr lang="en-US"/>
              <a:t>In 1938 – the first production from Gulf was established.  This went under the oil and gas news radar as interest was directed elsewhere to:  Mexico who nationalized its oil industry and Standard Oil announced its first discovery well in Saudi the same year.</a:t>
            </a:r>
          </a:p>
          <a:p>
            <a:r>
              <a:rPr lang="en-US"/>
              <a:t>By 1945 – the conclusion of WW2  meant the US lifted fuel rations the day after Japan’s surrender ending the Pacific War led to President Harry Truman’s proclamation of federal authority over the OCS.</a:t>
            </a:r>
          </a:p>
          <a:p>
            <a:r>
              <a:rPr lang="en-US"/>
              <a:t>California, Texas and Louisiana all defied this proclamation in 1947, but were defeated in the Supreme Court’s decisions that the federal government possessed “paramount rights” to the OCS.   </a:t>
            </a:r>
          </a:p>
          <a:p>
            <a:r>
              <a:rPr lang="en-US"/>
              <a:t>In the same year, the famous </a:t>
            </a:r>
            <a:r>
              <a:rPr lang="en-US" err="1"/>
              <a:t>Kermac</a:t>
            </a:r>
            <a:r>
              <a:rPr lang="en-US"/>
              <a:t> 16 well was drilled by Kerr-McGee, out of sight from land – 10.5 miles offshore doesn’t sound far away now, but think about it – that was still in 30’ water depths – where workers and supplies can’t touch the bottom and now you’re out swimming distance!  </a:t>
            </a:r>
            <a:r>
              <a:rPr lang="en-US" err="1"/>
              <a:t>Kermac</a:t>
            </a:r>
            <a:r>
              <a:rPr lang="en-US"/>
              <a:t> used war-surplus barge to house mud and supplies and quarter workers offshore.  </a:t>
            </a:r>
          </a:p>
          <a:p>
            <a:r>
              <a:rPr lang="en-US"/>
              <a:t>1953 – after months of intense debate over the jurisdiction issue – endless hearings held by Congress resulted in a 3-year stall of all leasing and exploration offshore, even putting the offshore rights at the top of the presidential campaign agendas, newly elected Dwight D. Eisenhower signed compromise legislation awarding state leases that had been previously awarded before the Supreme Court decisions in 1947 and 1950, and reserving rights to the adjacent states within 3 miles of their shore, except for Texas and Florida who were later able to obtain three leagues based on historical claims.   Eisenhower famously joked “Where’s Texas?” when he signed the bill into law because his vote was only the second time Texas had voted Republican and largely because of his support of the state’s offshore claims.  </a:t>
            </a:r>
          </a:p>
          <a:p>
            <a:r>
              <a:rPr lang="en-US"/>
              <a:t>By July 1953 – OCSLA was signed and we were back to the races offshore.</a:t>
            </a:r>
            <a:br>
              <a:rPr lang="en-US"/>
            </a:br>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5</a:t>
            </a:fld>
            <a:endParaRPr lang="en-US"/>
          </a:p>
        </p:txBody>
      </p:sp>
    </p:spTree>
    <p:extLst>
      <p:ext uri="{BB962C8B-B14F-4D97-AF65-F5344CB8AC3E}">
        <p14:creationId xmlns:p14="http://schemas.microsoft.com/office/powerpoint/2010/main" val="202805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0B42B-5491-A307-25C9-5BE669361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695B5-112D-5B06-3C43-41AFF7F288A6}"/>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085903C9-B734-3D8B-EBE9-BE48392F0568}"/>
              </a:ext>
            </a:extLst>
          </p:cNvPr>
          <p:cNvSpPr>
            <a:spLocks noGrp="1"/>
          </p:cNvSpPr>
          <p:nvPr>
            <p:ph type="body" idx="1"/>
          </p:nvPr>
        </p:nvSpPr>
        <p:spPr/>
        <p:txBody>
          <a:bodyPr/>
          <a:lstStyle/>
          <a:p>
            <a:r>
              <a:rPr lang="en-US"/>
              <a:t>Signed by Jimmy Carter, the 1978 Amendment to OCSLA provided structure around how lease sales would be determined by allowing the Secretary of the Interior to prepare and revise 5-year leasing programs. </a:t>
            </a:r>
          </a:p>
          <a:p>
            <a:r>
              <a:rPr lang="en-US"/>
              <a:t>Since then, we have had 10 5 year programs, no gaps until this past one – which was set to end in 2022, the amended schedule ended in 2023.</a:t>
            </a:r>
          </a:p>
          <a:p>
            <a:endParaRPr lang="en-US"/>
          </a:p>
        </p:txBody>
      </p:sp>
      <p:sp>
        <p:nvSpPr>
          <p:cNvPr id="4" name="Slide Number Placeholder 3">
            <a:extLst>
              <a:ext uri="{FF2B5EF4-FFF2-40B4-BE49-F238E27FC236}">
                <a16:creationId xmlns:a16="http://schemas.microsoft.com/office/drawing/2014/main" id="{734BB538-B4CC-5450-2105-6477DBEB359D}"/>
              </a:ext>
            </a:extLst>
          </p:cNvPr>
          <p:cNvSpPr>
            <a:spLocks noGrp="1"/>
          </p:cNvSpPr>
          <p:nvPr>
            <p:ph type="sldNum" sz="quarter" idx="5"/>
          </p:nvPr>
        </p:nvSpPr>
        <p:spPr/>
        <p:txBody>
          <a:bodyPr/>
          <a:lstStyle/>
          <a:p>
            <a:fld id="{ABD4BC57-1F85-4690-B126-34327D080310}" type="slidenum">
              <a:rPr lang="en-US" smtClean="0"/>
              <a:t>6</a:t>
            </a:fld>
            <a:endParaRPr lang="en-US"/>
          </a:p>
        </p:txBody>
      </p:sp>
    </p:spTree>
    <p:extLst>
      <p:ext uri="{BB962C8B-B14F-4D97-AF65-F5344CB8AC3E}">
        <p14:creationId xmlns:p14="http://schemas.microsoft.com/office/powerpoint/2010/main" val="1563586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A12A-307C-683A-1F22-D183B1DD5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E1185-9EDE-AE11-C398-1DEF74403CCF}"/>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44CE68BC-4E77-948D-8961-EDABC6EFBED5}"/>
              </a:ext>
            </a:extLst>
          </p:cNvPr>
          <p:cNvSpPr>
            <a:spLocks noGrp="1"/>
          </p:cNvSpPr>
          <p:nvPr>
            <p:ph type="body" idx="1"/>
          </p:nvPr>
        </p:nvSpPr>
        <p:spPr/>
        <p:txBody>
          <a:bodyPr/>
          <a:lstStyle/>
          <a:p>
            <a:r>
              <a:rPr lang="en-US"/>
              <a:t>In a nutshell – the 1978 Amendment came to be because of soaring costs, intense competition at sales, safety and environmental incidents resulted in a desire for more oversight.</a:t>
            </a:r>
          </a:p>
          <a:p>
            <a:r>
              <a:rPr lang="en-US"/>
              <a:t>Those initial wildcat </a:t>
            </a:r>
            <a:r>
              <a:rPr lang="en-US" err="1"/>
              <a:t>succeses</a:t>
            </a:r>
            <a:r>
              <a:rPr lang="en-US"/>
              <a:t> were all from fixed platforms – so the priority became reducing initial drilling costs and bringing about flexibility - Navy veteran Doc </a:t>
            </a:r>
            <a:r>
              <a:rPr lang="en-US" err="1"/>
              <a:t>LaBorde</a:t>
            </a:r>
            <a:r>
              <a:rPr lang="en-US"/>
              <a:t> built a $2MM drilling barge that was sunk and set on the sea floor in water less than 30’, and then refloated and moved elsewhere.  This first submersible drilling vessel also set a precedent for the “day rate”.</a:t>
            </a:r>
          </a:p>
          <a:p>
            <a:r>
              <a:rPr lang="en-US"/>
              <a:t>As giant salt domes were recognized, companies like California company – Chevron, Magnolia – Mobil, and Humble Oil made huge discoveries – the hunt was on.  Enter the Jack-up rig innovation, developed by companies including famously George H. W. bush’s Zapata Offshore.  My 1957 23 mobile units were operating.  </a:t>
            </a:r>
          </a:p>
          <a:p>
            <a:r>
              <a:rPr lang="en-US"/>
              <a:t>Between 1949 and 1056 the offshore discoveries being made were 9x larger than onshore.  The size and scope – not to mention risk, of these projects led to insurance limits soaring.  The frantic pace pushed boundaries and led to jack-up rigs capsizing in rough seas, Shell losing the drilling vessel in Hurricane Audrey after it spent $1MM drilling a dry hole, and increasing concerns about underwater pipelines – mechanically and legally as they crossed into state territory.  Many left, certain that offshore exploration had reached its limit.  And, finally, in 1960 and 1962 we had the biggest lease sales – biggest than all previous sales combined.  </a:t>
            </a:r>
          </a:p>
          <a:p>
            <a:r>
              <a:rPr lang="en-US"/>
              <a:t>By 1973 there were 2800 producing platforms – many rivaled the heights of the tallest skyscrapers in the New York City.  </a:t>
            </a:r>
          </a:p>
          <a:p>
            <a:endParaRPr lang="en-US"/>
          </a:p>
        </p:txBody>
      </p:sp>
      <p:sp>
        <p:nvSpPr>
          <p:cNvPr id="4" name="Slide Number Placeholder 3">
            <a:extLst>
              <a:ext uri="{FF2B5EF4-FFF2-40B4-BE49-F238E27FC236}">
                <a16:creationId xmlns:a16="http://schemas.microsoft.com/office/drawing/2014/main" id="{86FF5EBA-AFF1-6750-0895-0FA25B3B57D2}"/>
              </a:ext>
            </a:extLst>
          </p:cNvPr>
          <p:cNvSpPr>
            <a:spLocks noGrp="1"/>
          </p:cNvSpPr>
          <p:nvPr>
            <p:ph type="sldNum" sz="quarter" idx="5"/>
          </p:nvPr>
        </p:nvSpPr>
        <p:spPr/>
        <p:txBody>
          <a:bodyPr/>
          <a:lstStyle/>
          <a:p>
            <a:fld id="{ABD4BC57-1F85-4690-B126-34327D080310}" type="slidenum">
              <a:rPr lang="en-US" smtClean="0"/>
              <a:t>7</a:t>
            </a:fld>
            <a:endParaRPr lang="en-US"/>
          </a:p>
        </p:txBody>
      </p:sp>
    </p:spTree>
    <p:extLst>
      <p:ext uri="{BB962C8B-B14F-4D97-AF65-F5344CB8AC3E}">
        <p14:creationId xmlns:p14="http://schemas.microsoft.com/office/powerpoint/2010/main" val="468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Government agencies are critical to conducting all offshore oil and gas activities.</a:t>
            </a:r>
          </a:p>
          <a:p>
            <a:endParaRPr lang="en-US"/>
          </a:p>
          <a:p>
            <a:r>
              <a:rPr lang="en-US"/>
              <a:t>Prior to the blowout of BP’s “Macondo” well, the MMS – Minerals Management Service was in charge of all leasing, permitting and royalty collection for the OCS, however, after Macondo in May 2010 BOEMRE – Bureau of Ocean Energy Management, Regulation and Enforcement was formed separate from ONRR – the Office of Natural Resources Revenue to ensure fair collection of royalties and revenue.  Then, after October 1, 2011, BOEMRE was divided in two: BOEM – Bureau of Ocean Energy Management who oversees lease sales, economic analysis, promotion of resource development – including the preparation of the environmental assessments and BSEE – Bureau of Safety and </a:t>
            </a:r>
            <a:r>
              <a:rPr lang="en-US" err="1"/>
              <a:t>Enviornmental</a:t>
            </a:r>
            <a:r>
              <a:rPr lang="en-US"/>
              <a:t> Enforcement who controls permits, inspections, investigations of incidents, enforcement of compliance, and ultimately managing the development of the Nation’s offshore resources in an environmentally and economically responsible way.</a:t>
            </a:r>
          </a:p>
        </p:txBody>
      </p:sp>
      <p:sp>
        <p:nvSpPr>
          <p:cNvPr id="4" name="Slide Number Placeholder 3"/>
          <p:cNvSpPr>
            <a:spLocks noGrp="1"/>
          </p:cNvSpPr>
          <p:nvPr>
            <p:ph type="sldNum" sz="quarter" idx="5"/>
          </p:nvPr>
        </p:nvSpPr>
        <p:spPr/>
        <p:txBody>
          <a:bodyPr/>
          <a:lstStyle/>
          <a:p>
            <a:fld id="{ABD4BC57-1F85-4690-B126-34327D080310}" type="slidenum">
              <a:rPr lang="en-US" smtClean="0"/>
              <a:t>8</a:t>
            </a:fld>
            <a:endParaRPr lang="en-US"/>
          </a:p>
        </p:txBody>
      </p:sp>
    </p:spTree>
    <p:extLst>
      <p:ext uri="{BB962C8B-B14F-4D97-AF65-F5344CB8AC3E}">
        <p14:creationId xmlns:p14="http://schemas.microsoft.com/office/powerpoint/2010/main" val="237415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So, who are our key decision makers?  Well, unless you’ve been living under a rock, you know that we have had a recent changing of the guard. </a:t>
            </a:r>
          </a:p>
          <a:p>
            <a:r>
              <a:rPr lang="en-US"/>
              <a:t>Donald Trump – back in office as President.  He has a critical role of signing off on 5-year leasing programs, not to mention signing executive orders to promote the development of our oil and gas resources.  </a:t>
            </a:r>
          </a:p>
          <a:p>
            <a:r>
              <a:rPr lang="en-US"/>
              <a:t>Doug Burgum was appointed Secretary of the Interior this month – he is a businessman in the tech industry, who was also the governor of South Dakota, and left his commercial positions to serve as an advisor for Donald Trumps energy policy in December 2023.</a:t>
            </a:r>
          </a:p>
          <a:p>
            <a:r>
              <a:rPr lang="en-US"/>
              <a:t>Walter Cruikshank – once again Deputy Director – as of January 2025 and has been appointed into this role intermittently since the establishment of BOEM in 2011.  Dr. James Kendall is the appointed regional director of the Gulf of America – he spent 11 years as regional director for Alaska and has an extensive background in environmental oceanography and marine biology.</a:t>
            </a:r>
          </a:p>
          <a:p>
            <a:r>
              <a:rPr lang="en-US"/>
              <a:t>Finally Paul Huang – acting director for BSEE – formerly with the</a:t>
            </a:r>
            <a:r>
              <a:rPr lang="en-US" b="0" i="0">
                <a:solidFill>
                  <a:srgbClr val="1B1B1B"/>
                </a:solidFill>
                <a:effectLst/>
                <a:latin typeface="Source Sans Pro Web"/>
              </a:rPr>
              <a:t> Federal Insurance for the National Flood Insurance Program (NFIP) at FEMA.  And lastly Bryan </a:t>
            </a:r>
            <a:r>
              <a:rPr lang="en-US" b="0" i="0" err="1">
                <a:solidFill>
                  <a:srgbClr val="1B1B1B"/>
                </a:solidFill>
                <a:effectLst/>
                <a:latin typeface="Source Sans Pro Web"/>
              </a:rPr>
              <a:t>Domangue</a:t>
            </a:r>
            <a:r>
              <a:rPr lang="en-US" b="0" i="0">
                <a:solidFill>
                  <a:srgbClr val="1B1B1B"/>
                </a:solidFill>
                <a:effectLst/>
                <a:latin typeface="Source Sans Pro Web"/>
              </a:rPr>
              <a:t> – appointed as Regional Director of the Gulf of America in August 2022 – an engineer with extensive experience within the region and with BSEE.</a:t>
            </a:r>
          </a:p>
          <a:p>
            <a:r>
              <a:rPr lang="en-US" b="0" i="0">
                <a:solidFill>
                  <a:srgbClr val="1B1B1B"/>
                </a:solidFill>
                <a:effectLst/>
                <a:latin typeface="Source Sans Pro Web"/>
              </a:rPr>
              <a:t>There are many employees of BOEM, BSEE and ONRR that we interact with daily and who we appreciate as knowledgeable and helpful.</a:t>
            </a: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ABD4BC57-1F85-4690-B126-34327D080310}" type="slidenum">
              <a:rPr lang="en-US" smtClean="0"/>
              <a:t>9</a:t>
            </a:fld>
            <a:endParaRPr lang="en-US"/>
          </a:p>
        </p:txBody>
      </p:sp>
    </p:spTree>
    <p:extLst>
      <p:ext uri="{BB962C8B-B14F-4D97-AF65-F5344CB8AC3E}">
        <p14:creationId xmlns:p14="http://schemas.microsoft.com/office/powerpoint/2010/main" val="3302733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90003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03485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3692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3257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0610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07248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12303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1051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16188" y="2454325"/>
            <a:ext cx="10559625"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046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7514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56702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49367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7898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48365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93414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21190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8509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2/24/2025</a:t>
            </a:fld>
            <a:endParaRPr lang="en-US"/>
          </a:p>
        </p:txBody>
      </p:sp>
    </p:spTree>
    <p:extLst>
      <p:ext uri="{BB962C8B-B14F-4D97-AF65-F5344CB8AC3E}">
        <p14:creationId xmlns:p14="http://schemas.microsoft.com/office/powerpoint/2010/main" val="377745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2/24/2025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613524560"/>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 id="2147484344" r:id="rId14"/>
    <p:sldLayoutId id="2147484345" r:id="rId15"/>
    <p:sldLayoutId id="2147484346" r:id="rId16"/>
    <p:sldLayoutId id="214748434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ssVjWO27zlE?feature=oembed"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boemgomrleasesales@boem.gov"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12" name="Straight Connector 11">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2" name="Rectangle 21">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450267" y="2788179"/>
            <a:ext cx="3886200" cy="4329641"/>
          </a:xfrm>
          <a:prstGeom prst="rect">
            <a:avLst/>
          </a:prstGeom>
        </p:spPr>
        <p:txBody>
          <a:bodyPr vert="horz" lIns="91440" tIns="45720" rIns="91440" bIns="45720" rtlCol="0" anchor="ctr">
            <a:normAutofit/>
          </a:bodyPr>
          <a:lstStyle/>
          <a:p>
            <a:pPr marR="5080" algn="r" defTabSz="914400">
              <a:lnSpc>
                <a:spcPct val="90000"/>
              </a:lnSpc>
              <a:spcBef>
                <a:spcPts val="1000"/>
              </a:spcBef>
            </a:pPr>
            <a:r>
              <a:rPr lang="en-US" sz="2000" spc="-10">
                <a:latin typeface="Calibri Light" panose="020F0302020204030204" pitchFamily="34" charset="0"/>
                <a:ea typeface="Calibri Light" panose="020F0302020204030204" pitchFamily="34" charset="0"/>
                <a:cs typeface="Calibri Light" panose="020F0302020204030204" pitchFamily="34" charset="0"/>
              </a:rPr>
              <a:t>PLANO Executive Night Seminar</a:t>
            </a:r>
          </a:p>
          <a:p>
            <a:pPr marR="5080" algn="r" defTabSz="914400">
              <a:lnSpc>
                <a:spcPct val="90000"/>
              </a:lnSpc>
              <a:spcBef>
                <a:spcPts val="1000"/>
              </a:spcBef>
            </a:pPr>
            <a:r>
              <a:rPr lang="en-US" sz="2000" spc="-10">
                <a:latin typeface="Calibri Light" panose="020F0302020204030204" pitchFamily="34" charset="0"/>
                <a:ea typeface="Calibri Light" panose="020F0302020204030204" pitchFamily="34" charset="0"/>
                <a:cs typeface="Calibri Light" panose="020F0302020204030204" pitchFamily="34" charset="0"/>
              </a:rPr>
              <a:t>Alicia Dodge Crook</a:t>
            </a:r>
            <a:r>
              <a:rPr lang="en-US" sz="2000" spc="-5">
                <a:latin typeface="Calibri Light" panose="020F0302020204030204" pitchFamily="34" charset="0"/>
                <a:ea typeface="Calibri Light" panose="020F0302020204030204" pitchFamily="34" charset="0"/>
                <a:cs typeface="Calibri Light" panose="020F0302020204030204" pitchFamily="34" charset="0"/>
              </a:rPr>
              <a:t> </a:t>
            </a:r>
          </a:p>
          <a:p>
            <a:pPr marR="5080" algn="r" defTabSz="914400">
              <a:lnSpc>
                <a:spcPct val="90000"/>
              </a:lnSpc>
              <a:spcBef>
                <a:spcPts val="1000"/>
              </a:spcBef>
            </a:pPr>
            <a:r>
              <a:rPr lang="en-US" sz="2000" spc="-5">
                <a:latin typeface="Calibri Light" panose="020F0302020204030204" pitchFamily="34" charset="0"/>
                <a:ea typeface="Calibri Light" panose="020F0302020204030204" pitchFamily="34" charset="0"/>
                <a:cs typeface="Calibri Light" panose="020F0302020204030204" pitchFamily="34" charset="0"/>
              </a:rPr>
              <a:t>Offshore Land Manager</a:t>
            </a:r>
          </a:p>
          <a:p>
            <a:pPr marR="5080" algn="r" defTabSz="914400">
              <a:lnSpc>
                <a:spcPct val="90000"/>
              </a:lnSpc>
              <a:spcBef>
                <a:spcPts val="1000"/>
              </a:spcBef>
            </a:pPr>
            <a:r>
              <a:rPr lang="en-US" sz="2000" spc="-5">
                <a:latin typeface="Calibri Light" panose="020F0302020204030204" pitchFamily="34" charset="0"/>
                <a:ea typeface="Calibri Light" panose="020F0302020204030204" pitchFamily="34" charset="0"/>
                <a:cs typeface="Calibri Light" panose="020F0302020204030204" pitchFamily="34" charset="0"/>
              </a:rPr>
              <a:t>Walter Oil &amp; Gas Corporation</a:t>
            </a:r>
          </a:p>
          <a:p>
            <a:pPr marR="5080" algn="r" defTabSz="914400">
              <a:lnSpc>
                <a:spcPct val="90000"/>
              </a:lnSpc>
              <a:spcBef>
                <a:spcPts val="1000"/>
              </a:spcBef>
            </a:pPr>
            <a:r>
              <a:rPr lang="en-US" sz="2000" spc="-5">
                <a:latin typeface="Calibri Light" panose="020F0302020204030204" pitchFamily="34" charset="0"/>
                <a:ea typeface="Calibri Light" panose="020F0302020204030204" pitchFamily="34" charset="0"/>
                <a:cs typeface="Calibri Light" panose="020F0302020204030204" pitchFamily="34" charset="0"/>
              </a:rPr>
              <a:t>February 26, 2025</a:t>
            </a:r>
            <a:endParaRPr lang="en-US" sz="200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6" name="object 2">
            <a:extLst>
              <a:ext uri="{FF2B5EF4-FFF2-40B4-BE49-F238E27FC236}">
                <a16:creationId xmlns:a16="http://schemas.microsoft.com/office/drawing/2014/main" id="{855E8167-55C4-2461-35F9-50A403576942}"/>
              </a:ext>
            </a:extLst>
          </p:cNvPr>
          <p:cNvGraphicFramePr/>
          <p:nvPr>
            <p:extLst>
              <p:ext uri="{D42A27DB-BD31-4B8C-83A1-F6EECF244321}">
                <p14:modId xmlns:p14="http://schemas.microsoft.com/office/powerpoint/2010/main" val="2912762350"/>
              </p:ext>
            </p:extLst>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33200"/>
            <a:ext cx="8408097" cy="1120178"/>
          </a:xfrm>
          <a:prstGeom prst="rect">
            <a:avLst/>
          </a:prstGeom>
        </p:spPr>
        <p:txBody>
          <a:bodyPr vert="horz" wrap="square" lIns="0" tIns="12065" rIns="0" bIns="0" rtlCol="0" anchor="ctr">
            <a:spAutoFit/>
          </a:bodyPr>
          <a:lstStyle/>
          <a:p>
            <a:pPr marL="12700">
              <a:lnSpc>
                <a:spcPct val="100000"/>
              </a:lnSpc>
              <a:spcBef>
                <a:spcPts val="95"/>
              </a:spcBef>
            </a:pPr>
            <a:r>
              <a:rPr lang="en-US" sz="4000" b="1" spc="-10">
                <a:effectLst>
                  <a:outerShdw blurRad="38100" dist="38100" dir="2700000" algn="tl">
                    <a:srgbClr val="000000">
                      <a:alpha val="43137"/>
                    </a:srgbClr>
                  </a:outerShdw>
                </a:effectLst>
              </a:rPr>
              <a:t>Historical 5-Year Leasing Program: </a:t>
            </a:r>
            <a:r>
              <a:rPr sz="3200" b="1" spc="-10">
                <a:effectLst>
                  <a:outerShdw blurRad="38100" dist="38100" dir="2700000" algn="tl">
                    <a:srgbClr val="000000">
                      <a:alpha val="43137"/>
                    </a:srgbClr>
                  </a:outerShdw>
                </a:effectLst>
              </a:rPr>
              <a:t>2017-2022</a:t>
            </a:r>
            <a:endParaRPr sz="4000" b="1" spc="-25">
              <a:effectLst>
                <a:outerShdw blurRad="38100" dist="38100" dir="2700000" algn="tl">
                  <a:srgbClr val="000000">
                    <a:alpha val="43137"/>
                  </a:srgbClr>
                </a:outerShdw>
              </a:effectLst>
            </a:endParaRPr>
          </a:p>
        </p:txBody>
      </p:sp>
      <p:graphicFrame>
        <p:nvGraphicFramePr>
          <p:cNvPr id="4" name="object 4"/>
          <p:cNvGraphicFramePr>
            <a:graphicFrameLocks noGrp="1"/>
          </p:cNvGraphicFramePr>
          <p:nvPr>
            <p:extLst>
              <p:ext uri="{D42A27DB-BD31-4B8C-83A1-F6EECF244321}">
                <p14:modId xmlns:p14="http://schemas.microsoft.com/office/powerpoint/2010/main" val="3645527278"/>
              </p:ext>
            </p:extLst>
          </p:nvPr>
        </p:nvGraphicFramePr>
        <p:xfrm>
          <a:off x="2478765" y="762000"/>
          <a:ext cx="6962836" cy="3808361"/>
        </p:xfrm>
        <a:graphic>
          <a:graphicData uri="http://schemas.openxmlformats.org/drawingml/2006/table">
            <a:tbl>
              <a:tblPr firstRow="1" bandRow="1">
                <a:tableStyleId>{912C8C85-51F0-491E-9774-3900AFEF0FD7}</a:tableStyleId>
              </a:tblPr>
              <a:tblGrid>
                <a:gridCol w="703317">
                  <a:extLst>
                    <a:ext uri="{9D8B030D-6E8A-4147-A177-3AD203B41FA5}">
                      <a16:colId xmlns:a16="http://schemas.microsoft.com/office/drawing/2014/main" val="20000"/>
                    </a:ext>
                  </a:extLst>
                </a:gridCol>
                <a:gridCol w="1898955">
                  <a:extLst>
                    <a:ext uri="{9D8B030D-6E8A-4147-A177-3AD203B41FA5}">
                      <a16:colId xmlns:a16="http://schemas.microsoft.com/office/drawing/2014/main" val="20001"/>
                    </a:ext>
                  </a:extLst>
                </a:gridCol>
                <a:gridCol w="2619855">
                  <a:extLst>
                    <a:ext uri="{9D8B030D-6E8A-4147-A177-3AD203B41FA5}">
                      <a16:colId xmlns:a16="http://schemas.microsoft.com/office/drawing/2014/main" val="20002"/>
                    </a:ext>
                  </a:extLst>
                </a:gridCol>
                <a:gridCol w="1740709">
                  <a:extLst>
                    <a:ext uri="{9D8B030D-6E8A-4147-A177-3AD203B41FA5}">
                      <a16:colId xmlns:a16="http://schemas.microsoft.com/office/drawing/2014/main" val="20003"/>
                    </a:ext>
                  </a:extLst>
                </a:gridCol>
              </a:tblGrid>
              <a:tr h="260166">
                <a:tc>
                  <a:txBody>
                    <a:bodyPr/>
                    <a:lstStyle/>
                    <a:p>
                      <a:pPr>
                        <a:lnSpc>
                          <a:spcPct val="100000"/>
                        </a:lnSpc>
                      </a:pPr>
                      <a:endParaRPr sz="1500">
                        <a:latin typeface="Times New Roman"/>
                        <a:cs typeface="Times New Roman"/>
                      </a:endParaRPr>
                    </a:p>
                  </a:txBody>
                  <a:tcPr marL="0" marR="0" marT="0" marB="0">
                    <a:solidFill>
                      <a:schemeClr val="accent1"/>
                    </a:solidFill>
                  </a:tcPr>
                </a:tc>
                <a:tc>
                  <a:txBody>
                    <a:bodyPr/>
                    <a:lstStyle/>
                    <a:p>
                      <a:pPr algn="ctr">
                        <a:lnSpc>
                          <a:spcPct val="100000"/>
                        </a:lnSpc>
                        <a:spcBef>
                          <a:spcPts val="575"/>
                        </a:spcBef>
                      </a:pPr>
                      <a:r>
                        <a:rPr sz="1400" b="1">
                          <a:solidFill>
                            <a:srgbClr val="FFFFFF"/>
                          </a:solidFill>
                        </a:rPr>
                        <a:t>Sale</a:t>
                      </a:r>
                      <a:r>
                        <a:rPr sz="1400" b="1" spc="-30">
                          <a:solidFill>
                            <a:srgbClr val="FFFFFF"/>
                          </a:solidFill>
                        </a:rPr>
                        <a:t> </a:t>
                      </a:r>
                      <a:r>
                        <a:rPr sz="1400" b="1" spc="-5">
                          <a:solidFill>
                            <a:srgbClr val="FFFFFF"/>
                          </a:solidFill>
                        </a:rPr>
                        <a:t>Number</a:t>
                      </a:r>
                      <a:endParaRPr sz="1400">
                        <a:latin typeface="Trebuchet MS"/>
                        <a:cs typeface="Trebuchet MS"/>
                      </a:endParaRPr>
                    </a:p>
                  </a:txBody>
                  <a:tcPr marL="0" marR="0" marT="73025" marB="0">
                    <a:solidFill>
                      <a:schemeClr val="accent1"/>
                    </a:solidFill>
                  </a:tcPr>
                </a:tc>
                <a:tc>
                  <a:txBody>
                    <a:bodyPr/>
                    <a:lstStyle/>
                    <a:p>
                      <a:pPr algn="ctr">
                        <a:lnSpc>
                          <a:spcPct val="100000"/>
                        </a:lnSpc>
                        <a:spcBef>
                          <a:spcPts val="575"/>
                        </a:spcBef>
                      </a:pPr>
                      <a:r>
                        <a:rPr sz="1400" b="1" spc="-5">
                          <a:solidFill>
                            <a:srgbClr val="FFFFFF"/>
                          </a:solidFill>
                        </a:rPr>
                        <a:t>Area</a:t>
                      </a:r>
                      <a:endParaRPr sz="1400">
                        <a:latin typeface="Trebuchet MS"/>
                        <a:cs typeface="Trebuchet MS"/>
                      </a:endParaRPr>
                    </a:p>
                  </a:txBody>
                  <a:tcPr marL="0" marR="0" marT="73025" marB="0">
                    <a:solidFill>
                      <a:schemeClr val="accent1"/>
                    </a:solidFill>
                  </a:tcPr>
                </a:tc>
                <a:tc>
                  <a:txBody>
                    <a:bodyPr/>
                    <a:lstStyle/>
                    <a:p>
                      <a:pPr algn="ctr">
                        <a:lnSpc>
                          <a:spcPct val="100000"/>
                        </a:lnSpc>
                        <a:spcBef>
                          <a:spcPts val="575"/>
                        </a:spcBef>
                      </a:pPr>
                      <a:r>
                        <a:rPr sz="1400" b="1" spc="-35">
                          <a:solidFill>
                            <a:srgbClr val="FFFFFF"/>
                          </a:solidFill>
                        </a:rPr>
                        <a:t>Year</a:t>
                      </a:r>
                      <a:endParaRPr sz="1400">
                        <a:latin typeface="Trebuchet MS"/>
                        <a:cs typeface="Trebuchet MS"/>
                      </a:endParaRPr>
                    </a:p>
                  </a:txBody>
                  <a:tcPr marL="0" marR="0" marT="73025" marB="0">
                    <a:solidFill>
                      <a:schemeClr val="accent1"/>
                    </a:solidFill>
                  </a:tcPr>
                </a:tc>
                <a:extLst>
                  <a:ext uri="{0D108BD9-81ED-4DB2-BD59-A6C34878D82A}">
                    <a16:rowId xmlns:a16="http://schemas.microsoft.com/office/drawing/2014/main" val="10000"/>
                  </a:ext>
                </a:extLst>
              </a:tr>
              <a:tr h="262821">
                <a:tc>
                  <a:txBody>
                    <a:bodyPr/>
                    <a:lstStyle/>
                    <a:p>
                      <a:pPr algn="ctr">
                        <a:lnSpc>
                          <a:spcPct val="100000"/>
                        </a:lnSpc>
                        <a:spcBef>
                          <a:spcPts val="575"/>
                        </a:spcBef>
                      </a:pPr>
                      <a:r>
                        <a:rPr sz="1600" b="0" spc="5"/>
                        <a:t>1.</a:t>
                      </a:r>
                      <a:endParaRPr sz="1600" b="0">
                        <a:latin typeface="+mn-lt"/>
                        <a:cs typeface="Trebuchet MS"/>
                      </a:endParaRPr>
                    </a:p>
                  </a:txBody>
                  <a:tcPr marL="0" marR="0" marT="73025" marB="0"/>
                </a:tc>
                <a:tc>
                  <a:txBody>
                    <a:bodyPr/>
                    <a:lstStyle/>
                    <a:p>
                      <a:pPr algn="ctr">
                        <a:lnSpc>
                          <a:spcPct val="100000"/>
                        </a:lnSpc>
                        <a:spcBef>
                          <a:spcPts val="575"/>
                        </a:spcBef>
                      </a:pPr>
                      <a:r>
                        <a:rPr sz="1600" spc="-5"/>
                        <a:t>249</a:t>
                      </a:r>
                      <a:endParaRPr sz="1600">
                        <a:latin typeface="+mn-lt"/>
                        <a:cs typeface="Trebuchet MS"/>
                      </a:endParaRPr>
                    </a:p>
                  </a:txBody>
                  <a:tcPr marL="0" marR="0" marT="73025" marB="0"/>
                </a:tc>
                <a:tc>
                  <a:txBody>
                    <a:bodyPr/>
                    <a:lstStyle/>
                    <a:p>
                      <a:pPr algn="ctr">
                        <a:lnSpc>
                          <a:spcPct val="100000"/>
                        </a:lnSpc>
                        <a:spcBef>
                          <a:spcPts val="575"/>
                        </a:spcBef>
                      </a:pPr>
                      <a:r>
                        <a:rPr sz="1600"/>
                        <a:t>Gulf of Mexico</a:t>
                      </a:r>
                      <a:r>
                        <a:rPr sz="1600" spc="-70"/>
                        <a:t> </a:t>
                      </a:r>
                      <a:r>
                        <a:rPr sz="1600" spc="-10"/>
                        <a:t>Region</a:t>
                      </a:r>
                      <a:endParaRPr sz="1600">
                        <a:latin typeface="+mn-lt"/>
                        <a:cs typeface="Trebuchet MS"/>
                      </a:endParaRPr>
                    </a:p>
                  </a:txBody>
                  <a:tcPr marL="0" marR="0" marT="73025" marB="0"/>
                </a:tc>
                <a:tc>
                  <a:txBody>
                    <a:bodyPr/>
                    <a:lstStyle/>
                    <a:p>
                      <a:pPr algn="ctr">
                        <a:lnSpc>
                          <a:spcPct val="100000"/>
                        </a:lnSpc>
                        <a:spcBef>
                          <a:spcPts val="575"/>
                        </a:spcBef>
                      </a:pPr>
                      <a:r>
                        <a:rPr sz="1600" spc="-5"/>
                        <a:t>2017</a:t>
                      </a:r>
                      <a:endParaRPr sz="1600">
                        <a:latin typeface="+mn-lt"/>
                        <a:cs typeface="Trebuchet MS"/>
                      </a:endParaRPr>
                    </a:p>
                  </a:txBody>
                  <a:tcPr marL="0" marR="0" marT="73025" marB="0"/>
                </a:tc>
                <a:extLst>
                  <a:ext uri="{0D108BD9-81ED-4DB2-BD59-A6C34878D82A}">
                    <a16:rowId xmlns:a16="http://schemas.microsoft.com/office/drawing/2014/main" val="10001"/>
                  </a:ext>
                </a:extLst>
              </a:tr>
              <a:tr h="262821">
                <a:tc>
                  <a:txBody>
                    <a:bodyPr/>
                    <a:lstStyle/>
                    <a:p>
                      <a:pPr algn="ctr">
                        <a:lnSpc>
                          <a:spcPct val="100000"/>
                        </a:lnSpc>
                        <a:spcBef>
                          <a:spcPts val="575"/>
                        </a:spcBef>
                      </a:pPr>
                      <a:r>
                        <a:rPr sz="1600" b="0" spc="5"/>
                        <a:t>2.</a:t>
                      </a:r>
                      <a:endParaRPr sz="1600" b="0">
                        <a:latin typeface="+mn-lt"/>
                        <a:cs typeface="Trebuchet MS"/>
                      </a:endParaRPr>
                    </a:p>
                  </a:txBody>
                  <a:tcPr marL="0" marR="0" marT="73025" marB="0"/>
                </a:tc>
                <a:tc>
                  <a:txBody>
                    <a:bodyPr/>
                    <a:lstStyle/>
                    <a:p>
                      <a:pPr algn="ctr">
                        <a:lnSpc>
                          <a:spcPct val="100000"/>
                        </a:lnSpc>
                        <a:spcBef>
                          <a:spcPts val="575"/>
                        </a:spcBef>
                      </a:pPr>
                      <a:r>
                        <a:rPr sz="1600" spc="-5"/>
                        <a:t>250</a:t>
                      </a:r>
                      <a:endParaRPr sz="1600">
                        <a:latin typeface="+mn-lt"/>
                        <a:cs typeface="Trebuchet MS"/>
                      </a:endParaRPr>
                    </a:p>
                  </a:txBody>
                  <a:tcPr marL="0" marR="0" marT="73025" marB="0"/>
                </a:tc>
                <a:tc>
                  <a:txBody>
                    <a:bodyPr/>
                    <a:lstStyle/>
                    <a:p>
                      <a:pPr algn="ctr">
                        <a:lnSpc>
                          <a:spcPct val="100000"/>
                        </a:lnSpc>
                        <a:spcBef>
                          <a:spcPts val="575"/>
                        </a:spcBef>
                      </a:pPr>
                      <a:r>
                        <a:rPr sz="1600"/>
                        <a:t>Gulf of Mexico</a:t>
                      </a:r>
                      <a:r>
                        <a:rPr sz="1600" spc="-70"/>
                        <a:t> </a:t>
                      </a:r>
                      <a:r>
                        <a:rPr sz="1600" spc="-10"/>
                        <a:t>Region</a:t>
                      </a:r>
                      <a:endParaRPr sz="1600">
                        <a:latin typeface="+mn-lt"/>
                        <a:cs typeface="Trebuchet MS"/>
                      </a:endParaRPr>
                    </a:p>
                  </a:txBody>
                  <a:tcPr marL="0" marR="0" marT="73025" marB="0"/>
                </a:tc>
                <a:tc>
                  <a:txBody>
                    <a:bodyPr/>
                    <a:lstStyle/>
                    <a:p>
                      <a:pPr algn="ctr">
                        <a:lnSpc>
                          <a:spcPct val="100000"/>
                        </a:lnSpc>
                        <a:spcBef>
                          <a:spcPts val="575"/>
                        </a:spcBef>
                      </a:pPr>
                      <a:r>
                        <a:rPr sz="1600" spc="-5"/>
                        <a:t>2018</a:t>
                      </a:r>
                      <a:endParaRPr sz="1600">
                        <a:latin typeface="+mn-lt"/>
                        <a:cs typeface="Trebuchet MS"/>
                      </a:endParaRPr>
                    </a:p>
                  </a:txBody>
                  <a:tcPr marL="0" marR="0" marT="73025" marB="0"/>
                </a:tc>
                <a:extLst>
                  <a:ext uri="{0D108BD9-81ED-4DB2-BD59-A6C34878D82A}">
                    <a16:rowId xmlns:a16="http://schemas.microsoft.com/office/drawing/2014/main" val="10002"/>
                  </a:ext>
                </a:extLst>
              </a:tr>
              <a:tr h="262821">
                <a:tc>
                  <a:txBody>
                    <a:bodyPr/>
                    <a:lstStyle/>
                    <a:p>
                      <a:pPr algn="ctr">
                        <a:lnSpc>
                          <a:spcPct val="100000"/>
                        </a:lnSpc>
                        <a:spcBef>
                          <a:spcPts val="575"/>
                        </a:spcBef>
                      </a:pPr>
                      <a:r>
                        <a:rPr sz="1600" b="0" spc="5"/>
                        <a:t>3.</a:t>
                      </a:r>
                      <a:endParaRPr sz="1600" b="0">
                        <a:latin typeface="+mn-lt"/>
                        <a:cs typeface="Trebuchet MS"/>
                      </a:endParaRPr>
                    </a:p>
                  </a:txBody>
                  <a:tcPr marL="0" marR="0" marT="73025" marB="0"/>
                </a:tc>
                <a:tc>
                  <a:txBody>
                    <a:bodyPr/>
                    <a:lstStyle/>
                    <a:p>
                      <a:pPr algn="ctr">
                        <a:lnSpc>
                          <a:spcPct val="100000"/>
                        </a:lnSpc>
                        <a:spcBef>
                          <a:spcPts val="575"/>
                        </a:spcBef>
                      </a:pPr>
                      <a:r>
                        <a:rPr sz="1600" spc="-5"/>
                        <a:t>251</a:t>
                      </a:r>
                      <a:endParaRPr sz="1600">
                        <a:latin typeface="+mn-lt"/>
                        <a:cs typeface="Trebuchet MS"/>
                      </a:endParaRPr>
                    </a:p>
                  </a:txBody>
                  <a:tcPr marL="0" marR="0" marT="73025" marB="0"/>
                </a:tc>
                <a:tc>
                  <a:txBody>
                    <a:bodyPr/>
                    <a:lstStyle/>
                    <a:p>
                      <a:pPr algn="ctr">
                        <a:lnSpc>
                          <a:spcPct val="100000"/>
                        </a:lnSpc>
                        <a:spcBef>
                          <a:spcPts val="575"/>
                        </a:spcBef>
                      </a:pPr>
                      <a:r>
                        <a:rPr sz="1600"/>
                        <a:t>Gulf of Mexico</a:t>
                      </a:r>
                      <a:r>
                        <a:rPr sz="1600" spc="-70"/>
                        <a:t> </a:t>
                      </a:r>
                      <a:r>
                        <a:rPr sz="1600" spc="-10"/>
                        <a:t>Region</a:t>
                      </a:r>
                      <a:endParaRPr sz="1600">
                        <a:latin typeface="+mn-lt"/>
                        <a:cs typeface="Trebuchet MS"/>
                      </a:endParaRPr>
                    </a:p>
                  </a:txBody>
                  <a:tcPr marL="0" marR="0" marT="73025" marB="0"/>
                </a:tc>
                <a:tc>
                  <a:txBody>
                    <a:bodyPr/>
                    <a:lstStyle/>
                    <a:p>
                      <a:pPr algn="ctr">
                        <a:lnSpc>
                          <a:spcPct val="100000"/>
                        </a:lnSpc>
                        <a:spcBef>
                          <a:spcPts val="575"/>
                        </a:spcBef>
                      </a:pPr>
                      <a:r>
                        <a:rPr sz="1600" spc="-5"/>
                        <a:t>2018</a:t>
                      </a:r>
                      <a:endParaRPr sz="1600">
                        <a:latin typeface="+mn-lt"/>
                        <a:cs typeface="Trebuchet MS"/>
                      </a:endParaRPr>
                    </a:p>
                  </a:txBody>
                  <a:tcPr marL="0" marR="0" marT="73025" marB="0"/>
                </a:tc>
                <a:extLst>
                  <a:ext uri="{0D108BD9-81ED-4DB2-BD59-A6C34878D82A}">
                    <a16:rowId xmlns:a16="http://schemas.microsoft.com/office/drawing/2014/main" val="10003"/>
                  </a:ext>
                </a:extLst>
              </a:tr>
              <a:tr h="262821">
                <a:tc>
                  <a:txBody>
                    <a:bodyPr/>
                    <a:lstStyle/>
                    <a:p>
                      <a:pPr algn="ctr">
                        <a:lnSpc>
                          <a:spcPct val="100000"/>
                        </a:lnSpc>
                        <a:spcBef>
                          <a:spcPts val="575"/>
                        </a:spcBef>
                      </a:pPr>
                      <a:r>
                        <a:rPr sz="1600" b="0" spc="5"/>
                        <a:t>4.</a:t>
                      </a:r>
                      <a:endParaRPr sz="1600" b="0">
                        <a:latin typeface="+mn-lt"/>
                        <a:cs typeface="Trebuchet MS"/>
                      </a:endParaRPr>
                    </a:p>
                  </a:txBody>
                  <a:tcPr marL="0" marR="0" marT="73025" marB="0"/>
                </a:tc>
                <a:tc>
                  <a:txBody>
                    <a:bodyPr/>
                    <a:lstStyle/>
                    <a:p>
                      <a:pPr algn="ctr">
                        <a:lnSpc>
                          <a:spcPct val="100000"/>
                        </a:lnSpc>
                        <a:spcBef>
                          <a:spcPts val="575"/>
                        </a:spcBef>
                      </a:pPr>
                      <a:r>
                        <a:rPr sz="1600" spc="-5"/>
                        <a:t>252</a:t>
                      </a:r>
                      <a:endParaRPr sz="1600">
                        <a:latin typeface="+mn-lt"/>
                        <a:cs typeface="Trebuchet MS"/>
                      </a:endParaRPr>
                    </a:p>
                  </a:txBody>
                  <a:tcPr marL="0" marR="0" marT="73025" marB="0"/>
                </a:tc>
                <a:tc>
                  <a:txBody>
                    <a:bodyPr/>
                    <a:lstStyle/>
                    <a:p>
                      <a:pPr algn="ctr">
                        <a:lnSpc>
                          <a:spcPct val="100000"/>
                        </a:lnSpc>
                        <a:spcBef>
                          <a:spcPts val="575"/>
                        </a:spcBef>
                      </a:pPr>
                      <a:r>
                        <a:rPr sz="1600"/>
                        <a:t>Gulf of Mexico</a:t>
                      </a:r>
                      <a:r>
                        <a:rPr sz="1600" spc="-70"/>
                        <a:t> </a:t>
                      </a:r>
                      <a:r>
                        <a:rPr sz="1600" spc="-10"/>
                        <a:t>Region</a:t>
                      </a:r>
                      <a:endParaRPr sz="1600">
                        <a:latin typeface="+mn-lt"/>
                        <a:cs typeface="Trebuchet MS"/>
                      </a:endParaRPr>
                    </a:p>
                  </a:txBody>
                  <a:tcPr marL="0" marR="0" marT="73025" marB="0"/>
                </a:tc>
                <a:tc>
                  <a:txBody>
                    <a:bodyPr/>
                    <a:lstStyle/>
                    <a:p>
                      <a:pPr algn="ctr">
                        <a:lnSpc>
                          <a:spcPct val="100000"/>
                        </a:lnSpc>
                        <a:spcBef>
                          <a:spcPts val="575"/>
                        </a:spcBef>
                      </a:pPr>
                      <a:r>
                        <a:rPr sz="1600" spc="-5"/>
                        <a:t>2019</a:t>
                      </a:r>
                      <a:endParaRPr sz="1600">
                        <a:latin typeface="+mn-lt"/>
                        <a:cs typeface="Trebuchet MS"/>
                      </a:endParaRPr>
                    </a:p>
                  </a:txBody>
                  <a:tcPr marL="0" marR="0" marT="73025" marB="0"/>
                </a:tc>
                <a:extLst>
                  <a:ext uri="{0D108BD9-81ED-4DB2-BD59-A6C34878D82A}">
                    <a16:rowId xmlns:a16="http://schemas.microsoft.com/office/drawing/2014/main" val="10004"/>
                  </a:ext>
                </a:extLst>
              </a:tr>
              <a:tr h="262821">
                <a:tc>
                  <a:txBody>
                    <a:bodyPr/>
                    <a:lstStyle/>
                    <a:p>
                      <a:pPr algn="ctr">
                        <a:lnSpc>
                          <a:spcPct val="100000"/>
                        </a:lnSpc>
                        <a:spcBef>
                          <a:spcPts val="575"/>
                        </a:spcBef>
                      </a:pPr>
                      <a:r>
                        <a:rPr sz="1600" b="0" spc="5"/>
                        <a:t>5.</a:t>
                      </a:r>
                      <a:endParaRPr sz="1600" b="0">
                        <a:latin typeface="+mn-lt"/>
                        <a:cs typeface="Trebuchet MS"/>
                      </a:endParaRPr>
                    </a:p>
                  </a:txBody>
                  <a:tcPr marL="0" marR="0" marT="73025" marB="0"/>
                </a:tc>
                <a:tc>
                  <a:txBody>
                    <a:bodyPr/>
                    <a:lstStyle/>
                    <a:p>
                      <a:pPr algn="ctr">
                        <a:lnSpc>
                          <a:spcPct val="100000"/>
                        </a:lnSpc>
                        <a:spcBef>
                          <a:spcPts val="575"/>
                        </a:spcBef>
                      </a:pPr>
                      <a:r>
                        <a:rPr sz="1600" spc="-5"/>
                        <a:t>253</a:t>
                      </a:r>
                      <a:endParaRPr sz="1600">
                        <a:latin typeface="+mn-lt"/>
                        <a:cs typeface="Trebuchet MS"/>
                      </a:endParaRPr>
                    </a:p>
                  </a:txBody>
                  <a:tcPr marL="0" marR="0" marT="73025" marB="0"/>
                </a:tc>
                <a:tc>
                  <a:txBody>
                    <a:bodyPr/>
                    <a:lstStyle/>
                    <a:p>
                      <a:pPr algn="ctr">
                        <a:lnSpc>
                          <a:spcPct val="100000"/>
                        </a:lnSpc>
                        <a:spcBef>
                          <a:spcPts val="575"/>
                        </a:spcBef>
                      </a:pPr>
                      <a:r>
                        <a:rPr sz="1600"/>
                        <a:t>Gulf of Mexico</a:t>
                      </a:r>
                      <a:r>
                        <a:rPr sz="1600" spc="-70"/>
                        <a:t> </a:t>
                      </a:r>
                      <a:r>
                        <a:rPr sz="1600" spc="-10"/>
                        <a:t>Region</a:t>
                      </a:r>
                      <a:endParaRPr sz="1600">
                        <a:latin typeface="+mn-lt"/>
                        <a:cs typeface="Trebuchet MS"/>
                      </a:endParaRPr>
                    </a:p>
                  </a:txBody>
                  <a:tcPr marL="0" marR="0" marT="73025" marB="0"/>
                </a:tc>
                <a:tc>
                  <a:txBody>
                    <a:bodyPr/>
                    <a:lstStyle/>
                    <a:p>
                      <a:pPr algn="ctr">
                        <a:lnSpc>
                          <a:spcPct val="100000"/>
                        </a:lnSpc>
                        <a:spcBef>
                          <a:spcPts val="575"/>
                        </a:spcBef>
                      </a:pPr>
                      <a:r>
                        <a:rPr sz="1600" spc="-5"/>
                        <a:t>2019</a:t>
                      </a:r>
                      <a:endParaRPr sz="1600">
                        <a:latin typeface="+mn-lt"/>
                        <a:cs typeface="Trebuchet MS"/>
                      </a:endParaRPr>
                    </a:p>
                  </a:txBody>
                  <a:tcPr marL="0" marR="0" marT="73025" marB="0"/>
                </a:tc>
                <a:extLst>
                  <a:ext uri="{0D108BD9-81ED-4DB2-BD59-A6C34878D82A}">
                    <a16:rowId xmlns:a16="http://schemas.microsoft.com/office/drawing/2014/main" val="10005"/>
                  </a:ext>
                </a:extLst>
              </a:tr>
              <a:tr h="263348">
                <a:tc>
                  <a:txBody>
                    <a:bodyPr/>
                    <a:lstStyle/>
                    <a:p>
                      <a:pPr algn="ctr">
                        <a:lnSpc>
                          <a:spcPct val="100000"/>
                        </a:lnSpc>
                        <a:spcBef>
                          <a:spcPts val="580"/>
                        </a:spcBef>
                      </a:pPr>
                      <a:r>
                        <a:rPr sz="1600" b="0" spc="5"/>
                        <a:t>6.</a:t>
                      </a:r>
                      <a:endParaRPr sz="1600" b="0">
                        <a:latin typeface="+mn-lt"/>
                        <a:cs typeface="Trebuchet MS"/>
                      </a:endParaRPr>
                    </a:p>
                  </a:txBody>
                  <a:tcPr marL="0" marR="0" marT="73660" marB="0"/>
                </a:tc>
                <a:tc>
                  <a:txBody>
                    <a:bodyPr/>
                    <a:lstStyle/>
                    <a:p>
                      <a:pPr algn="ctr">
                        <a:lnSpc>
                          <a:spcPct val="100000"/>
                        </a:lnSpc>
                        <a:spcBef>
                          <a:spcPts val="580"/>
                        </a:spcBef>
                      </a:pPr>
                      <a:r>
                        <a:rPr sz="1600" spc="-5"/>
                        <a:t>254</a:t>
                      </a:r>
                      <a:endParaRPr sz="1600">
                        <a:latin typeface="+mn-lt"/>
                        <a:cs typeface="Trebuchet MS"/>
                      </a:endParaRPr>
                    </a:p>
                  </a:txBody>
                  <a:tcPr marL="0" marR="0" marT="73660" marB="0"/>
                </a:tc>
                <a:tc>
                  <a:txBody>
                    <a:bodyPr/>
                    <a:lstStyle/>
                    <a:p>
                      <a:pPr algn="ctr">
                        <a:lnSpc>
                          <a:spcPct val="100000"/>
                        </a:lnSpc>
                        <a:spcBef>
                          <a:spcPts val="580"/>
                        </a:spcBef>
                      </a:pPr>
                      <a:r>
                        <a:rPr sz="1600"/>
                        <a:t>Gulf of Mexico</a:t>
                      </a:r>
                      <a:r>
                        <a:rPr sz="1600" spc="-70"/>
                        <a:t> </a:t>
                      </a:r>
                      <a:r>
                        <a:rPr sz="1600" spc="-10"/>
                        <a:t>Region</a:t>
                      </a:r>
                      <a:endParaRPr sz="1600">
                        <a:latin typeface="+mn-lt"/>
                        <a:cs typeface="Trebuchet MS"/>
                      </a:endParaRPr>
                    </a:p>
                  </a:txBody>
                  <a:tcPr marL="0" marR="0" marT="73660" marB="0"/>
                </a:tc>
                <a:tc>
                  <a:txBody>
                    <a:bodyPr/>
                    <a:lstStyle/>
                    <a:p>
                      <a:pPr algn="ctr">
                        <a:lnSpc>
                          <a:spcPct val="100000"/>
                        </a:lnSpc>
                        <a:spcBef>
                          <a:spcPts val="580"/>
                        </a:spcBef>
                      </a:pPr>
                      <a:r>
                        <a:rPr sz="1600" spc="-5"/>
                        <a:t>2020</a:t>
                      </a:r>
                      <a:endParaRPr sz="1600">
                        <a:latin typeface="+mn-lt"/>
                        <a:cs typeface="Trebuchet MS"/>
                      </a:endParaRPr>
                    </a:p>
                  </a:txBody>
                  <a:tcPr marL="0" marR="0" marT="73660" marB="0"/>
                </a:tc>
                <a:extLst>
                  <a:ext uri="{0D108BD9-81ED-4DB2-BD59-A6C34878D82A}">
                    <a16:rowId xmlns:a16="http://schemas.microsoft.com/office/drawing/2014/main" val="10006"/>
                  </a:ext>
                </a:extLst>
              </a:tr>
              <a:tr h="350151">
                <a:tc>
                  <a:txBody>
                    <a:bodyPr/>
                    <a:lstStyle/>
                    <a:p>
                      <a:pPr algn="ctr">
                        <a:lnSpc>
                          <a:spcPct val="100000"/>
                        </a:lnSpc>
                        <a:spcBef>
                          <a:spcPts val="580"/>
                        </a:spcBef>
                      </a:pPr>
                      <a:r>
                        <a:rPr sz="1600" b="0" spc="5"/>
                        <a:t>7.</a:t>
                      </a:r>
                      <a:endParaRPr sz="1600" b="0">
                        <a:latin typeface="+mn-lt"/>
                        <a:cs typeface="Trebuchet MS"/>
                      </a:endParaRPr>
                    </a:p>
                  </a:txBody>
                  <a:tcPr marL="0" marR="0" marT="73660" marB="0"/>
                </a:tc>
                <a:tc>
                  <a:txBody>
                    <a:bodyPr/>
                    <a:lstStyle/>
                    <a:p>
                      <a:pPr algn="ctr">
                        <a:lnSpc>
                          <a:spcPct val="100000"/>
                        </a:lnSpc>
                        <a:spcBef>
                          <a:spcPts val="580"/>
                        </a:spcBef>
                      </a:pPr>
                      <a:r>
                        <a:rPr sz="1600" spc="-5"/>
                        <a:t>256</a:t>
                      </a:r>
                      <a:endParaRPr sz="1600">
                        <a:latin typeface="+mn-lt"/>
                        <a:cs typeface="Trebuchet MS"/>
                      </a:endParaRPr>
                    </a:p>
                  </a:txBody>
                  <a:tcPr marL="0" marR="0" marT="73660" marB="0"/>
                </a:tc>
                <a:tc>
                  <a:txBody>
                    <a:bodyPr/>
                    <a:lstStyle/>
                    <a:p>
                      <a:pPr algn="ctr">
                        <a:lnSpc>
                          <a:spcPct val="100000"/>
                        </a:lnSpc>
                        <a:spcBef>
                          <a:spcPts val="580"/>
                        </a:spcBef>
                      </a:pPr>
                      <a:r>
                        <a:rPr sz="1600"/>
                        <a:t>Gulf of Mexico</a:t>
                      </a:r>
                      <a:r>
                        <a:rPr sz="1600" spc="-70"/>
                        <a:t> </a:t>
                      </a:r>
                      <a:r>
                        <a:rPr sz="1600" spc="-10"/>
                        <a:t>Region</a:t>
                      </a:r>
                      <a:endParaRPr sz="1600">
                        <a:latin typeface="+mn-lt"/>
                        <a:cs typeface="Trebuchet MS"/>
                      </a:endParaRPr>
                    </a:p>
                  </a:txBody>
                  <a:tcPr marL="0" marR="0" marT="73660" marB="0"/>
                </a:tc>
                <a:tc>
                  <a:txBody>
                    <a:bodyPr/>
                    <a:lstStyle/>
                    <a:p>
                      <a:pPr algn="ctr">
                        <a:lnSpc>
                          <a:spcPct val="100000"/>
                        </a:lnSpc>
                        <a:spcBef>
                          <a:spcPts val="580"/>
                        </a:spcBef>
                      </a:pPr>
                      <a:r>
                        <a:rPr sz="1600" spc="-5"/>
                        <a:t>2020</a:t>
                      </a:r>
                      <a:endParaRPr sz="1600">
                        <a:latin typeface="+mn-lt"/>
                        <a:cs typeface="Trebuchet MS"/>
                      </a:endParaRPr>
                    </a:p>
                  </a:txBody>
                  <a:tcPr marL="0" marR="0" marT="73660" marB="0"/>
                </a:tc>
                <a:extLst>
                  <a:ext uri="{0D108BD9-81ED-4DB2-BD59-A6C34878D82A}">
                    <a16:rowId xmlns:a16="http://schemas.microsoft.com/office/drawing/2014/main" val="10007"/>
                  </a:ext>
                </a:extLst>
              </a:tr>
              <a:tr h="263348">
                <a:tc>
                  <a:txBody>
                    <a:bodyPr/>
                    <a:lstStyle/>
                    <a:p>
                      <a:pPr algn="ctr">
                        <a:lnSpc>
                          <a:spcPct val="100000"/>
                        </a:lnSpc>
                        <a:spcBef>
                          <a:spcPts val="580"/>
                        </a:spcBef>
                      </a:pPr>
                      <a:r>
                        <a:rPr sz="1600" b="0" spc="5">
                          <a:solidFill>
                            <a:schemeClr val="tx1"/>
                          </a:solidFill>
                        </a:rPr>
                        <a:t>8.</a:t>
                      </a:r>
                      <a:endParaRPr sz="1600" b="0">
                        <a:solidFill>
                          <a:schemeClr val="tx1"/>
                        </a:solidFill>
                        <a:latin typeface="+mn-lt"/>
                        <a:cs typeface="Trebuchet MS"/>
                      </a:endParaRPr>
                    </a:p>
                  </a:txBody>
                  <a:tcPr marL="0" marR="0" marT="73660" marB="0"/>
                </a:tc>
                <a:tc>
                  <a:txBody>
                    <a:bodyPr/>
                    <a:lstStyle/>
                    <a:p>
                      <a:pPr algn="ctr">
                        <a:lnSpc>
                          <a:spcPct val="100000"/>
                        </a:lnSpc>
                        <a:spcBef>
                          <a:spcPts val="580"/>
                        </a:spcBef>
                      </a:pPr>
                      <a:r>
                        <a:rPr sz="1600" spc="-5">
                          <a:solidFill>
                            <a:schemeClr val="tx1"/>
                          </a:solidFill>
                        </a:rPr>
                        <a:t>257</a:t>
                      </a:r>
                      <a:endParaRPr sz="1600">
                        <a:solidFill>
                          <a:schemeClr val="tx1"/>
                        </a:solidFill>
                        <a:latin typeface="+mn-lt"/>
                        <a:cs typeface="Trebuchet MS"/>
                      </a:endParaRPr>
                    </a:p>
                  </a:txBody>
                  <a:tcPr marL="0" marR="0" marT="73660" marB="0"/>
                </a:tc>
                <a:tc>
                  <a:txBody>
                    <a:bodyPr/>
                    <a:lstStyle/>
                    <a:p>
                      <a:pPr algn="ctr">
                        <a:lnSpc>
                          <a:spcPct val="100000"/>
                        </a:lnSpc>
                        <a:spcBef>
                          <a:spcPts val="580"/>
                        </a:spcBef>
                      </a:pPr>
                      <a:r>
                        <a:rPr sz="1600">
                          <a:solidFill>
                            <a:schemeClr val="tx1"/>
                          </a:solidFill>
                        </a:rPr>
                        <a:t>Gulf of Mexico</a:t>
                      </a:r>
                      <a:r>
                        <a:rPr sz="1600" spc="-70">
                          <a:solidFill>
                            <a:schemeClr val="tx1"/>
                          </a:solidFill>
                        </a:rPr>
                        <a:t> </a:t>
                      </a:r>
                      <a:r>
                        <a:rPr sz="1600" spc="-10">
                          <a:solidFill>
                            <a:schemeClr val="tx1"/>
                          </a:solidFill>
                        </a:rPr>
                        <a:t>Region</a:t>
                      </a:r>
                      <a:endParaRPr sz="1600">
                        <a:solidFill>
                          <a:schemeClr val="tx1"/>
                        </a:solidFill>
                        <a:latin typeface="+mn-lt"/>
                        <a:cs typeface="Trebuchet MS"/>
                      </a:endParaRPr>
                    </a:p>
                  </a:txBody>
                  <a:tcPr marL="0" marR="0" marT="73660" marB="0"/>
                </a:tc>
                <a:tc>
                  <a:txBody>
                    <a:bodyPr/>
                    <a:lstStyle/>
                    <a:p>
                      <a:pPr algn="ctr">
                        <a:lnSpc>
                          <a:spcPct val="100000"/>
                        </a:lnSpc>
                        <a:spcBef>
                          <a:spcPts val="580"/>
                        </a:spcBef>
                      </a:pPr>
                      <a:r>
                        <a:rPr sz="1600" spc="-5">
                          <a:solidFill>
                            <a:schemeClr val="tx1"/>
                          </a:solidFill>
                        </a:rPr>
                        <a:t>2021</a:t>
                      </a:r>
                      <a:r>
                        <a:rPr lang="en-US" sz="1600" spc="-5">
                          <a:solidFill>
                            <a:schemeClr val="tx1"/>
                          </a:solidFill>
                        </a:rPr>
                        <a:t> (2022)</a:t>
                      </a:r>
                      <a:endParaRPr sz="1600">
                        <a:solidFill>
                          <a:schemeClr val="tx1"/>
                        </a:solidFill>
                        <a:latin typeface="+mn-lt"/>
                        <a:cs typeface="Trebuchet MS"/>
                      </a:endParaRPr>
                    </a:p>
                  </a:txBody>
                  <a:tcPr marL="0" marR="0" marT="73660" marB="0"/>
                </a:tc>
                <a:extLst>
                  <a:ext uri="{0D108BD9-81ED-4DB2-BD59-A6C34878D82A}">
                    <a16:rowId xmlns:a16="http://schemas.microsoft.com/office/drawing/2014/main" val="10008"/>
                  </a:ext>
                </a:extLst>
              </a:tr>
              <a:tr h="263348">
                <a:tc>
                  <a:txBody>
                    <a:bodyPr/>
                    <a:lstStyle/>
                    <a:p>
                      <a:pPr algn="ctr">
                        <a:lnSpc>
                          <a:spcPct val="100000"/>
                        </a:lnSpc>
                        <a:spcBef>
                          <a:spcPts val="580"/>
                        </a:spcBef>
                      </a:pPr>
                      <a:r>
                        <a:rPr sz="1600" b="0" strike="noStrike" spc="5" baseline="0"/>
                        <a:t>9.</a:t>
                      </a:r>
                      <a:endParaRPr sz="1600" b="0" strike="noStrike" baseline="0">
                        <a:latin typeface="+mn-lt"/>
                        <a:cs typeface="Trebuchet MS"/>
                      </a:endParaRPr>
                    </a:p>
                  </a:txBody>
                  <a:tcPr marL="0" marR="0" marT="73660" marB="0"/>
                </a:tc>
                <a:tc>
                  <a:txBody>
                    <a:bodyPr/>
                    <a:lstStyle/>
                    <a:p>
                      <a:pPr algn="ctr">
                        <a:lnSpc>
                          <a:spcPct val="100000"/>
                        </a:lnSpc>
                        <a:spcBef>
                          <a:spcPts val="580"/>
                        </a:spcBef>
                      </a:pPr>
                      <a:r>
                        <a:rPr sz="1600" strike="noStrike" spc="-5" baseline="0"/>
                        <a:t>258</a:t>
                      </a:r>
                      <a:endParaRPr sz="1600" strike="noStrike" baseline="0">
                        <a:latin typeface="+mn-lt"/>
                        <a:cs typeface="Trebuchet MS"/>
                      </a:endParaRPr>
                    </a:p>
                  </a:txBody>
                  <a:tcPr marL="0" marR="0" marT="73660" marB="0"/>
                </a:tc>
                <a:tc>
                  <a:txBody>
                    <a:bodyPr/>
                    <a:lstStyle/>
                    <a:p>
                      <a:pPr algn="ctr">
                        <a:lnSpc>
                          <a:spcPct val="100000"/>
                        </a:lnSpc>
                        <a:spcBef>
                          <a:spcPts val="580"/>
                        </a:spcBef>
                      </a:pPr>
                      <a:r>
                        <a:rPr sz="1600" strike="noStrike" baseline="0"/>
                        <a:t>Cook</a:t>
                      </a:r>
                      <a:r>
                        <a:rPr sz="1600" strike="noStrike" spc="-20" baseline="0"/>
                        <a:t> </a:t>
                      </a:r>
                      <a:r>
                        <a:rPr sz="1600" strike="noStrike" baseline="0"/>
                        <a:t>Inlet</a:t>
                      </a:r>
                      <a:endParaRPr sz="1600" strike="noStrike" baseline="0">
                        <a:latin typeface="+mn-lt"/>
                        <a:cs typeface="Trebuchet MS"/>
                      </a:endParaRPr>
                    </a:p>
                  </a:txBody>
                  <a:tcPr marL="0" marR="0" marT="73660" marB="0"/>
                </a:tc>
                <a:tc>
                  <a:txBody>
                    <a:bodyPr/>
                    <a:lstStyle/>
                    <a:p>
                      <a:pPr algn="ctr">
                        <a:lnSpc>
                          <a:spcPct val="100000"/>
                        </a:lnSpc>
                        <a:spcBef>
                          <a:spcPts val="580"/>
                        </a:spcBef>
                      </a:pPr>
                      <a:r>
                        <a:rPr sz="1600" strike="noStrike" spc="-5" baseline="0"/>
                        <a:t>2021</a:t>
                      </a:r>
                      <a:r>
                        <a:rPr lang="en-US" sz="1600" strike="noStrike" spc="-5" baseline="0"/>
                        <a:t> (2023)</a:t>
                      </a:r>
                      <a:endParaRPr sz="1600" strike="noStrike" baseline="0">
                        <a:latin typeface="+mn-lt"/>
                        <a:cs typeface="Trebuchet MS"/>
                      </a:endParaRPr>
                    </a:p>
                  </a:txBody>
                  <a:tcPr marL="0" marR="0" marT="73660" marB="0"/>
                </a:tc>
                <a:extLst>
                  <a:ext uri="{0D108BD9-81ED-4DB2-BD59-A6C34878D82A}">
                    <a16:rowId xmlns:a16="http://schemas.microsoft.com/office/drawing/2014/main" val="10009"/>
                  </a:ext>
                </a:extLst>
              </a:tr>
              <a:tr h="263348">
                <a:tc>
                  <a:txBody>
                    <a:bodyPr/>
                    <a:lstStyle/>
                    <a:p>
                      <a:pPr algn="ctr">
                        <a:lnSpc>
                          <a:spcPct val="100000"/>
                        </a:lnSpc>
                        <a:spcBef>
                          <a:spcPts val="580"/>
                        </a:spcBef>
                      </a:pPr>
                      <a:r>
                        <a:rPr sz="1600" b="0" strike="noStrike" spc="5" baseline="0"/>
                        <a:t>10.</a:t>
                      </a:r>
                      <a:endParaRPr sz="1600" b="0" strike="noStrike" baseline="0">
                        <a:latin typeface="+mn-lt"/>
                        <a:cs typeface="Trebuchet MS"/>
                      </a:endParaRPr>
                    </a:p>
                  </a:txBody>
                  <a:tcPr marL="0" marR="0" marT="73660" marB="0"/>
                </a:tc>
                <a:tc>
                  <a:txBody>
                    <a:bodyPr/>
                    <a:lstStyle/>
                    <a:p>
                      <a:pPr algn="ctr">
                        <a:lnSpc>
                          <a:spcPct val="100000"/>
                        </a:lnSpc>
                        <a:spcBef>
                          <a:spcPts val="580"/>
                        </a:spcBef>
                      </a:pPr>
                      <a:r>
                        <a:rPr sz="1600" strike="noStrike" spc="-5" baseline="0"/>
                        <a:t>259</a:t>
                      </a:r>
                      <a:endParaRPr sz="1600" strike="noStrike" baseline="0">
                        <a:latin typeface="+mn-lt"/>
                        <a:cs typeface="Trebuchet MS"/>
                      </a:endParaRPr>
                    </a:p>
                  </a:txBody>
                  <a:tcPr marL="0" marR="0" marT="73660" marB="0"/>
                </a:tc>
                <a:tc>
                  <a:txBody>
                    <a:bodyPr/>
                    <a:lstStyle/>
                    <a:p>
                      <a:pPr algn="ctr">
                        <a:lnSpc>
                          <a:spcPct val="100000"/>
                        </a:lnSpc>
                        <a:spcBef>
                          <a:spcPts val="580"/>
                        </a:spcBef>
                      </a:pPr>
                      <a:r>
                        <a:rPr sz="1600" strike="noStrike" baseline="0"/>
                        <a:t>Gulf of Mexico</a:t>
                      </a:r>
                      <a:r>
                        <a:rPr sz="1600" strike="noStrike" spc="-70" baseline="0"/>
                        <a:t> </a:t>
                      </a:r>
                      <a:r>
                        <a:rPr sz="1600" strike="noStrike" spc="-10" baseline="0"/>
                        <a:t>Region</a:t>
                      </a:r>
                      <a:endParaRPr sz="1600" strike="noStrike" baseline="0">
                        <a:latin typeface="+mn-lt"/>
                        <a:cs typeface="Trebuchet MS"/>
                      </a:endParaRPr>
                    </a:p>
                  </a:txBody>
                  <a:tcPr marL="0" marR="0" marT="73660" marB="0"/>
                </a:tc>
                <a:tc>
                  <a:txBody>
                    <a:bodyPr/>
                    <a:lstStyle/>
                    <a:p>
                      <a:pPr algn="ctr">
                        <a:lnSpc>
                          <a:spcPct val="100000"/>
                        </a:lnSpc>
                        <a:spcBef>
                          <a:spcPts val="580"/>
                        </a:spcBef>
                      </a:pPr>
                      <a:r>
                        <a:rPr sz="1600" strike="noStrike" spc="-5" baseline="0"/>
                        <a:t>2021</a:t>
                      </a:r>
                      <a:r>
                        <a:rPr lang="en-US" sz="1600" strike="noStrike" spc="-5" baseline="0"/>
                        <a:t> (2023)</a:t>
                      </a:r>
                      <a:endParaRPr sz="1600" strike="noStrike" baseline="0">
                        <a:latin typeface="+mn-lt"/>
                        <a:cs typeface="Trebuchet MS"/>
                      </a:endParaRPr>
                    </a:p>
                  </a:txBody>
                  <a:tcPr marL="0" marR="0" marT="73660" marB="0"/>
                </a:tc>
                <a:extLst>
                  <a:ext uri="{0D108BD9-81ED-4DB2-BD59-A6C34878D82A}">
                    <a16:rowId xmlns:a16="http://schemas.microsoft.com/office/drawing/2014/main" val="10010"/>
                  </a:ext>
                </a:extLst>
              </a:tr>
              <a:tr h="263348">
                <a:tc>
                  <a:txBody>
                    <a:bodyPr/>
                    <a:lstStyle/>
                    <a:p>
                      <a:pPr algn="ctr">
                        <a:lnSpc>
                          <a:spcPct val="100000"/>
                        </a:lnSpc>
                        <a:spcBef>
                          <a:spcPts val="580"/>
                        </a:spcBef>
                      </a:pPr>
                      <a:r>
                        <a:rPr sz="1600" b="0" strike="noStrike" spc="5" baseline="0">
                          <a:solidFill>
                            <a:schemeClr val="tx1"/>
                          </a:solidFill>
                        </a:rPr>
                        <a:t>11.</a:t>
                      </a:r>
                      <a:endParaRPr sz="1600" b="0" strike="noStrike" baseline="0">
                        <a:solidFill>
                          <a:schemeClr val="tx1"/>
                        </a:solidFill>
                        <a:latin typeface="+mn-lt"/>
                        <a:cs typeface="Trebuchet MS"/>
                      </a:endParaRPr>
                    </a:p>
                  </a:txBody>
                  <a:tcPr marL="0" marR="0" marT="73660" marB="0"/>
                </a:tc>
                <a:tc>
                  <a:txBody>
                    <a:bodyPr/>
                    <a:lstStyle/>
                    <a:p>
                      <a:pPr algn="ctr">
                        <a:lnSpc>
                          <a:spcPct val="100000"/>
                        </a:lnSpc>
                        <a:spcBef>
                          <a:spcPts val="580"/>
                        </a:spcBef>
                      </a:pPr>
                      <a:r>
                        <a:rPr sz="1600" b="0" strike="noStrike" spc="-5" baseline="0">
                          <a:solidFill>
                            <a:schemeClr val="tx1"/>
                          </a:solidFill>
                        </a:rPr>
                        <a:t>261</a:t>
                      </a:r>
                      <a:endParaRPr sz="1600" b="0" strike="noStrike" baseline="0">
                        <a:solidFill>
                          <a:schemeClr val="tx1"/>
                        </a:solidFill>
                        <a:latin typeface="+mn-lt"/>
                        <a:cs typeface="Trebuchet MS"/>
                      </a:endParaRPr>
                    </a:p>
                  </a:txBody>
                  <a:tcPr marL="0" marR="0" marT="73660" marB="0"/>
                </a:tc>
                <a:tc>
                  <a:txBody>
                    <a:bodyPr/>
                    <a:lstStyle/>
                    <a:p>
                      <a:pPr algn="ctr">
                        <a:lnSpc>
                          <a:spcPct val="100000"/>
                        </a:lnSpc>
                        <a:spcBef>
                          <a:spcPts val="580"/>
                        </a:spcBef>
                      </a:pPr>
                      <a:r>
                        <a:rPr sz="1600" b="0" strike="noStrike" baseline="0">
                          <a:solidFill>
                            <a:schemeClr val="tx1"/>
                          </a:solidFill>
                        </a:rPr>
                        <a:t>Gulf of Mexico</a:t>
                      </a:r>
                      <a:r>
                        <a:rPr sz="1600" b="0" strike="noStrike" spc="-70" baseline="0">
                          <a:solidFill>
                            <a:schemeClr val="tx1"/>
                          </a:solidFill>
                        </a:rPr>
                        <a:t> </a:t>
                      </a:r>
                      <a:r>
                        <a:rPr sz="1600" b="0" strike="noStrike" spc="-10" baseline="0">
                          <a:solidFill>
                            <a:schemeClr val="tx1"/>
                          </a:solidFill>
                        </a:rPr>
                        <a:t>Region</a:t>
                      </a:r>
                      <a:endParaRPr sz="1600" b="0" strike="noStrike" baseline="0">
                        <a:solidFill>
                          <a:schemeClr val="tx1"/>
                        </a:solidFill>
                        <a:latin typeface="+mn-lt"/>
                        <a:cs typeface="Trebuchet MS"/>
                      </a:endParaRPr>
                    </a:p>
                  </a:txBody>
                  <a:tcPr marL="0" marR="0" marT="73660" marB="0"/>
                </a:tc>
                <a:tc>
                  <a:txBody>
                    <a:bodyPr/>
                    <a:lstStyle/>
                    <a:p>
                      <a:pPr algn="ctr">
                        <a:lnSpc>
                          <a:spcPct val="100000"/>
                        </a:lnSpc>
                        <a:spcBef>
                          <a:spcPts val="580"/>
                        </a:spcBef>
                      </a:pPr>
                      <a:r>
                        <a:rPr sz="1600" b="0" strike="noStrike" spc="-5" baseline="0">
                          <a:solidFill>
                            <a:schemeClr val="tx1"/>
                          </a:solidFill>
                        </a:rPr>
                        <a:t>2022</a:t>
                      </a:r>
                      <a:r>
                        <a:rPr lang="en-US" sz="1600" b="0" strike="noStrike" spc="-5" baseline="0">
                          <a:solidFill>
                            <a:schemeClr val="tx1"/>
                          </a:solidFill>
                        </a:rPr>
                        <a:t> (2023)</a:t>
                      </a:r>
                      <a:endParaRPr sz="1600" b="0" strike="noStrike" baseline="0">
                        <a:solidFill>
                          <a:schemeClr val="tx1"/>
                        </a:solidFill>
                        <a:latin typeface="+mn-lt"/>
                        <a:cs typeface="Trebuchet MS"/>
                      </a:endParaRPr>
                    </a:p>
                  </a:txBody>
                  <a:tcPr marL="0" marR="0" marT="73660" marB="0"/>
                </a:tc>
                <a:extLst>
                  <a:ext uri="{0D108BD9-81ED-4DB2-BD59-A6C34878D82A}">
                    <a16:rowId xmlns:a16="http://schemas.microsoft.com/office/drawing/2014/main" val="10011"/>
                  </a:ext>
                </a:extLst>
              </a:tr>
            </a:tbl>
          </a:graphicData>
        </a:graphic>
      </p:graphicFrame>
      <p:sp>
        <p:nvSpPr>
          <p:cNvPr id="6" name="object 3">
            <a:extLst>
              <a:ext uri="{FF2B5EF4-FFF2-40B4-BE49-F238E27FC236}">
                <a16:creationId xmlns:a16="http://schemas.microsoft.com/office/drawing/2014/main" id="{C9A53A03-BDAC-49AE-8E74-E594AA1281B6}"/>
              </a:ext>
            </a:extLst>
          </p:cNvPr>
          <p:cNvSpPr txBox="1"/>
          <p:nvPr/>
        </p:nvSpPr>
        <p:spPr>
          <a:xfrm>
            <a:off x="10838815" y="6629400"/>
            <a:ext cx="1353185" cy="166071"/>
          </a:xfrm>
          <a:prstGeom prst="rect">
            <a:avLst/>
          </a:prstGeom>
        </p:spPr>
        <p:txBody>
          <a:bodyPr vert="horz" wrap="square" lIns="0" tIns="12065" rIns="0" bIns="0" rtlCol="0">
            <a:spAutoFit/>
          </a:bodyPr>
          <a:lstStyle/>
          <a:p>
            <a:pPr marL="12700">
              <a:spcBef>
                <a:spcPts val="95"/>
              </a:spcBef>
            </a:pPr>
            <a:r>
              <a:rPr sz="1000" spc="-10">
                <a:solidFill>
                  <a:srgbClr val="FFFFFF"/>
                </a:solidFill>
                <a:latin typeface="Verdana"/>
                <a:cs typeface="Verdana"/>
              </a:rPr>
              <a:t>Source:</a:t>
            </a:r>
            <a:r>
              <a:rPr sz="1000" spc="-15">
                <a:solidFill>
                  <a:srgbClr val="FFFFFF"/>
                </a:solidFill>
                <a:latin typeface="Verdana"/>
                <a:cs typeface="Verdana"/>
              </a:rPr>
              <a:t> </a:t>
            </a:r>
            <a:r>
              <a:rPr lang="en-US" sz="1000" spc="-5">
                <a:solidFill>
                  <a:srgbClr val="FFFFFF"/>
                </a:solidFill>
                <a:latin typeface="Verdana"/>
                <a:cs typeface="Verdana"/>
              </a:rPr>
              <a:t>Boem.gov</a:t>
            </a:r>
            <a:endParaRPr sz="1000">
              <a:latin typeface="Verdana"/>
              <a:cs typeface="Verdana"/>
            </a:endParaRPr>
          </a:p>
        </p:txBody>
      </p:sp>
      <p:graphicFrame>
        <p:nvGraphicFramePr>
          <p:cNvPr id="9" name="object 4">
            <a:extLst>
              <a:ext uri="{FF2B5EF4-FFF2-40B4-BE49-F238E27FC236}">
                <a16:creationId xmlns:a16="http://schemas.microsoft.com/office/drawing/2014/main" id="{308EE681-E032-1D37-A948-3BBD3314747E}"/>
              </a:ext>
            </a:extLst>
          </p:cNvPr>
          <p:cNvGraphicFramePr>
            <a:graphicFrameLocks noGrp="1"/>
          </p:cNvGraphicFramePr>
          <p:nvPr>
            <p:extLst>
              <p:ext uri="{D42A27DB-BD31-4B8C-83A1-F6EECF244321}">
                <p14:modId xmlns:p14="http://schemas.microsoft.com/office/powerpoint/2010/main" val="4093406163"/>
              </p:ext>
            </p:extLst>
          </p:nvPr>
        </p:nvGraphicFramePr>
        <p:xfrm>
          <a:off x="2478765" y="5188832"/>
          <a:ext cx="6962836" cy="1236980"/>
        </p:xfrm>
        <a:graphic>
          <a:graphicData uri="http://schemas.openxmlformats.org/drawingml/2006/table">
            <a:tbl>
              <a:tblPr firstRow="1" bandRow="1">
                <a:tableStyleId>{912C8C85-51F0-491E-9774-3900AFEF0FD7}</a:tableStyleId>
              </a:tblPr>
              <a:tblGrid>
                <a:gridCol w="703317">
                  <a:extLst>
                    <a:ext uri="{9D8B030D-6E8A-4147-A177-3AD203B41FA5}">
                      <a16:colId xmlns:a16="http://schemas.microsoft.com/office/drawing/2014/main" val="20000"/>
                    </a:ext>
                  </a:extLst>
                </a:gridCol>
                <a:gridCol w="1898955">
                  <a:extLst>
                    <a:ext uri="{9D8B030D-6E8A-4147-A177-3AD203B41FA5}">
                      <a16:colId xmlns:a16="http://schemas.microsoft.com/office/drawing/2014/main" val="20001"/>
                    </a:ext>
                  </a:extLst>
                </a:gridCol>
                <a:gridCol w="2619855">
                  <a:extLst>
                    <a:ext uri="{9D8B030D-6E8A-4147-A177-3AD203B41FA5}">
                      <a16:colId xmlns:a16="http://schemas.microsoft.com/office/drawing/2014/main" val="20002"/>
                    </a:ext>
                  </a:extLst>
                </a:gridCol>
                <a:gridCol w="1740709">
                  <a:extLst>
                    <a:ext uri="{9D8B030D-6E8A-4147-A177-3AD203B41FA5}">
                      <a16:colId xmlns:a16="http://schemas.microsoft.com/office/drawing/2014/main" val="20003"/>
                    </a:ext>
                  </a:extLst>
                </a:gridCol>
              </a:tblGrid>
              <a:tr h="270906">
                <a:tc>
                  <a:txBody>
                    <a:bodyPr/>
                    <a:lstStyle/>
                    <a:p>
                      <a:pPr>
                        <a:lnSpc>
                          <a:spcPct val="100000"/>
                        </a:lnSpc>
                      </a:pPr>
                      <a:endParaRPr sz="1500">
                        <a:latin typeface="Times New Roman"/>
                        <a:cs typeface="Times New Roman"/>
                      </a:endParaRPr>
                    </a:p>
                  </a:txBody>
                  <a:tcPr marL="0" marR="0" marT="0" marB="0">
                    <a:solidFill>
                      <a:schemeClr val="accent1"/>
                    </a:solidFill>
                  </a:tcPr>
                </a:tc>
                <a:tc>
                  <a:txBody>
                    <a:bodyPr/>
                    <a:lstStyle/>
                    <a:p>
                      <a:pPr algn="ctr">
                        <a:lnSpc>
                          <a:spcPct val="100000"/>
                        </a:lnSpc>
                        <a:spcBef>
                          <a:spcPts val="575"/>
                        </a:spcBef>
                      </a:pPr>
                      <a:r>
                        <a:rPr sz="1400" b="1">
                          <a:solidFill>
                            <a:srgbClr val="FFFFFF"/>
                          </a:solidFill>
                        </a:rPr>
                        <a:t>Sale</a:t>
                      </a:r>
                      <a:r>
                        <a:rPr sz="1400" b="1" spc="-30">
                          <a:solidFill>
                            <a:srgbClr val="FFFFFF"/>
                          </a:solidFill>
                        </a:rPr>
                        <a:t> </a:t>
                      </a:r>
                      <a:r>
                        <a:rPr sz="1400" b="1" spc="-5">
                          <a:solidFill>
                            <a:srgbClr val="FFFFFF"/>
                          </a:solidFill>
                        </a:rPr>
                        <a:t>Number</a:t>
                      </a:r>
                      <a:endParaRPr sz="1400">
                        <a:latin typeface="Trebuchet MS"/>
                        <a:cs typeface="Trebuchet MS"/>
                      </a:endParaRPr>
                    </a:p>
                  </a:txBody>
                  <a:tcPr marL="0" marR="0" marT="73025" marB="0">
                    <a:solidFill>
                      <a:schemeClr val="accent1"/>
                    </a:solidFill>
                  </a:tcPr>
                </a:tc>
                <a:tc>
                  <a:txBody>
                    <a:bodyPr/>
                    <a:lstStyle/>
                    <a:p>
                      <a:pPr algn="ctr">
                        <a:lnSpc>
                          <a:spcPct val="100000"/>
                        </a:lnSpc>
                        <a:spcBef>
                          <a:spcPts val="575"/>
                        </a:spcBef>
                      </a:pPr>
                      <a:r>
                        <a:rPr sz="1400" b="1" spc="-5">
                          <a:solidFill>
                            <a:srgbClr val="FFFFFF"/>
                          </a:solidFill>
                        </a:rPr>
                        <a:t>Area</a:t>
                      </a:r>
                      <a:endParaRPr sz="1400">
                        <a:latin typeface="Trebuchet MS"/>
                        <a:cs typeface="Trebuchet MS"/>
                      </a:endParaRPr>
                    </a:p>
                  </a:txBody>
                  <a:tcPr marL="0" marR="0" marT="73025" marB="0">
                    <a:solidFill>
                      <a:schemeClr val="accent1"/>
                    </a:solidFill>
                  </a:tcPr>
                </a:tc>
                <a:tc>
                  <a:txBody>
                    <a:bodyPr/>
                    <a:lstStyle/>
                    <a:p>
                      <a:pPr algn="ctr">
                        <a:lnSpc>
                          <a:spcPct val="100000"/>
                        </a:lnSpc>
                        <a:spcBef>
                          <a:spcPts val="575"/>
                        </a:spcBef>
                      </a:pPr>
                      <a:r>
                        <a:rPr sz="1400" b="1" spc="-35">
                          <a:solidFill>
                            <a:srgbClr val="FFFFFF"/>
                          </a:solidFill>
                        </a:rPr>
                        <a:t>Year</a:t>
                      </a:r>
                      <a:endParaRPr sz="1400">
                        <a:latin typeface="Trebuchet MS"/>
                        <a:cs typeface="Trebuchet MS"/>
                      </a:endParaRPr>
                    </a:p>
                  </a:txBody>
                  <a:tcPr marL="0" marR="0" marT="73025" marB="0">
                    <a:solidFill>
                      <a:schemeClr val="accent1"/>
                    </a:solidFill>
                  </a:tcPr>
                </a:tc>
                <a:extLst>
                  <a:ext uri="{0D108BD9-81ED-4DB2-BD59-A6C34878D82A}">
                    <a16:rowId xmlns:a16="http://schemas.microsoft.com/office/drawing/2014/main" val="10000"/>
                  </a:ext>
                </a:extLst>
              </a:tr>
              <a:tr h="273670">
                <a:tc>
                  <a:txBody>
                    <a:bodyPr/>
                    <a:lstStyle/>
                    <a:p>
                      <a:pPr algn="ctr">
                        <a:lnSpc>
                          <a:spcPct val="100000"/>
                        </a:lnSpc>
                        <a:spcBef>
                          <a:spcPts val="575"/>
                        </a:spcBef>
                      </a:pPr>
                      <a:r>
                        <a:rPr sz="1600" b="0" spc="5"/>
                        <a:t>1.</a:t>
                      </a:r>
                      <a:endParaRPr sz="1600" b="0">
                        <a:latin typeface="+mn-lt"/>
                        <a:cs typeface="Trebuchet MS"/>
                      </a:endParaRPr>
                    </a:p>
                  </a:txBody>
                  <a:tcPr marL="0" marR="0" marT="73025" marB="0"/>
                </a:tc>
                <a:tc>
                  <a:txBody>
                    <a:bodyPr/>
                    <a:lstStyle/>
                    <a:p>
                      <a:pPr algn="ctr">
                        <a:lnSpc>
                          <a:spcPct val="100000"/>
                        </a:lnSpc>
                        <a:spcBef>
                          <a:spcPts val="575"/>
                        </a:spcBef>
                      </a:pPr>
                      <a:r>
                        <a:rPr lang="en-US" sz="1600" spc="-5">
                          <a:latin typeface="+mn-lt"/>
                          <a:cs typeface="Trebuchet MS"/>
                        </a:rPr>
                        <a:t>262</a:t>
                      </a:r>
                      <a:endParaRPr sz="1600">
                        <a:latin typeface="+mn-lt"/>
                        <a:cs typeface="Trebuchet MS"/>
                      </a:endParaRPr>
                    </a:p>
                  </a:txBody>
                  <a:tcPr marL="0" marR="0" marT="73025" marB="0"/>
                </a:tc>
                <a:tc>
                  <a:txBody>
                    <a:bodyPr/>
                    <a:lstStyle/>
                    <a:p>
                      <a:pPr algn="ctr">
                        <a:lnSpc>
                          <a:spcPct val="100000"/>
                        </a:lnSpc>
                        <a:spcBef>
                          <a:spcPts val="575"/>
                        </a:spcBef>
                      </a:pPr>
                      <a:r>
                        <a:rPr sz="1600"/>
                        <a:t>Gulf of Mexico</a:t>
                      </a:r>
                      <a:r>
                        <a:rPr sz="1600" spc="-70"/>
                        <a:t> </a:t>
                      </a:r>
                      <a:r>
                        <a:rPr sz="1600" spc="-10"/>
                        <a:t>Region</a:t>
                      </a:r>
                      <a:endParaRPr sz="1600">
                        <a:latin typeface="+mn-lt"/>
                        <a:cs typeface="Trebuchet MS"/>
                      </a:endParaRPr>
                    </a:p>
                  </a:txBody>
                  <a:tcPr marL="0" marR="0" marT="73025" marB="0"/>
                </a:tc>
                <a:tc>
                  <a:txBody>
                    <a:bodyPr/>
                    <a:lstStyle/>
                    <a:p>
                      <a:pPr algn="ctr">
                        <a:lnSpc>
                          <a:spcPct val="100000"/>
                        </a:lnSpc>
                        <a:spcBef>
                          <a:spcPts val="575"/>
                        </a:spcBef>
                      </a:pPr>
                      <a:r>
                        <a:rPr lang="en-US" sz="1600" spc="-5"/>
                        <a:t>2025</a:t>
                      </a:r>
                      <a:endParaRPr sz="1600">
                        <a:latin typeface="+mn-lt"/>
                        <a:cs typeface="Trebuchet MS"/>
                      </a:endParaRPr>
                    </a:p>
                  </a:txBody>
                  <a:tcPr marL="0" marR="0" marT="73025" marB="0"/>
                </a:tc>
                <a:extLst>
                  <a:ext uri="{0D108BD9-81ED-4DB2-BD59-A6C34878D82A}">
                    <a16:rowId xmlns:a16="http://schemas.microsoft.com/office/drawing/2014/main" val="10001"/>
                  </a:ext>
                </a:extLst>
              </a:tr>
              <a:tr h="273670">
                <a:tc>
                  <a:txBody>
                    <a:bodyPr/>
                    <a:lstStyle/>
                    <a:p>
                      <a:pPr algn="ctr">
                        <a:lnSpc>
                          <a:spcPct val="100000"/>
                        </a:lnSpc>
                        <a:spcBef>
                          <a:spcPts val="575"/>
                        </a:spcBef>
                      </a:pPr>
                      <a:r>
                        <a:rPr sz="1600" b="0" spc="5"/>
                        <a:t>2.</a:t>
                      </a:r>
                      <a:endParaRPr sz="1600" b="0">
                        <a:latin typeface="+mn-lt"/>
                        <a:cs typeface="Trebuchet MS"/>
                      </a:endParaRPr>
                    </a:p>
                  </a:txBody>
                  <a:tcPr marL="0" marR="0" marT="73025" marB="0"/>
                </a:tc>
                <a:tc>
                  <a:txBody>
                    <a:bodyPr/>
                    <a:lstStyle/>
                    <a:p>
                      <a:pPr algn="ctr">
                        <a:lnSpc>
                          <a:spcPct val="100000"/>
                        </a:lnSpc>
                        <a:spcBef>
                          <a:spcPts val="575"/>
                        </a:spcBef>
                      </a:pPr>
                      <a:r>
                        <a:rPr sz="1600" spc="-5"/>
                        <a:t>2</a:t>
                      </a:r>
                      <a:r>
                        <a:rPr lang="en-US" sz="1600" spc="-5"/>
                        <a:t>63</a:t>
                      </a:r>
                      <a:endParaRPr sz="1600">
                        <a:latin typeface="+mn-lt"/>
                        <a:cs typeface="Trebuchet MS"/>
                      </a:endParaRPr>
                    </a:p>
                  </a:txBody>
                  <a:tcPr marL="0" marR="0" marT="73025" marB="0"/>
                </a:tc>
                <a:tc>
                  <a:txBody>
                    <a:bodyPr/>
                    <a:lstStyle/>
                    <a:p>
                      <a:pPr algn="ctr">
                        <a:lnSpc>
                          <a:spcPct val="100000"/>
                        </a:lnSpc>
                        <a:spcBef>
                          <a:spcPts val="575"/>
                        </a:spcBef>
                      </a:pPr>
                      <a:r>
                        <a:rPr sz="1600"/>
                        <a:t>Gulf of Mexico</a:t>
                      </a:r>
                      <a:r>
                        <a:rPr sz="1600" spc="-70"/>
                        <a:t> </a:t>
                      </a:r>
                      <a:r>
                        <a:rPr sz="1600" spc="-10"/>
                        <a:t>Region</a:t>
                      </a:r>
                      <a:endParaRPr sz="1600">
                        <a:latin typeface="+mn-lt"/>
                        <a:cs typeface="Trebuchet MS"/>
                      </a:endParaRPr>
                    </a:p>
                  </a:txBody>
                  <a:tcPr marL="0" marR="0" marT="73025" marB="0"/>
                </a:tc>
                <a:tc>
                  <a:txBody>
                    <a:bodyPr/>
                    <a:lstStyle/>
                    <a:p>
                      <a:pPr algn="ctr">
                        <a:lnSpc>
                          <a:spcPct val="100000"/>
                        </a:lnSpc>
                        <a:spcBef>
                          <a:spcPts val="575"/>
                        </a:spcBef>
                      </a:pPr>
                      <a:r>
                        <a:rPr lang="en-US" sz="1600" spc="-5"/>
                        <a:t>2027</a:t>
                      </a:r>
                      <a:endParaRPr sz="1600">
                        <a:latin typeface="+mn-lt"/>
                        <a:cs typeface="Trebuchet MS"/>
                      </a:endParaRPr>
                    </a:p>
                  </a:txBody>
                  <a:tcPr marL="0" marR="0" marT="73025" marB="0"/>
                </a:tc>
                <a:extLst>
                  <a:ext uri="{0D108BD9-81ED-4DB2-BD59-A6C34878D82A}">
                    <a16:rowId xmlns:a16="http://schemas.microsoft.com/office/drawing/2014/main" val="10002"/>
                  </a:ext>
                </a:extLst>
              </a:tr>
              <a:tr h="273670">
                <a:tc>
                  <a:txBody>
                    <a:bodyPr/>
                    <a:lstStyle/>
                    <a:p>
                      <a:pPr algn="ctr">
                        <a:lnSpc>
                          <a:spcPct val="100000"/>
                        </a:lnSpc>
                        <a:spcBef>
                          <a:spcPts val="575"/>
                        </a:spcBef>
                      </a:pPr>
                      <a:r>
                        <a:rPr sz="1600" b="0" spc="5"/>
                        <a:t>3.</a:t>
                      </a:r>
                      <a:endParaRPr sz="1600" b="0">
                        <a:latin typeface="+mn-lt"/>
                        <a:cs typeface="Trebuchet MS"/>
                      </a:endParaRPr>
                    </a:p>
                  </a:txBody>
                  <a:tcPr marL="0" marR="0" marT="73025" marB="0"/>
                </a:tc>
                <a:tc>
                  <a:txBody>
                    <a:bodyPr/>
                    <a:lstStyle/>
                    <a:p>
                      <a:pPr algn="ctr">
                        <a:lnSpc>
                          <a:spcPct val="100000"/>
                        </a:lnSpc>
                        <a:spcBef>
                          <a:spcPts val="575"/>
                        </a:spcBef>
                      </a:pPr>
                      <a:r>
                        <a:rPr lang="en-US" sz="1600" spc="-5"/>
                        <a:t>264</a:t>
                      </a:r>
                      <a:endParaRPr sz="1600">
                        <a:latin typeface="+mn-lt"/>
                        <a:cs typeface="Trebuchet MS"/>
                      </a:endParaRPr>
                    </a:p>
                  </a:txBody>
                  <a:tcPr marL="0" marR="0" marT="73025" marB="0"/>
                </a:tc>
                <a:tc>
                  <a:txBody>
                    <a:bodyPr/>
                    <a:lstStyle/>
                    <a:p>
                      <a:pPr algn="ctr">
                        <a:lnSpc>
                          <a:spcPct val="100000"/>
                        </a:lnSpc>
                        <a:spcBef>
                          <a:spcPts val="575"/>
                        </a:spcBef>
                      </a:pPr>
                      <a:r>
                        <a:rPr sz="1600"/>
                        <a:t>Gulf of Mexico</a:t>
                      </a:r>
                      <a:r>
                        <a:rPr sz="1600" spc="-70"/>
                        <a:t> </a:t>
                      </a:r>
                      <a:r>
                        <a:rPr sz="1600" spc="-10"/>
                        <a:t>Region</a:t>
                      </a:r>
                      <a:endParaRPr sz="1600">
                        <a:latin typeface="+mn-lt"/>
                        <a:cs typeface="Trebuchet MS"/>
                      </a:endParaRPr>
                    </a:p>
                  </a:txBody>
                  <a:tcPr marL="0" marR="0" marT="73025" marB="0"/>
                </a:tc>
                <a:tc>
                  <a:txBody>
                    <a:bodyPr/>
                    <a:lstStyle/>
                    <a:p>
                      <a:pPr algn="ctr">
                        <a:lnSpc>
                          <a:spcPct val="100000"/>
                        </a:lnSpc>
                        <a:spcBef>
                          <a:spcPts val="575"/>
                        </a:spcBef>
                      </a:pPr>
                      <a:r>
                        <a:rPr sz="1600" spc="-5"/>
                        <a:t>20</a:t>
                      </a:r>
                      <a:r>
                        <a:rPr lang="en-US" sz="1600" spc="-5"/>
                        <a:t>29</a:t>
                      </a:r>
                      <a:endParaRPr sz="1600">
                        <a:latin typeface="+mn-lt"/>
                        <a:cs typeface="Trebuchet MS"/>
                      </a:endParaRPr>
                    </a:p>
                  </a:txBody>
                  <a:tcPr marL="0" marR="0" marT="73025" marB="0"/>
                </a:tc>
                <a:extLst>
                  <a:ext uri="{0D108BD9-81ED-4DB2-BD59-A6C34878D82A}">
                    <a16:rowId xmlns:a16="http://schemas.microsoft.com/office/drawing/2014/main" val="10003"/>
                  </a:ext>
                </a:extLst>
              </a:tr>
            </a:tbl>
          </a:graphicData>
        </a:graphic>
      </p:graphicFrame>
      <p:sp>
        <p:nvSpPr>
          <p:cNvPr id="10" name="object 2">
            <a:extLst>
              <a:ext uri="{FF2B5EF4-FFF2-40B4-BE49-F238E27FC236}">
                <a16:creationId xmlns:a16="http://schemas.microsoft.com/office/drawing/2014/main" id="{A22D12D6-5A3D-6F30-71E6-B491C2F9FD99}"/>
              </a:ext>
            </a:extLst>
          </p:cNvPr>
          <p:cNvSpPr txBox="1">
            <a:spLocks/>
          </p:cNvSpPr>
          <p:nvPr/>
        </p:nvSpPr>
        <p:spPr>
          <a:xfrm>
            <a:off x="228600" y="4648200"/>
            <a:ext cx="8408097" cy="504625"/>
          </a:xfrm>
          <a:prstGeom prst="rect">
            <a:avLst/>
          </a:prstGeom>
        </p:spPr>
        <p:txBody>
          <a:bodyPr vert="horz" wrap="square" lIns="0" tIns="12065" rIns="0" bIns="0" rtlCol="0" anchor="ctr">
            <a:spAutoFit/>
          </a:bodyPr>
          <a:lstStyle>
            <a:lvl1pPr algn="l" defTabSz="457200" rtl="0" eaLnBrk="1" latinLnBrk="0" hangingPunct="1">
              <a:spcBef>
                <a:spcPct val="0"/>
              </a:spcBef>
              <a:buNone/>
              <a:defRPr sz="3200" b="0" i="0" kern="1200">
                <a:solidFill>
                  <a:schemeClr val="tx1">
                    <a:lumMod val="75000"/>
                    <a:lumOff val="25000"/>
                  </a:schemeClr>
                </a:solidFill>
                <a:latin typeface="Arial"/>
                <a:ea typeface="+mj-ea"/>
                <a:cs typeface="Arial"/>
              </a:defRPr>
            </a:lvl1pPr>
          </a:lstStyle>
          <a:p>
            <a:pPr marL="12700">
              <a:spcBef>
                <a:spcPts val="95"/>
              </a:spcBef>
            </a:pPr>
            <a:r>
              <a:rPr lang="en-US" b="1" spc="-10">
                <a:solidFill>
                  <a:schemeClr val="accent1"/>
                </a:solidFill>
                <a:effectLst>
                  <a:outerShdw blurRad="38100" dist="38100" dir="2700000" algn="tl">
                    <a:srgbClr val="000000">
                      <a:alpha val="43137"/>
                    </a:srgbClr>
                  </a:outerShdw>
                </a:effectLst>
                <a:latin typeface="+mj-lt"/>
              </a:rPr>
              <a:t>Now IRA Lease Sales</a:t>
            </a:r>
            <a:endParaRPr lang="en-US" b="1" spc="-25">
              <a:solidFill>
                <a:schemeClr val="accent1"/>
              </a:solidFill>
              <a:effectLst>
                <a:outerShdw blurRad="38100" dist="38100" dir="2700000" algn="tl">
                  <a:srgbClr val="000000">
                    <a:alpha val="43137"/>
                  </a:srgbClr>
                </a:outerShdw>
              </a:effectLst>
              <a:latin typeface="+mj-lt"/>
            </a:endParaRPr>
          </a:p>
        </p:txBody>
      </p:sp>
      <p:sp>
        <p:nvSpPr>
          <p:cNvPr id="3" name="Arrow: Left-Up 2">
            <a:extLst>
              <a:ext uri="{FF2B5EF4-FFF2-40B4-BE49-F238E27FC236}">
                <a16:creationId xmlns:a16="http://schemas.microsoft.com/office/drawing/2014/main" id="{F9797746-88B8-D92C-20DC-1E840755D07E}"/>
              </a:ext>
            </a:extLst>
          </p:cNvPr>
          <p:cNvSpPr/>
          <p:nvPr/>
        </p:nvSpPr>
        <p:spPr>
          <a:xfrm rot="18627591">
            <a:off x="9069828" y="4433195"/>
            <a:ext cx="1251087" cy="1347132"/>
          </a:xfrm>
          <a:prstGeom prst="lef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37444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9AF0CE9-5C82-73E4-EA5B-E6FFB2419BE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0" name="Rectangle 19">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object 3">
            <a:extLst>
              <a:ext uri="{FF2B5EF4-FFF2-40B4-BE49-F238E27FC236}">
                <a16:creationId xmlns:a16="http://schemas.microsoft.com/office/drawing/2014/main" id="{BF66F42C-5A0A-F766-8774-A820A3A26787}"/>
              </a:ext>
            </a:extLst>
          </p:cNvPr>
          <p:cNvSpPr txBox="1">
            <a:spLocks noGrp="1"/>
          </p:cNvSpPr>
          <p:nvPr>
            <p:ph type="title"/>
          </p:nvPr>
        </p:nvSpPr>
        <p:spPr>
          <a:xfrm>
            <a:off x="1507067" y="2404534"/>
            <a:ext cx="7766936" cy="1646302"/>
          </a:xfrm>
          <a:prstGeom prst="rect">
            <a:avLst/>
          </a:prstGeom>
        </p:spPr>
        <p:txBody>
          <a:bodyPr vert="horz" lIns="91440" tIns="45720" rIns="91440" bIns="45720" rtlCol="0" anchor="b">
            <a:normAutofit/>
          </a:bodyPr>
          <a:lstStyle/>
          <a:p>
            <a:pPr marL="12700" marR="5080" algn="r">
              <a:lnSpc>
                <a:spcPct val="90000"/>
              </a:lnSpc>
            </a:pPr>
            <a:r>
              <a:rPr lang="en-US" sz="5400" cap="none">
                <a:effectLst>
                  <a:outerShdw blurRad="38100" dist="38100" dir="2700000" algn="tl">
                    <a:srgbClr val="000000">
                      <a:alpha val="43137"/>
                    </a:srgbClr>
                  </a:outerShdw>
                </a:effectLst>
              </a:rPr>
              <a:t>Lease Sale: </a:t>
            </a:r>
            <a:br>
              <a:rPr lang="en-US" sz="5400" cap="none">
                <a:effectLst>
                  <a:outerShdw blurRad="38100" dist="38100" dir="2700000" algn="tl">
                    <a:srgbClr val="000000">
                      <a:alpha val="43137"/>
                    </a:srgbClr>
                  </a:outerShdw>
                </a:effectLst>
              </a:rPr>
            </a:br>
            <a:r>
              <a:rPr lang="en-US" sz="5400" cap="none">
                <a:effectLst>
                  <a:outerShdw blurRad="38100" dist="38100" dir="2700000" algn="tl">
                    <a:srgbClr val="000000">
                      <a:alpha val="43137"/>
                    </a:srgbClr>
                  </a:outerShdw>
                </a:effectLst>
              </a:rPr>
              <a:t>government perspective</a:t>
            </a:r>
          </a:p>
        </p:txBody>
      </p:sp>
    </p:spTree>
    <p:extLst>
      <p:ext uri="{BB962C8B-B14F-4D97-AF65-F5344CB8AC3E}">
        <p14:creationId xmlns:p14="http://schemas.microsoft.com/office/powerpoint/2010/main" val="2052521197"/>
      </p:ext>
    </p:extLst>
  </p:cSld>
  <p:clrMapOvr>
    <a:overrideClrMapping bg1="dk1" tx1="lt1" bg2="dk2" tx2="lt2" accent1="accent1" accent2="accent2" accent3="accent3" accent4="accent4" accent5="accent5" accent6="accent6" hlink="hlink" folHlink="folHlink"/>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8330D-5ABA-E857-6B57-E034E998BA36}"/>
              </a:ext>
            </a:extLst>
          </p:cNvPr>
          <p:cNvPicPr>
            <a:picLocks noChangeAspect="1"/>
          </p:cNvPicPr>
          <p:nvPr/>
        </p:nvPicPr>
        <p:blipFill>
          <a:blip r:embed="rId3"/>
          <a:stretch>
            <a:fillRect/>
          </a:stretch>
        </p:blipFill>
        <p:spPr>
          <a:xfrm>
            <a:off x="533400" y="0"/>
            <a:ext cx="8801801" cy="6858000"/>
          </a:xfrm>
          <a:prstGeom prst="rect">
            <a:avLst/>
          </a:prstGeom>
        </p:spPr>
      </p:pic>
      <p:sp>
        <p:nvSpPr>
          <p:cNvPr id="8" name="Oval 7">
            <a:extLst>
              <a:ext uri="{FF2B5EF4-FFF2-40B4-BE49-F238E27FC236}">
                <a16:creationId xmlns:a16="http://schemas.microsoft.com/office/drawing/2014/main" id="{3A694392-805D-FD87-2344-A5968EFDB1AD}"/>
              </a:ext>
            </a:extLst>
          </p:cNvPr>
          <p:cNvSpPr/>
          <p:nvPr/>
        </p:nvSpPr>
        <p:spPr>
          <a:xfrm>
            <a:off x="4953000" y="6324600"/>
            <a:ext cx="609600" cy="381000"/>
          </a:xfrm>
          <a:custGeom>
            <a:avLst/>
            <a:gdLst>
              <a:gd name="connsiteX0" fmla="*/ 0 w 609600"/>
              <a:gd name="connsiteY0" fmla="*/ 190500 h 381000"/>
              <a:gd name="connsiteX1" fmla="*/ 304800 w 609600"/>
              <a:gd name="connsiteY1" fmla="*/ 0 h 381000"/>
              <a:gd name="connsiteX2" fmla="*/ 609600 w 609600"/>
              <a:gd name="connsiteY2" fmla="*/ 190500 h 381000"/>
              <a:gd name="connsiteX3" fmla="*/ 304800 w 609600"/>
              <a:gd name="connsiteY3" fmla="*/ 381000 h 381000"/>
              <a:gd name="connsiteX4" fmla="*/ 0 w 6096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381000" extrusionOk="0">
                <a:moveTo>
                  <a:pt x="0" y="190500"/>
                </a:moveTo>
                <a:cubicBezTo>
                  <a:pt x="-6124" y="81513"/>
                  <a:pt x="121563" y="5593"/>
                  <a:pt x="304800" y="0"/>
                </a:cubicBezTo>
                <a:cubicBezTo>
                  <a:pt x="491928" y="3956"/>
                  <a:pt x="592587" y="85831"/>
                  <a:pt x="609600" y="190500"/>
                </a:cubicBezTo>
                <a:cubicBezTo>
                  <a:pt x="603845" y="301331"/>
                  <a:pt x="471461" y="390257"/>
                  <a:pt x="304800" y="381000"/>
                </a:cubicBezTo>
                <a:cubicBezTo>
                  <a:pt x="135061" y="380232"/>
                  <a:pt x="18566" y="304581"/>
                  <a:pt x="0" y="190500"/>
                </a:cubicBezTo>
                <a:close/>
              </a:path>
            </a:pathLst>
          </a:custGeom>
          <a:noFill/>
          <a:ln w="3810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7DAA9DD9-9EEF-5E2B-385A-33BE51D3BC02}"/>
              </a:ext>
            </a:extLst>
          </p:cNvPr>
          <p:cNvSpPr/>
          <p:nvPr/>
        </p:nvSpPr>
        <p:spPr>
          <a:xfrm>
            <a:off x="5791200" y="6324600"/>
            <a:ext cx="914400" cy="381000"/>
          </a:xfrm>
          <a:custGeom>
            <a:avLst/>
            <a:gdLst>
              <a:gd name="connsiteX0" fmla="*/ 0 w 914400"/>
              <a:gd name="connsiteY0" fmla="*/ 190500 h 381000"/>
              <a:gd name="connsiteX1" fmla="*/ 457200 w 914400"/>
              <a:gd name="connsiteY1" fmla="*/ 0 h 381000"/>
              <a:gd name="connsiteX2" fmla="*/ 914400 w 914400"/>
              <a:gd name="connsiteY2" fmla="*/ 190500 h 381000"/>
              <a:gd name="connsiteX3" fmla="*/ 457200 w 914400"/>
              <a:gd name="connsiteY3" fmla="*/ 381000 h 381000"/>
              <a:gd name="connsiteX4" fmla="*/ 0 w 9144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381000" extrusionOk="0">
                <a:moveTo>
                  <a:pt x="0" y="190500"/>
                </a:moveTo>
                <a:cubicBezTo>
                  <a:pt x="-26299" y="69068"/>
                  <a:pt x="180562" y="9058"/>
                  <a:pt x="457200" y="0"/>
                </a:cubicBezTo>
                <a:cubicBezTo>
                  <a:pt x="728497" y="3956"/>
                  <a:pt x="897387" y="85831"/>
                  <a:pt x="914400" y="190500"/>
                </a:cubicBezTo>
                <a:cubicBezTo>
                  <a:pt x="908828" y="301151"/>
                  <a:pt x="706005" y="401451"/>
                  <a:pt x="457200" y="381000"/>
                </a:cubicBezTo>
                <a:cubicBezTo>
                  <a:pt x="203292" y="380232"/>
                  <a:pt x="18566" y="304581"/>
                  <a:pt x="0" y="190500"/>
                </a:cubicBezTo>
                <a:close/>
              </a:path>
            </a:pathLst>
          </a:custGeom>
          <a:noFill/>
          <a:ln w="3810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A112B69F-DF9A-5624-3223-B8CDC30EB6C6}"/>
              </a:ext>
            </a:extLst>
          </p:cNvPr>
          <p:cNvSpPr/>
          <p:nvPr/>
        </p:nvSpPr>
        <p:spPr>
          <a:xfrm>
            <a:off x="2667000" y="6324600"/>
            <a:ext cx="609600" cy="381000"/>
          </a:xfrm>
          <a:custGeom>
            <a:avLst/>
            <a:gdLst>
              <a:gd name="connsiteX0" fmla="*/ 0 w 609600"/>
              <a:gd name="connsiteY0" fmla="*/ 190500 h 381000"/>
              <a:gd name="connsiteX1" fmla="*/ 304800 w 609600"/>
              <a:gd name="connsiteY1" fmla="*/ 0 h 381000"/>
              <a:gd name="connsiteX2" fmla="*/ 609600 w 609600"/>
              <a:gd name="connsiteY2" fmla="*/ 190500 h 381000"/>
              <a:gd name="connsiteX3" fmla="*/ 304800 w 609600"/>
              <a:gd name="connsiteY3" fmla="*/ 381000 h 381000"/>
              <a:gd name="connsiteX4" fmla="*/ 0 w 6096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381000" extrusionOk="0">
                <a:moveTo>
                  <a:pt x="0" y="190500"/>
                </a:moveTo>
                <a:cubicBezTo>
                  <a:pt x="-6124" y="81513"/>
                  <a:pt x="121563" y="5593"/>
                  <a:pt x="304800" y="0"/>
                </a:cubicBezTo>
                <a:cubicBezTo>
                  <a:pt x="491928" y="3956"/>
                  <a:pt x="592587" y="85831"/>
                  <a:pt x="609600" y="190500"/>
                </a:cubicBezTo>
                <a:cubicBezTo>
                  <a:pt x="603845" y="301331"/>
                  <a:pt x="471461" y="390257"/>
                  <a:pt x="304800" y="381000"/>
                </a:cubicBezTo>
                <a:cubicBezTo>
                  <a:pt x="135061" y="380232"/>
                  <a:pt x="18566" y="304581"/>
                  <a:pt x="0" y="190500"/>
                </a:cubicBezTo>
                <a:close/>
              </a:path>
            </a:pathLst>
          </a:custGeom>
          <a:noFill/>
          <a:ln w="3810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185031"/>
            <a:ext cx="5772150" cy="627736"/>
          </a:xfrm>
          <a:prstGeom prst="rect">
            <a:avLst/>
          </a:prstGeom>
        </p:spPr>
        <p:txBody>
          <a:bodyPr vert="horz" wrap="square" lIns="0" tIns="12065" rIns="0" bIns="0" rtlCol="0" anchor="ctr">
            <a:spAutoFit/>
          </a:bodyPr>
          <a:lstStyle/>
          <a:p>
            <a:pPr marL="12700" marR="5080">
              <a:lnSpc>
                <a:spcPct val="100000"/>
              </a:lnSpc>
              <a:spcBef>
                <a:spcPts val="95"/>
              </a:spcBef>
            </a:pPr>
            <a:r>
              <a:rPr lang="en-US" sz="4000" spc="-10">
                <a:effectLst>
                  <a:outerShdw blurRad="38100" dist="38100" dir="2700000" algn="tl">
                    <a:srgbClr val="000000">
                      <a:alpha val="43137"/>
                    </a:srgbClr>
                  </a:outerShdw>
                </a:effectLst>
              </a:rPr>
              <a:t>Publishing a Lease Sale</a:t>
            </a:r>
            <a:endParaRPr sz="4000" spc="-5">
              <a:effectLst>
                <a:outerShdw blurRad="38100" dist="38100" dir="2700000" algn="tl">
                  <a:srgbClr val="000000">
                    <a:alpha val="43137"/>
                  </a:srgbClr>
                </a:outerShdw>
              </a:effectLst>
            </a:endParaRPr>
          </a:p>
        </p:txBody>
      </p:sp>
      <p:sp>
        <p:nvSpPr>
          <p:cNvPr id="3" name="object 3"/>
          <p:cNvSpPr txBox="1"/>
          <p:nvPr/>
        </p:nvSpPr>
        <p:spPr>
          <a:xfrm>
            <a:off x="533400" y="1182475"/>
            <a:ext cx="9067800" cy="4913525"/>
          </a:xfrm>
          <a:prstGeom prst="rect">
            <a:avLst/>
          </a:prstGeom>
        </p:spPr>
        <p:txBody>
          <a:bodyPr vert="horz" wrap="square" lIns="0" tIns="12065" rIns="0" bIns="0" rtlCol="0">
            <a:spAutoFit/>
          </a:bodyPr>
          <a:lstStyle/>
          <a:p>
            <a:pPr marL="342900" indent="-342900" algn="just">
              <a:buClr>
                <a:schemeClr val="accent1"/>
              </a:buClr>
              <a:buFont typeface="Wingdings" panose="05000000000000000000" pitchFamily="2" charset="2"/>
              <a:buChar char="v"/>
            </a:pPr>
            <a:r>
              <a:rPr lang="en-US" sz="2400">
                <a:latin typeface="Calibri" panose="020F0502020204030204" pitchFamily="34" charset="0"/>
                <a:cs typeface="Calibri" panose="020F0502020204030204" pitchFamily="34" charset="0"/>
              </a:rPr>
              <a:t>Proposed Notice of Sale: BOEM posts 120 days before sale</a:t>
            </a:r>
          </a:p>
          <a:p>
            <a:pPr marL="800100" lvl="1" indent="-342900" algn="just">
              <a:buClr>
                <a:schemeClr val="accent1"/>
              </a:buClr>
              <a:buFont typeface="Arial" panose="020B0604020202020204" pitchFamily="34" charset="0"/>
              <a:buChar char="•"/>
            </a:pPr>
            <a:r>
              <a:rPr lang="en-US" sz="2400">
                <a:latin typeface="Calibri" panose="020F0502020204030204" pitchFamily="34" charset="0"/>
                <a:cs typeface="Calibri" panose="020F0502020204030204" pitchFamily="34" charset="0"/>
              </a:rPr>
              <a:t>Time/date of sale</a:t>
            </a:r>
          </a:p>
          <a:p>
            <a:pPr marL="800100" lvl="1" indent="-342900" algn="just">
              <a:buClr>
                <a:schemeClr val="accent1"/>
              </a:buClr>
              <a:buFont typeface="Arial" panose="020B0604020202020204" pitchFamily="34" charset="0"/>
              <a:buChar char="•"/>
            </a:pPr>
            <a:r>
              <a:rPr lang="en-US" sz="2400">
                <a:latin typeface="Calibri" panose="020F0502020204030204" pitchFamily="34" charset="0"/>
                <a:cs typeface="Calibri" panose="020F0502020204030204" pitchFamily="34" charset="0"/>
              </a:rPr>
              <a:t>Description of the sale area, lease terms and conditions, information to lessees, maps and bidding instructions </a:t>
            </a:r>
          </a:p>
          <a:p>
            <a:pPr marL="342900" indent="-342900" algn="just">
              <a:buClr>
                <a:schemeClr val="accent1"/>
              </a:buClr>
              <a:buFont typeface="Wingdings" panose="05000000000000000000" pitchFamily="2" charset="2"/>
              <a:buChar char="v"/>
            </a:pPr>
            <a:endParaRPr lang="en-US" sz="600">
              <a:latin typeface="Calibri" panose="020F0502020204030204" pitchFamily="34" charset="0"/>
              <a:cs typeface="Calibri" panose="020F0502020204030204" pitchFamily="34" charset="0"/>
            </a:endParaRPr>
          </a:p>
          <a:p>
            <a:pPr marL="342900" indent="-342900" algn="just">
              <a:buClr>
                <a:schemeClr val="accent1"/>
              </a:buClr>
              <a:buFont typeface="Wingdings" panose="05000000000000000000" pitchFamily="2" charset="2"/>
              <a:buChar char="v"/>
            </a:pPr>
            <a:r>
              <a:rPr lang="en-US" sz="2400">
                <a:latin typeface="Calibri" panose="020F0502020204030204" pitchFamily="34" charset="0"/>
                <a:cs typeface="Calibri" panose="020F0502020204030204" pitchFamily="34" charset="0"/>
              </a:rPr>
              <a:t>Final Notice of Sale: BOEM posts 30 days before sale </a:t>
            </a:r>
          </a:p>
          <a:p>
            <a:pPr marL="800100" lvl="1" indent="-342900" algn="just">
              <a:buClr>
                <a:schemeClr val="accent1"/>
              </a:buClr>
              <a:buFont typeface="Arial" panose="020B0604020202020204" pitchFamily="34" charset="0"/>
              <a:buChar char="•"/>
            </a:pPr>
            <a:r>
              <a:rPr lang="en-US" sz="2400">
                <a:latin typeface="Calibri" panose="020F0502020204030204" pitchFamily="34" charset="0"/>
                <a:cs typeface="Calibri" panose="020F0502020204030204" pitchFamily="34" charset="0"/>
              </a:rPr>
              <a:t>Includes a list of all available blocks.</a:t>
            </a:r>
          </a:p>
          <a:p>
            <a:pPr marL="800100" lvl="1" indent="-342900" algn="just">
              <a:buClr>
                <a:schemeClr val="accent1"/>
              </a:buClr>
              <a:buFont typeface="Arial" panose="020B0604020202020204" pitchFamily="34" charset="0"/>
              <a:buChar char="•"/>
            </a:pPr>
            <a:r>
              <a:rPr lang="en-US" sz="2400">
                <a:latin typeface="Calibri" panose="020F0502020204030204" pitchFamily="34" charset="0"/>
                <a:cs typeface="Calibri" panose="020F0502020204030204" pitchFamily="34" charset="0"/>
              </a:rPr>
              <a:t>Read closely in order to be aware of any changes to bid procedures. </a:t>
            </a:r>
          </a:p>
          <a:p>
            <a:pPr marL="800100" lvl="1" indent="-342900" algn="just">
              <a:buClr>
                <a:schemeClr val="accent1"/>
              </a:buClr>
              <a:buFont typeface="Wingdings" panose="05000000000000000000" pitchFamily="2" charset="2"/>
              <a:buChar char="v"/>
            </a:pPr>
            <a:endParaRPr lang="en-US" sz="1050">
              <a:latin typeface="Calibri" panose="020F0502020204030204" pitchFamily="34" charset="0"/>
              <a:cs typeface="Calibri" panose="020F0502020204030204" pitchFamily="34" charset="0"/>
            </a:endParaRPr>
          </a:p>
          <a:p>
            <a:pPr marL="342900" indent="-342900" algn="just">
              <a:buClr>
                <a:schemeClr val="accent1"/>
              </a:buClr>
              <a:buFont typeface="Wingdings" panose="05000000000000000000" pitchFamily="2" charset="2"/>
              <a:buChar char="v"/>
            </a:pPr>
            <a:r>
              <a:rPr lang="en-US" sz="2400">
                <a:latin typeface="Calibri" panose="020F0502020204030204" pitchFamily="34" charset="0"/>
                <a:cs typeface="Calibri" panose="020F0502020204030204" pitchFamily="34" charset="0"/>
              </a:rPr>
              <a:t>Potential bidders must qualify to bid at sale. </a:t>
            </a:r>
          </a:p>
          <a:p>
            <a:pPr marL="342900" indent="-342900" algn="just">
              <a:buClr>
                <a:schemeClr val="accent1"/>
              </a:buClr>
              <a:buFont typeface="Wingdings" panose="05000000000000000000" pitchFamily="2" charset="2"/>
              <a:buChar char="v"/>
            </a:pPr>
            <a:endParaRPr lang="en-US" sz="1050">
              <a:latin typeface="Calibri" panose="020F0502020204030204" pitchFamily="34" charset="0"/>
              <a:cs typeface="Calibri" panose="020F0502020204030204" pitchFamily="34" charset="0"/>
            </a:endParaRPr>
          </a:p>
          <a:p>
            <a:pPr marL="342900" indent="-342900" algn="just">
              <a:buClr>
                <a:schemeClr val="accent1"/>
              </a:buClr>
              <a:buFont typeface="Wingdings" panose="05000000000000000000" pitchFamily="2" charset="2"/>
              <a:buChar char="v"/>
            </a:pPr>
            <a:r>
              <a:rPr lang="en-US" sz="2400">
                <a:latin typeface="Calibri" panose="020F0502020204030204" pitchFamily="34" charset="0"/>
                <a:cs typeface="Calibri" panose="020F0502020204030204" pitchFamily="34" charset="0"/>
              </a:rPr>
              <a:t>Leases are offered on a “sealed bid” basis. </a:t>
            </a:r>
          </a:p>
          <a:p>
            <a:pPr marL="342900" indent="-342900" algn="just">
              <a:buClr>
                <a:schemeClr val="accent1"/>
              </a:buClr>
              <a:buFont typeface="Wingdings" panose="05000000000000000000" pitchFamily="2" charset="2"/>
              <a:buChar char="v"/>
            </a:pPr>
            <a:endParaRPr lang="en-US" sz="2400">
              <a:latin typeface="Calibri" panose="020F0502020204030204" pitchFamily="34" charset="0"/>
              <a:cs typeface="Calibri" panose="020F0502020204030204" pitchFamily="34" charset="0"/>
            </a:endParaRPr>
          </a:p>
          <a:p>
            <a:pPr marL="342900" indent="-342900" algn="just">
              <a:buClr>
                <a:schemeClr val="accent1"/>
              </a:buClr>
              <a:buFont typeface="Wingdings" panose="05000000000000000000" pitchFamily="2" charset="2"/>
              <a:buChar char="v"/>
            </a:pPr>
            <a:endParaRPr lang="en-US" sz="2400">
              <a:latin typeface="Calibri" panose="020F0502020204030204" pitchFamily="34" charset="0"/>
              <a:cs typeface="Calibri" panose="020F0502020204030204" pitchFamily="34" charset="0"/>
            </a:endParaRPr>
          </a:p>
        </p:txBody>
      </p:sp>
      <p:sp>
        <p:nvSpPr>
          <p:cNvPr id="4" name="object 4"/>
          <p:cNvSpPr txBox="1"/>
          <p:nvPr/>
        </p:nvSpPr>
        <p:spPr>
          <a:xfrm>
            <a:off x="8258300" y="6140260"/>
            <a:ext cx="144780" cy="151323"/>
          </a:xfrm>
          <a:prstGeom prst="rect">
            <a:avLst/>
          </a:prstGeom>
        </p:spPr>
        <p:txBody>
          <a:bodyPr vert="horz" wrap="square" lIns="0" tIns="12700" rIns="0" bIns="0" rtlCol="0">
            <a:spAutoFit/>
          </a:bodyPr>
          <a:lstStyle/>
          <a:p>
            <a:pPr marL="12700">
              <a:spcBef>
                <a:spcPts val="100"/>
              </a:spcBef>
            </a:pPr>
            <a:r>
              <a:rPr sz="900" spc="-10">
                <a:solidFill>
                  <a:srgbClr val="5FCBEF"/>
                </a:solidFill>
                <a:latin typeface="Trebuchet MS"/>
                <a:cs typeface="Trebuchet MS"/>
              </a:rPr>
              <a:t>39</a:t>
            </a:r>
            <a:endParaRPr sz="900">
              <a:latin typeface="Trebuchet MS"/>
              <a:cs typeface="Trebuchet MS"/>
            </a:endParaRPr>
          </a:p>
        </p:txBody>
      </p:sp>
      <p:pic>
        <p:nvPicPr>
          <p:cNvPr id="8" name="Graphic 7" descr="Document with solid fill">
            <a:extLst>
              <a:ext uri="{FF2B5EF4-FFF2-40B4-BE49-F238E27FC236}">
                <a16:creationId xmlns:a16="http://schemas.microsoft.com/office/drawing/2014/main" id="{41892BC0-7211-D853-D6A4-268CF489C19D}"/>
              </a:ext>
            </a:extLst>
          </p:cNvPr>
          <p:cNvPicPr>
            <a:picLocks noChangeAspect="1"/>
          </p:cNvPicPr>
          <p:nvPr/>
        </p:nvPicPr>
        <p:blipFill>
          <a:blip r:embed="rId3">
            <a:duotone>
              <a:schemeClr val="accent1">
                <a:shade val="45000"/>
                <a:satMod val="135000"/>
              </a:schemeClr>
              <a:prstClr val="white"/>
            </a:duotone>
            <a:extLst>
              <a:ext uri="{96DAC541-7B7A-43D3-8B79-37D633B846F1}">
                <asvg:svgBlip xmlns:asvg="http://schemas.microsoft.com/office/drawing/2016/SVG/main" r:embed="rId4"/>
              </a:ext>
            </a:extLst>
          </a:blip>
          <a:stretch>
            <a:fillRect/>
          </a:stretch>
        </p:blipFill>
        <p:spPr>
          <a:xfrm>
            <a:off x="7382000" y="4706482"/>
            <a:ext cx="1752600" cy="1752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69574-1E59-8C45-C80A-9C5B6327895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7A7C301-96E1-7E3C-B396-7DB1A58852D3}"/>
              </a:ext>
            </a:extLst>
          </p:cNvPr>
          <p:cNvSpPr txBox="1">
            <a:spLocks noGrp="1"/>
          </p:cNvSpPr>
          <p:nvPr>
            <p:ph type="title"/>
          </p:nvPr>
        </p:nvSpPr>
        <p:spPr>
          <a:xfrm>
            <a:off x="228600" y="48735"/>
            <a:ext cx="8596668" cy="1320800"/>
          </a:xfrm>
          <a:prstGeom prst="rect">
            <a:avLst/>
          </a:prstGeom>
        </p:spPr>
        <p:txBody>
          <a:bodyPr vert="horz" wrap="square" lIns="0" tIns="12065" rIns="0" bIns="0" rtlCol="0" anchor="ctr">
            <a:spAutoFit/>
          </a:bodyPr>
          <a:lstStyle/>
          <a:p>
            <a:pPr marL="12700" marR="5080">
              <a:lnSpc>
                <a:spcPct val="100000"/>
              </a:lnSpc>
              <a:spcBef>
                <a:spcPts val="95"/>
              </a:spcBef>
            </a:pPr>
            <a:r>
              <a:rPr lang="en-US" sz="4000" spc="-10">
                <a:effectLst>
                  <a:outerShdw blurRad="38100" dist="38100" dir="2700000" algn="tl">
                    <a:srgbClr val="000000">
                      <a:alpha val="43137"/>
                    </a:srgbClr>
                  </a:outerShdw>
                </a:effectLst>
              </a:rPr>
              <a:t>Bidding at a Lease Sale</a:t>
            </a:r>
            <a:endParaRPr sz="4000" spc="-5">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33780632-BB37-D976-7806-F4AC7C07899A}"/>
              </a:ext>
            </a:extLst>
          </p:cNvPr>
          <p:cNvSpPr>
            <a:spLocks noGrp="1"/>
          </p:cNvSpPr>
          <p:nvPr>
            <p:ph idx="1"/>
          </p:nvPr>
        </p:nvSpPr>
        <p:spPr>
          <a:xfrm>
            <a:off x="471654" y="1497368"/>
            <a:ext cx="9381066" cy="4130993"/>
          </a:xfrm>
        </p:spPr>
        <p:txBody>
          <a:bodyPr>
            <a:normAutofit/>
          </a:bodyPr>
          <a:lstStyle/>
          <a:p>
            <a:r>
              <a:rPr lang="en-US" sz="2800"/>
              <a:t>Each bid is submitted in a sealed and labeled envelope. </a:t>
            </a:r>
          </a:p>
          <a:p>
            <a:r>
              <a:rPr lang="en-US" sz="2800"/>
              <a:t>Bids sent by courier/mail and received by 10:00 am the day before the sale, along with:</a:t>
            </a:r>
          </a:p>
          <a:p>
            <a:pPr lvl="1">
              <a:buFont typeface="Wingdings" panose="05000000000000000000" pitchFamily="2" charset="2"/>
              <a:buChar char="§"/>
            </a:pPr>
            <a:r>
              <a:rPr lang="en-US" sz="2400"/>
              <a:t>Bidding Information Form</a:t>
            </a:r>
          </a:p>
          <a:p>
            <a:pPr lvl="1">
              <a:buFont typeface="Wingdings" panose="05000000000000000000" pitchFamily="2" charset="2"/>
              <a:buChar char="§"/>
            </a:pPr>
            <a:r>
              <a:rPr lang="en-US" sz="2400"/>
              <a:t>Affirmative Action Forms</a:t>
            </a:r>
          </a:p>
          <a:p>
            <a:pPr lvl="1">
              <a:buFont typeface="Wingdings" panose="05000000000000000000" pitchFamily="2" charset="2"/>
              <a:buChar char="§"/>
            </a:pPr>
            <a:r>
              <a:rPr lang="en-US" sz="2400"/>
              <a:t>GDIS Statement and Table</a:t>
            </a:r>
          </a:p>
          <a:p>
            <a:r>
              <a:rPr lang="en-US" sz="2800"/>
              <a:t>Bids are opened and read aloud by livestream on boem.gov</a:t>
            </a:r>
          </a:p>
        </p:txBody>
      </p:sp>
      <p:sp>
        <p:nvSpPr>
          <p:cNvPr id="3" name="object 3">
            <a:extLst>
              <a:ext uri="{FF2B5EF4-FFF2-40B4-BE49-F238E27FC236}">
                <a16:creationId xmlns:a16="http://schemas.microsoft.com/office/drawing/2014/main" id="{BD7A9526-BE90-DD33-A75F-B13C43F06ADC}"/>
              </a:ext>
            </a:extLst>
          </p:cNvPr>
          <p:cNvSpPr txBox="1"/>
          <p:nvPr/>
        </p:nvSpPr>
        <p:spPr>
          <a:xfrm>
            <a:off x="457200" y="1229639"/>
            <a:ext cx="9067800" cy="750847"/>
          </a:xfrm>
          <a:prstGeom prst="rect">
            <a:avLst/>
          </a:prstGeom>
        </p:spPr>
        <p:txBody>
          <a:bodyPr vert="horz" wrap="square" lIns="0" tIns="12065" rIns="0" bIns="0" rtlCol="0">
            <a:spAutoFit/>
          </a:bodyPr>
          <a:lstStyle/>
          <a:p>
            <a:pPr marL="342900" indent="-342900" algn="just">
              <a:buClr>
                <a:schemeClr val="accent1"/>
              </a:buClr>
              <a:buFont typeface="Wingdings" panose="05000000000000000000" pitchFamily="2" charset="2"/>
              <a:buChar char="v"/>
            </a:pPr>
            <a:endParaRPr lang="en-US" sz="2400">
              <a:latin typeface="Calibri" panose="020F0502020204030204" pitchFamily="34" charset="0"/>
              <a:cs typeface="Calibri" panose="020F0502020204030204" pitchFamily="34" charset="0"/>
            </a:endParaRPr>
          </a:p>
          <a:p>
            <a:pPr marL="342900" indent="-342900" algn="just">
              <a:buClr>
                <a:schemeClr val="accent1"/>
              </a:buClr>
              <a:buFont typeface="Wingdings" panose="05000000000000000000" pitchFamily="2" charset="2"/>
              <a:buChar char="v"/>
            </a:pPr>
            <a:endParaRPr lang="en-US" sz="2400">
              <a:latin typeface="Calibri" panose="020F0502020204030204" pitchFamily="34" charset="0"/>
              <a:cs typeface="Calibri" panose="020F0502020204030204" pitchFamily="34" charset="0"/>
            </a:endParaRPr>
          </a:p>
        </p:txBody>
      </p:sp>
      <p:sp>
        <p:nvSpPr>
          <p:cNvPr id="4" name="object 4">
            <a:extLst>
              <a:ext uri="{FF2B5EF4-FFF2-40B4-BE49-F238E27FC236}">
                <a16:creationId xmlns:a16="http://schemas.microsoft.com/office/drawing/2014/main" id="{1DC19B08-35CA-A86E-134F-6C50E43D7FB7}"/>
              </a:ext>
            </a:extLst>
          </p:cNvPr>
          <p:cNvSpPr txBox="1"/>
          <p:nvPr/>
        </p:nvSpPr>
        <p:spPr>
          <a:xfrm>
            <a:off x="8258300" y="6140260"/>
            <a:ext cx="144780" cy="151323"/>
          </a:xfrm>
          <a:prstGeom prst="rect">
            <a:avLst/>
          </a:prstGeom>
        </p:spPr>
        <p:txBody>
          <a:bodyPr vert="horz" wrap="square" lIns="0" tIns="12700" rIns="0" bIns="0" rtlCol="0">
            <a:spAutoFit/>
          </a:bodyPr>
          <a:lstStyle/>
          <a:p>
            <a:pPr marL="12700">
              <a:spcBef>
                <a:spcPts val="100"/>
              </a:spcBef>
            </a:pPr>
            <a:r>
              <a:rPr sz="900" spc="-10">
                <a:solidFill>
                  <a:srgbClr val="5FCBEF"/>
                </a:solidFill>
                <a:latin typeface="Trebuchet MS"/>
                <a:cs typeface="Trebuchet MS"/>
              </a:rPr>
              <a:t>39</a:t>
            </a:r>
            <a:endParaRPr sz="900">
              <a:latin typeface="Trebuchet MS"/>
              <a:cs typeface="Trebuchet MS"/>
            </a:endParaRPr>
          </a:p>
        </p:txBody>
      </p:sp>
      <p:pic>
        <p:nvPicPr>
          <p:cNvPr id="7" name="Graphic 6" descr="Open envelope with solid fill">
            <a:extLst>
              <a:ext uri="{FF2B5EF4-FFF2-40B4-BE49-F238E27FC236}">
                <a16:creationId xmlns:a16="http://schemas.microsoft.com/office/drawing/2014/main" id="{D7828CC6-6E98-6BE4-108E-9017AD9D134E}"/>
              </a:ext>
            </a:extLst>
          </p:cNvPr>
          <p:cNvPicPr>
            <a:picLocks noChangeAspect="1"/>
          </p:cNvPicPr>
          <p:nvPr/>
        </p:nvPicPr>
        <p:blipFill>
          <a:blip r:embed="rId3">
            <a:duotone>
              <a:schemeClr val="accent1">
                <a:shade val="45000"/>
                <a:satMod val="135000"/>
              </a:schemeClr>
              <a:prstClr val="white"/>
            </a:duotone>
            <a:extLst>
              <a:ext uri="{96DAC541-7B7A-43D3-8B79-37D633B846F1}">
                <asvg:svgBlip xmlns:asvg="http://schemas.microsoft.com/office/drawing/2016/SVG/main" r:embed="rId4"/>
              </a:ext>
            </a:extLst>
          </a:blip>
          <a:stretch>
            <a:fillRect/>
          </a:stretch>
        </p:blipFill>
        <p:spPr>
          <a:xfrm>
            <a:off x="7606068" y="5146594"/>
            <a:ext cx="1559006" cy="1559006"/>
          </a:xfrm>
          <a:prstGeom prst="rect">
            <a:avLst/>
          </a:prstGeom>
        </p:spPr>
      </p:pic>
    </p:spTree>
    <p:extLst>
      <p:ext uri="{BB962C8B-B14F-4D97-AF65-F5344CB8AC3E}">
        <p14:creationId xmlns:p14="http://schemas.microsoft.com/office/powerpoint/2010/main" val="4137530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2033C-2C1B-ADC6-9C09-30E24DB1C30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65FB85B-8E06-D18F-D193-0AF001DEB0AF}"/>
              </a:ext>
            </a:extLst>
          </p:cNvPr>
          <p:cNvSpPr txBox="1">
            <a:spLocks noGrp="1"/>
          </p:cNvSpPr>
          <p:nvPr>
            <p:ph type="title"/>
          </p:nvPr>
        </p:nvSpPr>
        <p:spPr>
          <a:xfrm>
            <a:off x="228600" y="395267"/>
            <a:ext cx="8596668" cy="627736"/>
          </a:xfrm>
          <a:prstGeom prst="rect">
            <a:avLst/>
          </a:prstGeom>
        </p:spPr>
        <p:txBody>
          <a:bodyPr vert="horz" wrap="square" lIns="0" tIns="12065" rIns="0" bIns="0" rtlCol="0" anchor="ctr">
            <a:spAutoFit/>
          </a:bodyPr>
          <a:lstStyle/>
          <a:p>
            <a:pPr marL="12700" marR="5080">
              <a:lnSpc>
                <a:spcPct val="100000"/>
              </a:lnSpc>
              <a:spcBef>
                <a:spcPts val="95"/>
              </a:spcBef>
            </a:pPr>
            <a:r>
              <a:rPr lang="en-US" sz="4000" spc="-10" dirty="0">
                <a:effectLst>
                  <a:outerShdw blurRad="38100" dist="38100" dir="2700000" algn="tl">
                    <a:srgbClr val="000000">
                      <a:alpha val="43137"/>
                    </a:srgbClr>
                  </a:outerShdw>
                </a:effectLst>
              </a:rPr>
              <a:t>Why Livestream?</a:t>
            </a:r>
            <a:endParaRPr sz="4000" spc="-5" dirty="0">
              <a:effectLst>
                <a:outerShdw blurRad="38100" dist="38100" dir="2700000" algn="tl">
                  <a:srgbClr val="000000">
                    <a:alpha val="43137"/>
                  </a:srgbClr>
                </a:outerShdw>
              </a:effectLst>
            </a:endParaRPr>
          </a:p>
        </p:txBody>
      </p:sp>
      <p:sp>
        <p:nvSpPr>
          <p:cNvPr id="4" name="object 4">
            <a:extLst>
              <a:ext uri="{FF2B5EF4-FFF2-40B4-BE49-F238E27FC236}">
                <a16:creationId xmlns:a16="http://schemas.microsoft.com/office/drawing/2014/main" id="{EAA1B926-8B75-6D25-EAFA-78813B9B9747}"/>
              </a:ext>
            </a:extLst>
          </p:cNvPr>
          <p:cNvSpPr txBox="1"/>
          <p:nvPr/>
        </p:nvSpPr>
        <p:spPr>
          <a:xfrm>
            <a:off x="8258300" y="6140260"/>
            <a:ext cx="144780" cy="151323"/>
          </a:xfrm>
          <a:prstGeom prst="rect">
            <a:avLst/>
          </a:prstGeom>
        </p:spPr>
        <p:txBody>
          <a:bodyPr vert="horz" wrap="square" lIns="0" tIns="12700" rIns="0" bIns="0" rtlCol="0">
            <a:spAutoFit/>
          </a:bodyPr>
          <a:lstStyle/>
          <a:p>
            <a:pPr marL="12700">
              <a:spcBef>
                <a:spcPts val="100"/>
              </a:spcBef>
            </a:pPr>
            <a:r>
              <a:rPr sz="900" spc="-10">
                <a:solidFill>
                  <a:srgbClr val="5FCBEF"/>
                </a:solidFill>
                <a:latin typeface="Trebuchet MS"/>
                <a:cs typeface="Trebuchet MS"/>
              </a:rPr>
              <a:t>39</a:t>
            </a:r>
            <a:endParaRPr sz="900">
              <a:latin typeface="Trebuchet MS"/>
              <a:cs typeface="Trebuchet MS"/>
            </a:endParaRPr>
          </a:p>
        </p:txBody>
      </p:sp>
      <p:pic>
        <p:nvPicPr>
          <p:cNvPr id="9" name="Online Media 8" title="Protesters drown out March 23 federal oil and gas lease sale in New Orleans">
            <a:hlinkClick r:id="" action="ppaction://media"/>
            <a:extLst>
              <a:ext uri="{FF2B5EF4-FFF2-40B4-BE49-F238E27FC236}">
                <a16:creationId xmlns:a16="http://schemas.microsoft.com/office/drawing/2014/main" id="{414D120B-6041-7C06-23D4-E31233AC3483}"/>
              </a:ext>
            </a:extLst>
          </p:cNvPr>
          <p:cNvPicPr>
            <a:picLocks noRot="1" noChangeAspect="1"/>
          </p:cNvPicPr>
          <p:nvPr>
            <a:videoFile r:link="rId1"/>
          </p:nvPr>
        </p:nvPicPr>
        <p:blipFill>
          <a:blip r:embed="rId4"/>
          <a:stretch>
            <a:fillRect/>
          </a:stretch>
        </p:blipFill>
        <p:spPr>
          <a:xfrm>
            <a:off x="1385094" y="1139397"/>
            <a:ext cx="9421812" cy="5323336"/>
          </a:xfrm>
          <a:prstGeom prst="rect">
            <a:avLst/>
          </a:prstGeom>
        </p:spPr>
      </p:pic>
    </p:spTree>
    <p:extLst>
      <p:ext uri="{BB962C8B-B14F-4D97-AF65-F5344CB8AC3E}">
        <p14:creationId xmlns:p14="http://schemas.microsoft.com/office/powerpoint/2010/main" val="376795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BCEA-2E69-4113-8E0A-B3F2276D906C}"/>
              </a:ext>
            </a:extLst>
          </p:cNvPr>
          <p:cNvSpPr>
            <a:spLocks noGrp="1"/>
          </p:cNvSpPr>
          <p:nvPr>
            <p:ph type="title"/>
          </p:nvPr>
        </p:nvSpPr>
        <p:spPr>
          <a:xfrm>
            <a:off x="381000" y="381000"/>
            <a:ext cx="9903021" cy="1293028"/>
          </a:xfrm>
        </p:spPr>
        <p:txBody>
          <a:bodyPr>
            <a:noAutofit/>
          </a:bodyPr>
          <a:lstStyle/>
          <a:p>
            <a:r>
              <a:rPr lang="en-US" sz="4000">
                <a:effectLst>
                  <a:outerShdw blurRad="38100" dist="38100" dir="2700000" algn="tl">
                    <a:srgbClr val="000000">
                      <a:alpha val="43137"/>
                    </a:srgbClr>
                  </a:outerShdw>
                </a:effectLst>
              </a:rPr>
              <a:t>Covid-19 changes</a:t>
            </a:r>
          </a:p>
        </p:txBody>
      </p:sp>
      <p:sp>
        <p:nvSpPr>
          <p:cNvPr id="3" name="Content Placeholder 2">
            <a:extLst>
              <a:ext uri="{FF2B5EF4-FFF2-40B4-BE49-F238E27FC236}">
                <a16:creationId xmlns:a16="http://schemas.microsoft.com/office/drawing/2014/main" id="{309B51AE-995D-42B9-ACDD-CCD2692B931E}"/>
              </a:ext>
            </a:extLst>
          </p:cNvPr>
          <p:cNvSpPr>
            <a:spLocks noGrp="1"/>
          </p:cNvSpPr>
          <p:nvPr>
            <p:ph sz="half" idx="1"/>
          </p:nvPr>
        </p:nvSpPr>
        <p:spPr>
          <a:xfrm>
            <a:off x="377687" y="1295400"/>
            <a:ext cx="5413513" cy="3124200"/>
          </a:xfrm>
          <a:custGeom>
            <a:avLst/>
            <a:gdLst>
              <a:gd name="connsiteX0" fmla="*/ 0 w 5413513"/>
              <a:gd name="connsiteY0" fmla="*/ 0 h 3124200"/>
              <a:gd name="connsiteX1" fmla="*/ 784959 w 5413513"/>
              <a:gd name="connsiteY1" fmla="*/ 0 h 3124200"/>
              <a:gd name="connsiteX2" fmla="*/ 1353378 w 5413513"/>
              <a:gd name="connsiteY2" fmla="*/ 0 h 3124200"/>
              <a:gd name="connsiteX3" fmla="*/ 1867662 w 5413513"/>
              <a:gd name="connsiteY3" fmla="*/ 0 h 3124200"/>
              <a:gd name="connsiteX4" fmla="*/ 2490216 w 5413513"/>
              <a:gd name="connsiteY4" fmla="*/ 0 h 3124200"/>
              <a:gd name="connsiteX5" fmla="*/ 3275175 w 5413513"/>
              <a:gd name="connsiteY5" fmla="*/ 0 h 3124200"/>
              <a:gd name="connsiteX6" fmla="*/ 4060135 w 5413513"/>
              <a:gd name="connsiteY6" fmla="*/ 0 h 3124200"/>
              <a:gd name="connsiteX7" fmla="*/ 4736824 w 5413513"/>
              <a:gd name="connsiteY7" fmla="*/ 0 h 3124200"/>
              <a:gd name="connsiteX8" fmla="*/ 5413513 w 5413513"/>
              <a:gd name="connsiteY8" fmla="*/ 0 h 3124200"/>
              <a:gd name="connsiteX9" fmla="*/ 5413513 w 5413513"/>
              <a:gd name="connsiteY9" fmla="*/ 531114 h 3124200"/>
              <a:gd name="connsiteX10" fmla="*/ 5413513 w 5413513"/>
              <a:gd name="connsiteY10" fmla="*/ 1062228 h 3124200"/>
              <a:gd name="connsiteX11" fmla="*/ 5413513 w 5413513"/>
              <a:gd name="connsiteY11" fmla="*/ 1749552 h 3124200"/>
              <a:gd name="connsiteX12" fmla="*/ 5413513 w 5413513"/>
              <a:gd name="connsiteY12" fmla="*/ 2343150 h 3124200"/>
              <a:gd name="connsiteX13" fmla="*/ 5413513 w 5413513"/>
              <a:gd name="connsiteY13" fmla="*/ 3124200 h 3124200"/>
              <a:gd name="connsiteX14" fmla="*/ 4628554 w 5413513"/>
              <a:gd name="connsiteY14" fmla="*/ 3124200 h 3124200"/>
              <a:gd name="connsiteX15" fmla="*/ 4006000 w 5413513"/>
              <a:gd name="connsiteY15" fmla="*/ 3124200 h 3124200"/>
              <a:gd name="connsiteX16" fmla="*/ 3491716 w 5413513"/>
              <a:gd name="connsiteY16" fmla="*/ 3124200 h 3124200"/>
              <a:gd name="connsiteX17" fmla="*/ 2706757 w 5413513"/>
              <a:gd name="connsiteY17" fmla="*/ 3124200 h 3124200"/>
              <a:gd name="connsiteX18" fmla="*/ 2084203 w 5413513"/>
              <a:gd name="connsiteY18" fmla="*/ 3124200 h 3124200"/>
              <a:gd name="connsiteX19" fmla="*/ 1407513 w 5413513"/>
              <a:gd name="connsiteY19" fmla="*/ 3124200 h 3124200"/>
              <a:gd name="connsiteX20" fmla="*/ 622554 w 5413513"/>
              <a:gd name="connsiteY20" fmla="*/ 3124200 h 3124200"/>
              <a:gd name="connsiteX21" fmla="*/ 0 w 5413513"/>
              <a:gd name="connsiteY21" fmla="*/ 3124200 h 3124200"/>
              <a:gd name="connsiteX22" fmla="*/ 0 w 5413513"/>
              <a:gd name="connsiteY22" fmla="*/ 2499360 h 3124200"/>
              <a:gd name="connsiteX23" fmla="*/ 0 w 5413513"/>
              <a:gd name="connsiteY23" fmla="*/ 1812036 h 3124200"/>
              <a:gd name="connsiteX24" fmla="*/ 0 w 5413513"/>
              <a:gd name="connsiteY24" fmla="*/ 1249680 h 3124200"/>
              <a:gd name="connsiteX25" fmla="*/ 0 w 5413513"/>
              <a:gd name="connsiteY25" fmla="*/ 656082 h 3124200"/>
              <a:gd name="connsiteX26" fmla="*/ 0 w 5413513"/>
              <a:gd name="connsiteY26"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3513" h="3124200" fill="none" extrusionOk="0">
                <a:moveTo>
                  <a:pt x="0" y="0"/>
                </a:moveTo>
                <a:cubicBezTo>
                  <a:pt x="241118" y="-22664"/>
                  <a:pt x="614226" y="-21755"/>
                  <a:pt x="784959" y="0"/>
                </a:cubicBezTo>
                <a:cubicBezTo>
                  <a:pt x="955692" y="21755"/>
                  <a:pt x="1238236" y="9744"/>
                  <a:pt x="1353378" y="0"/>
                </a:cubicBezTo>
                <a:cubicBezTo>
                  <a:pt x="1468520" y="-9744"/>
                  <a:pt x="1625962" y="22423"/>
                  <a:pt x="1867662" y="0"/>
                </a:cubicBezTo>
                <a:cubicBezTo>
                  <a:pt x="2109362" y="-22423"/>
                  <a:pt x="2226147" y="-17529"/>
                  <a:pt x="2490216" y="0"/>
                </a:cubicBezTo>
                <a:cubicBezTo>
                  <a:pt x="2754285" y="17529"/>
                  <a:pt x="3063644" y="32714"/>
                  <a:pt x="3275175" y="0"/>
                </a:cubicBezTo>
                <a:cubicBezTo>
                  <a:pt x="3486706" y="-32714"/>
                  <a:pt x="3802879" y="-33263"/>
                  <a:pt x="4060135" y="0"/>
                </a:cubicBezTo>
                <a:cubicBezTo>
                  <a:pt x="4317391" y="33263"/>
                  <a:pt x="4500319" y="-16156"/>
                  <a:pt x="4736824" y="0"/>
                </a:cubicBezTo>
                <a:cubicBezTo>
                  <a:pt x="4973329" y="16156"/>
                  <a:pt x="5134359" y="-5005"/>
                  <a:pt x="5413513" y="0"/>
                </a:cubicBezTo>
                <a:cubicBezTo>
                  <a:pt x="5389251" y="158910"/>
                  <a:pt x="5409115" y="280755"/>
                  <a:pt x="5413513" y="531114"/>
                </a:cubicBezTo>
                <a:cubicBezTo>
                  <a:pt x="5417911" y="781473"/>
                  <a:pt x="5410182" y="952639"/>
                  <a:pt x="5413513" y="1062228"/>
                </a:cubicBezTo>
                <a:cubicBezTo>
                  <a:pt x="5416844" y="1171817"/>
                  <a:pt x="5412424" y="1601519"/>
                  <a:pt x="5413513" y="1749552"/>
                </a:cubicBezTo>
                <a:cubicBezTo>
                  <a:pt x="5414602" y="1897585"/>
                  <a:pt x="5440883" y="2121020"/>
                  <a:pt x="5413513" y="2343150"/>
                </a:cubicBezTo>
                <a:cubicBezTo>
                  <a:pt x="5386143" y="2565280"/>
                  <a:pt x="5421839" y="2922752"/>
                  <a:pt x="5413513" y="3124200"/>
                </a:cubicBezTo>
                <a:cubicBezTo>
                  <a:pt x="5223994" y="3147159"/>
                  <a:pt x="4925655" y="3144959"/>
                  <a:pt x="4628554" y="3124200"/>
                </a:cubicBezTo>
                <a:cubicBezTo>
                  <a:pt x="4331453" y="3103441"/>
                  <a:pt x="4239240" y="3108921"/>
                  <a:pt x="4006000" y="3124200"/>
                </a:cubicBezTo>
                <a:cubicBezTo>
                  <a:pt x="3772760" y="3139479"/>
                  <a:pt x="3699026" y="3112554"/>
                  <a:pt x="3491716" y="3124200"/>
                </a:cubicBezTo>
                <a:cubicBezTo>
                  <a:pt x="3284406" y="3135846"/>
                  <a:pt x="3003894" y="3127178"/>
                  <a:pt x="2706757" y="3124200"/>
                </a:cubicBezTo>
                <a:cubicBezTo>
                  <a:pt x="2409620" y="3121222"/>
                  <a:pt x="2313362" y="3133341"/>
                  <a:pt x="2084203" y="3124200"/>
                </a:cubicBezTo>
                <a:cubicBezTo>
                  <a:pt x="1855044" y="3115059"/>
                  <a:pt x="1609713" y="3105452"/>
                  <a:pt x="1407513" y="3124200"/>
                </a:cubicBezTo>
                <a:cubicBezTo>
                  <a:pt x="1205313" y="3142949"/>
                  <a:pt x="967462" y="3154600"/>
                  <a:pt x="622554" y="3124200"/>
                </a:cubicBezTo>
                <a:cubicBezTo>
                  <a:pt x="277646" y="3093800"/>
                  <a:pt x="206009" y="3110404"/>
                  <a:pt x="0" y="3124200"/>
                </a:cubicBezTo>
                <a:cubicBezTo>
                  <a:pt x="-6688" y="2888874"/>
                  <a:pt x="14816" y="2797765"/>
                  <a:pt x="0" y="2499360"/>
                </a:cubicBezTo>
                <a:cubicBezTo>
                  <a:pt x="-14816" y="2200955"/>
                  <a:pt x="9899" y="2047493"/>
                  <a:pt x="0" y="1812036"/>
                </a:cubicBezTo>
                <a:cubicBezTo>
                  <a:pt x="-9899" y="1576579"/>
                  <a:pt x="-22809" y="1500957"/>
                  <a:pt x="0" y="1249680"/>
                </a:cubicBezTo>
                <a:cubicBezTo>
                  <a:pt x="22809" y="998403"/>
                  <a:pt x="-6138" y="816704"/>
                  <a:pt x="0" y="656082"/>
                </a:cubicBezTo>
                <a:cubicBezTo>
                  <a:pt x="6138" y="495460"/>
                  <a:pt x="11534" y="286373"/>
                  <a:pt x="0" y="0"/>
                </a:cubicBezTo>
                <a:close/>
              </a:path>
              <a:path w="5413513" h="3124200" stroke="0" extrusionOk="0">
                <a:moveTo>
                  <a:pt x="0" y="0"/>
                </a:moveTo>
                <a:cubicBezTo>
                  <a:pt x="177442" y="-20907"/>
                  <a:pt x="375209" y="-340"/>
                  <a:pt x="568419" y="0"/>
                </a:cubicBezTo>
                <a:cubicBezTo>
                  <a:pt x="761629" y="340"/>
                  <a:pt x="855407" y="-11878"/>
                  <a:pt x="1082703" y="0"/>
                </a:cubicBezTo>
                <a:cubicBezTo>
                  <a:pt x="1309999" y="11878"/>
                  <a:pt x="1482236" y="17168"/>
                  <a:pt x="1651121" y="0"/>
                </a:cubicBezTo>
                <a:cubicBezTo>
                  <a:pt x="1820006" y="-17168"/>
                  <a:pt x="2089268" y="-16429"/>
                  <a:pt x="2327811" y="0"/>
                </a:cubicBezTo>
                <a:cubicBezTo>
                  <a:pt x="2566354" y="16429"/>
                  <a:pt x="2877955" y="18209"/>
                  <a:pt x="3112770" y="0"/>
                </a:cubicBezTo>
                <a:cubicBezTo>
                  <a:pt x="3347585" y="-18209"/>
                  <a:pt x="3553591" y="-24532"/>
                  <a:pt x="3681189" y="0"/>
                </a:cubicBezTo>
                <a:cubicBezTo>
                  <a:pt x="3808787" y="24532"/>
                  <a:pt x="4204755" y="-28853"/>
                  <a:pt x="4412013" y="0"/>
                </a:cubicBezTo>
                <a:cubicBezTo>
                  <a:pt x="4619271" y="28853"/>
                  <a:pt x="5151988" y="-28181"/>
                  <a:pt x="5413513" y="0"/>
                </a:cubicBezTo>
                <a:cubicBezTo>
                  <a:pt x="5409645" y="259951"/>
                  <a:pt x="5387523" y="373191"/>
                  <a:pt x="5413513" y="531114"/>
                </a:cubicBezTo>
                <a:cubicBezTo>
                  <a:pt x="5439503" y="689037"/>
                  <a:pt x="5432373" y="951761"/>
                  <a:pt x="5413513" y="1187196"/>
                </a:cubicBezTo>
                <a:cubicBezTo>
                  <a:pt x="5394653" y="1422631"/>
                  <a:pt x="5432624" y="1612377"/>
                  <a:pt x="5413513" y="1843278"/>
                </a:cubicBezTo>
                <a:cubicBezTo>
                  <a:pt x="5394402" y="2074179"/>
                  <a:pt x="5385524" y="2277038"/>
                  <a:pt x="5413513" y="2405634"/>
                </a:cubicBezTo>
                <a:cubicBezTo>
                  <a:pt x="5441502" y="2534230"/>
                  <a:pt x="5377609" y="2838919"/>
                  <a:pt x="5413513" y="3124200"/>
                </a:cubicBezTo>
                <a:cubicBezTo>
                  <a:pt x="5210575" y="3133744"/>
                  <a:pt x="4918404" y="3138160"/>
                  <a:pt x="4790959" y="3124200"/>
                </a:cubicBezTo>
                <a:cubicBezTo>
                  <a:pt x="4663514" y="3110240"/>
                  <a:pt x="4215759" y="3097435"/>
                  <a:pt x="4060135" y="3124200"/>
                </a:cubicBezTo>
                <a:cubicBezTo>
                  <a:pt x="3904511" y="3150965"/>
                  <a:pt x="3639810" y="3113106"/>
                  <a:pt x="3275175" y="3124200"/>
                </a:cubicBezTo>
                <a:cubicBezTo>
                  <a:pt x="2910540" y="3135294"/>
                  <a:pt x="2851213" y="3148489"/>
                  <a:pt x="2652621" y="3124200"/>
                </a:cubicBezTo>
                <a:cubicBezTo>
                  <a:pt x="2454029" y="3099911"/>
                  <a:pt x="2313459" y="3128972"/>
                  <a:pt x="2084203" y="3124200"/>
                </a:cubicBezTo>
                <a:cubicBezTo>
                  <a:pt x="1854947" y="3119428"/>
                  <a:pt x="1758238" y="3139283"/>
                  <a:pt x="1461649" y="3124200"/>
                </a:cubicBezTo>
                <a:cubicBezTo>
                  <a:pt x="1165060" y="3109117"/>
                  <a:pt x="1097966" y="3115247"/>
                  <a:pt x="947365" y="3124200"/>
                </a:cubicBezTo>
                <a:cubicBezTo>
                  <a:pt x="796764" y="3133153"/>
                  <a:pt x="337637" y="3159857"/>
                  <a:pt x="0" y="3124200"/>
                </a:cubicBezTo>
                <a:cubicBezTo>
                  <a:pt x="-8755" y="2891840"/>
                  <a:pt x="13954" y="2849623"/>
                  <a:pt x="0" y="2593086"/>
                </a:cubicBezTo>
                <a:cubicBezTo>
                  <a:pt x="-13954" y="2336549"/>
                  <a:pt x="-13157" y="2257032"/>
                  <a:pt x="0" y="2030730"/>
                </a:cubicBezTo>
                <a:cubicBezTo>
                  <a:pt x="13157" y="1804428"/>
                  <a:pt x="13924" y="1644186"/>
                  <a:pt x="0" y="1437132"/>
                </a:cubicBezTo>
                <a:cubicBezTo>
                  <a:pt x="-13924" y="1230078"/>
                  <a:pt x="-9290" y="967446"/>
                  <a:pt x="0" y="812292"/>
                </a:cubicBezTo>
                <a:cubicBezTo>
                  <a:pt x="9290" y="657138"/>
                  <a:pt x="-21742" y="266137"/>
                  <a:pt x="0" y="0"/>
                </a:cubicBezTo>
                <a:close/>
              </a:path>
            </a:pathLst>
          </a:custGeom>
          <a:ln>
            <a:noFill/>
            <a:extLst>
              <a:ext uri="{C807C97D-BFC1-408E-A445-0C87EB9F89A2}">
                <ask:lineSketchStyleProps xmlns:ask="http://schemas.microsoft.com/office/drawing/2018/sketchyshapes" sd="2050847281">
                  <ask:type>
                    <ask:lineSketchFreehand/>
                  </ask:type>
                </ask:lineSketchStyleProps>
              </a:ext>
            </a:extLst>
          </a:ln>
        </p:spPr>
        <p:txBody>
          <a:bodyPr>
            <a:normAutofit lnSpcReduction="10000"/>
          </a:bodyPr>
          <a:lstStyle/>
          <a:p>
            <a:pPr marL="0" indent="0">
              <a:buNone/>
            </a:pPr>
            <a:r>
              <a:rPr lang="en-US" sz="2400">
                <a:latin typeface="Calibri" panose="020F0502020204030204" pitchFamily="34" charset="0"/>
                <a:cs typeface="Calibri" panose="020F0502020204030204" pitchFamily="34" charset="0"/>
              </a:rPr>
              <a:t>Before Covid-19</a:t>
            </a:r>
          </a:p>
          <a:p>
            <a:r>
              <a:rPr lang="en-US" sz="2400">
                <a:latin typeface="Calibri" panose="020F0502020204030204" pitchFamily="34" charset="0"/>
                <a:cs typeface="Calibri" panose="020F0502020204030204" pitchFamily="34" charset="0"/>
              </a:rPr>
              <a:t>Paper submittals;                                        mail/courier delivery unheard of.</a:t>
            </a:r>
          </a:p>
          <a:p>
            <a:r>
              <a:rPr lang="en-US" sz="2400">
                <a:latin typeface="Calibri" panose="020F0502020204030204" pitchFamily="34" charset="0"/>
                <a:cs typeface="Calibri" panose="020F0502020204030204" pitchFamily="34" charset="0"/>
              </a:rPr>
              <a:t>No electronic signatures.</a:t>
            </a:r>
          </a:p>
          <a:p>
            <a:r>
              <a:rPr lang="en-US" sz="2400">
                <a:latin typeface="Calibri" panose="020F0502020204030204" pitchFamily="34" charset="0"/>
                <a:cs typeface="Calibri" panose="020F0502020204030204" pitchFamily="34" charset="0"/>
              </a:rPr>
              <a:t>In person lease sale bid drop-offs.</a:t>
            </a:r>
          </a:p>
          <a:p>
            <a:r>
              <a:rPr lang="en-US" sz="2400">
                <a:latin typeface="Calibri" panose="020F0502020204030204" pitchFamily="34" charset="0"/>
                <a:cs typeface="Calibri" panose="020F0502020204030204" pitchFamily="34" charset="0"/>
              </a:rPr>
              <a:t>E-mail was an unofficial method of communication.</a:t>
            </a:r>
          </a:p>
        </p:txBody>
      </p:sp>
      <p:sp>
        <p:nvSpPr>
          <p:cNvPr id="5" name="Content Placeholder 2">
            <a:extLst>
              <a:ext uri="{FF2B5EF4-FFF2-40B4-BE49-F238E27FC236}">
                <a16:creationId xmlns:a16="http://schemas.microsoft.com/office/drawing/2014/main" id="{16BF5C8B-C903-4982-A3E8-679447C6B772}"/>
              </a:ext>
            </a:extLst>
          </p:cNvPr>
          <p:cNvSpPr txBox="1">
            <a:spLocks/>
          </p:cNvSpPr>
          <p:nvPr/>
        </p:nvSpPr>
        <p:spPr>
          <a:xfrm>
            <a:off x="5486400" y="3276600"/>
            <a:ext cx="5257800" cy="2971800"/>
          </a:xfrm>
          <a:custGeom>
            <a:avLst/>
            <a:gdLst>
              <a:gd name="connsiteX0" fmla="*/ 0 w 5257800"/>
              <a:gd name="connsiteY0" fmla="*/ 0 h 2971800"/>
              <a:gd name="connsiteX1" fmla="*/ 762381 w 5257800"/>
              <a:gd name="connsiteY1" fmla="*/ 0 h 2971800"/>
              <a:gd name="connsiteX2" fmla="*/ 1314450 w 5257800"/>
              <a:gd name="connsiteY2" fmla="*/ 0 h 2971800"/>
              <a:gd name="connsiteX3" fmla="*/ 1813941 w 5257800"/>
              <a:gd name="connsiteY3" fmla="*/ 0 h 2971800"/>
              <a:gd name="connsiteX4" fmla="*/ 2418588 w 5257800"/>
              <a:gd name="connsiteY4" fmla="*/ 0 h 2971800"/>
              <a:gd name="connsiteX5" fmla="*/ 3180969 w 5257800"/>
              <a:gd name="connsiteY5" fmla="*/ 0 h 2971800"/>
              <a:gd name="connsiteX6" fmla="*/ 3943350 w 5257800"/>
              <a:gd name="connsiteY6" fmla="*/ 0 h 2971800"/>
              <a:gd name="connsiteX7" fmla="*/ 4600575 w 5257800"/>
              <a:gd name="connsiteY7" fmla="*/ 0 h 2971800"/>
              <a:gd name="connsiteX8" fmla="*/ 5257800 w 5257800"/>
              <a:gd name="connsiteY8" fmla="*/ 0 h 2971800"/>
              <a:gd name="connsiteX9" fmla="*/ 5257800 w 5257800"/>
              <a:gd name="connsiteY9" fmla="*/ 505206 h 2971800"/>
              <a:gd name="connsiteX10" fmla="*/ 5257800 w 5257800"/>
              <a:gd name="connsiteY10" fmla="*/ 1010412 h 2971800"/>
              <a:gd name="connsiteX11" fmla="*/ 5257800 w 5257800"/>
              <a:gd name="connsiteY11" fmla="*/ 1664208 h 2971800"/>
              <a:gd name="connsiteX12" fmla="*/ 5257800 w 5257800"/>
              <a:gd name="connsiteY12" fmla="*/ 2228850 h 2971800"/>
              <a:gd name="connsiteX13" fmla="*/ 5257800 w 5257800"/>
              <a:gd name="connsiteY13" fmla="*/ 2971800 h 2971800"/>
              <a:gd name="connsiteX14" fmla="*/ 4495419 w 5257800"/>
              <a:gd name="connsiteY14" fmla="*/ 2971800 h 2971800"/>
              <a:gd name="connsiteX15" fmla="*/ 3890772 w 5257800"/>
              <a:gd name="connsiteY15" fmla="*/ 2971800 h 2971800"/>
              <a:gd name="connsiteX16" fmla="*/ 3391281 w 5257800"/>
              <a:gd name="connsiteY16" fmla="*/ 2971800 h 2971800"/>
              <a:gd name="connsiteX17" fmla="*/ 2628900 w 5257800"/>
              <a:gd name="connsiteY17" fmla="*/ 2971800 h 2971800"/>
              <a:gd name="connsiteX18" fmla="*/ 2024253 w 5257800"/>
              <a:gd name="connsiteY18" fmla="*/ 2971800 h 2971800"/>
              <a:gd name="connsiteX19" fmla="*/ 1367028 w 5257800"/>
              <a:gd name="connsiteY19" fmla="*/ 2971800 h 2971800"/>
              <a:gd name="connsiteX20" fmla="*/ 604647 w 5257800"/>
              <a:gd name="connsiteY20" fmla="*/ 2971800 h 2971800"/>
              <a:gd name="connsiteX21" fmla="*/ 0 w 5257800"/>
              <a:gd name="connsiteY21" fmla="*/ 2971800 h 2971800"/>
              <a:gd name="connsiteX22" fmla="*/ 0 w 5257800"/>
              <a:gd name="connsiteY22" fmla="*/ 2377440 h 2971800"/>
              <a:gd name="connsiteX23" fmla="*/ 0 w 5257800"/>
              <a:gd name="connsiteY23" fmla="*/ 1723644 h 2971800"/>
              <a:gd name="connsiteX24" fmla="*/ 0 w 5257800"/>
              <a:gd name="connsiteY24" fmla="*/ 1188720 h 2971800"/>
              <a:gd name="connsiteX25" fmla="*/ 0 w 5257800"/>
              <a:gd name="connsiteY25" fmla="*/ 624078 h 2971800"/>
              <a:gd name="connsiteX26" fmla="*/ 0 w 5257800"/>
              <a:gd name="connsiteY2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57800" h="2971800" fill="none" extrusionOk="0">
                <a:moveTo>
                  <a:pt x="0" y="0"/>
                </a:moveTo>
                <a:cubicBezTo>
                  <a:pt x="290289" y="12282"/>
                  <a:pt x="497699" y="-23859"/>
                  <a:pt x="762381" y="0"/>
                </a:cubicBezTo>
                <a:cubicBezTo>
                  <a:pt x="1027063" y="23859"/>
                  <a:pt x="1078613" y="17445"/>
                  <a:pt x="1314450" y="0"/>
                </a:cubicBezTo>
                <a:cubicBezTo>
                  <a:pt x="1550287" y="-17445"/>
                  <a:pt x="1650179" y="-13114"/>
                  <a:pt x="1813941" y="0"/>
                </a:cubicBezTo>
                <a:cubicBezTo>
                  <a:pt x="1977703" y="13114"/>
                  <a:pt x="2232222" y="9922"/>
                  <a:pt x="2418588" y="0"/>
                </a:cubicBezTo>
                <a:cubicBezTo>
                  <a:pt x="2604954" y="-9922"/>
                  <a:pt x="2975234" y="29164"/>
                  <a:pt x="3180969" y="0"/>
                </a:cubicBezTo>
                <a:cubicBezTo>
                  <a:pt x="3386704" y="-29164"/>
                  <a:pt x="3572311" y="-5552"/>
                  <a:pt x="3943350" y="0"/>
                </a:cubicBezTo>
                <a:cubicBezTo>
                  <a:pt x="4314389" y="5552"/>
                  <a:pt x="4405400" y="8798"/>
                  <a:pt x="4600575" y="0"/>
                </a:cubicBezTo>
                <a:cubicBezTo>
                  <a:pt x="4795750" y="-8798"/>
                  <a:pt x="4931460" y="29684"/>
                  <a:pt x="5257800" y="0"/>
                </a:cubicBezTo>
                <a:cubicBezTo>
                  <a:pt x="5280172" y="180746"/>
                  <a:pt x="5266356" y="395936"/>
                  <a:pt x="5257800" y="505206"/>
                </a:cubicBezTo>
                <a:cubicBezTo>
                  <a:pt x="5249244" y="614476"/>
                  <a:pt x="5276491" y="780772"/>
                  <a:pt x="5257800" y="1010412"/>
                </a:cubicBezTo>
                <a:cubicBezTo>
                  <a:pt x="5239109" y="1240052"/>
                  <a:pt x="5266769" y="1487487"/>
                  <a:pt x="5257800" y="1664208"/>
                </a:cubicBezTo>
                <a:cubicBezTo>
                  <a:pt x="5248831" y="1840929"/>
                  <a:pt x="5240288" y="2077193"/>
                  <a:pt x="5257800" y="2228850"/>
                </a:cubicBezTo>
                <a:cubicBezTo>
                  <a:pt x="5275312" y="2380507"/>
                  <a:pt x="5288986" y="2800782"/>
                  <a:pt x="5257800" y="2971800"/>
                </a:cubicBezTo>
                <a:cubicBezTo>
                  <a:pt x="4907098" y="2957243"/>
                  <a:pt x="4773378" y="2954175"/>
                  <a:pt x="4495419" y="2971800"/>
                </a:cubicBezTo>
                <a:cubicBezTo>
                  <a:pt x="4217460" y="2989425"/>
                  <a:pt x="4054354" y="2974828"/>
                  <a:pt x="3890772" y="2971800"/>
                </a:cubicBezTo>
                <a:cubicBezTo>
                  <a:pt x="3727190" y="2968772"/>
                  <a:pt x="3499847" y="2974859"/>
                  <a:pt x="3391281" y="2971800"/>
                </a:cubicBezTo>
                <a:cubicBezTo>
                  <a:pt x="3282715" y="2968741"/>
                  <a:pt x="2962391" y="2962223"/>
                  <a:pt x="2628900" y="2971800"/>
                </a:cubicBezTo>
                <a:cubicBezTo>
                  <a:pt x="2295409" y="2981377"/>
                  <a:pt x="2190026" y="2997038"/>
                  <a:pt x="2024253" y="2971800"/>
                </a:cubicBezTo>
                <a:cubicBezTo>
                  <a:pt x="1858480" y="2946562"/>
                  <a:pt x="1523572" y="2956665"/>
                  <a:pt x="1367028" y="2971800"/>
                </a:cubicBezTo>
                <a:cubicBezTo>
                  <a:pt x="1210485" y="2986935"/>
                  <a:pt x="891595" y="2989072"/>
                  <a:pt x="604647" y="2971800"/>
                </a:cubicBezTo>
                <a:cubicBezTo>
                  <a:pt x="317699" y="2954528"/>
                  <a:pt x="212995" y="2958747"/>
                  <a:pt x="0" y="2971800"/>
                </a:cubicBezTo>
                <a:cubicBezTo>
                  <a:pt x="-17356" y="2797838"/>
                  <a:pt x="28532" y="2588279"/>
                  <a:pt x="0" y="2377440"/>
                </a:cubicBezTo>
                <a:cubicBezTo>
                  <a:pt x="-28532" y="2166601"/>
                  <a:pt x="-25305" y="1937931"/>
                  <a:pt x="0" y="1723644"/>
                </a:cubicBezTo>
                <a:cubicBezTo>
                  <a:pt x="25305" y="1509357"/>
                  <a:pt x="11481" y="1451064"/>
                  <a:pt x="0" y="1188720"/>
                </a:cubicBezTo>
                <a:cubicBezTo>
                  <a:pt x="-11481" y="926376"/>
                  <a:pt x="9788" y="766561"/>
                  <a:pt x="0" y="624078"/>
                </a:cubicBezTo>
                <a:cubicBezTo>
                  <a:pt x="-9788" y="481595"/>
                  <a:pt x="11534" y="289929"/>
                  <a:pt x="0" y="0"/>
                </a:cubicBezTo>
                <a:close/>
              </a:path>
              <a:path w="5257800" h="2971800" stroke="0" extrusionOk="0">
                <a:moveTo>
                  <a:pt x="0" y="0"/>
                </a:moveTo>
                <a:cubicBezTo>
                  <a:pt x="171136" y="-13541"/>
                  <a:pt x="434859" y="2661"/>
                  <a:pt x="552069" y="0"/>
                </a:cubicBezTo>
                <a:cubicBezTo>
                  <a:pt x="669279" y="-2661"/>
                  <a:pt x="883320" y="-12609"/>
                  <a:pt x="1051560" y="0"/>
                </a:cubicBezTo>
                <a:cubicBezTo>
                  <a:pt x="1219800" y="12609"/>
                  <a:pt x="1329456" y="12816"/>
                  <a:pt x="1603629" y="0"/>
                </a:cubicBezTo>
                <a:cubicBezTo>
                  <a:pt x="1877802" y="-12816"/>
                  <a:pt x="1979206" y="24925"/>
                  <a:pt x="2260854" y="0"/>
                </a:cubicBezTo>
                <a:cubicBezTo>
                  <a:pt x="2542502" y="-24925"/>
                  <a:pt x="2663551" y="-10909"/>
                  <a:pt x="3023235" y="0"/>
                </a:cubicBezTo>
                <a:cubicBezTo>
                  <a:pt x="3382919" y="10909"/>
                  <a:pt x="3335241" y="21927"/>
                  <a:pt x="3575304" y="0"/>
                </a:cubicBezTo>
                <a:cubicBezTo>
                  <a:pt x="3815367" y="-21927"/>
                  <a:pt x="3977377" y="-25876"/>
                  <a:pt x="4285107" y="0"/>
                </a:cubicBezTo>
                <a:cubicBezTo>
                  <a:pt x="4592837" y="25876"/>
                  <a:pt x="5050757" y="-40165"/>
                  <a:pt x="5257800" y="0"/>
                </a:cubicBezTo>
                <a:cubicBezTo>
                  <a:pt x="5242273" y="239083"/>
                  <a:pt x="5268082" y="270316"/>
                  <a:pt x="5257800" y="505206"/>
                </a:cubicBezTo>
                <a:cubicBezTo>
                  <a:pt x="5247518" y="740096"/>
                  <a:pt x="5276660" y="947470"/>
                  <a:pt x="5257800" y="1129284"/>
                </a:cubicBezTo>
                <a:cubicBezTo>
                  <a:pt x="5238940" y="1311098"/>
                  <a:pt x="5284912" y="1480524"/>
                  <a:pt x="5257800" y="1753362"/>
                </a:cubicBezTo>
                <a:cubicBezTo>
                  <a:pt x="5230688" y="2026200"/>
                  <a:pt x="5246270" y="2082505"/>
                  <a:pt x="5257800" y="2288286"/>
                </a:cubicBezTo>
                <a:cubicBezTo>
                  <a:pt x="5269330" y="2494067"/>
                  <a:pt x="5246432" y="2750971"/>
                  <a:pt x="5257800" y="2971800"/>
                </a:cubicBezTo>
                <a:cubicBezTo>
                  <a:pt x="4982458" y="2977096"/>
                  <a:pt x="4865109" y="2972329"/>
                  <a:pt x="4653153" y="2971800"/>
                </a:cubicBezTo>
                <a:cubicBezTo>
                  <a:pt x="4441197" y="2971271"/>
                  <a:pt x="4100653" y="2958306"/>
                  <a:pt x="3943350" y="2971800"/>
                </a:cubicBezTo>
                <a:cubicBezTo>
                  <a:pt x="3786047" y="2985294"/>
                  <a:pt x="3454606" y="2951718"/>
                  <a:pt x="3180969" y="2971800"/>
                </a:cubicBezTo>
                <a:cubicBezTo>
                  <a:pt x="2907332" y="2991882"/>
                  <a:pt x="2717388" y="2948712"/>
                  <a:pt x="2576322" y="2971800"/>
                </a:cubicBezTo>
                <a:cubicBezTo>
                  <a:pt x="2435256" y="2994888"/>
                  <a:pt x="2139089" y="2960858"/>
                  <a:pt x="2024253" y="2971800"/>
                </a:cubicBezTo>
                <a:cubicBezTo>
                  <a:pt x="1909417" y="2982742"/>
                  <a:pt x="1608341" y="2954555"/>
                  <a:pt x="1419606" y="2971800"/>
                </a:cubicBezTo>
                <a:cubicBezTo>
                  <a:pt x="1230871" y="2989045"/>
                  <a:pt x="1152258" y="2958484"/>
                  <a:pt x="920115" y="2971800"/>
                </a:cubicBezTo>
                <a:cubicBezTo>
                  <a:pt x="687972" y="2985116"/>
                  <a:pt x="426555" y="2965866"/>
                  <a:pt x="0" y="2971800"/>
                </a:cubicBezTo>
                <a:cubicBezTo>
                  <a:pt x="-11345" y="2780869"/>
                  <a:pt x="10068" y="2617562"/>
                  <a:pt x="0" y="2466594"/>
                </a:cubicBezTo>
                <a:cubicBezTo>
                  <a:pt x="-10068" y="2315626"/>
                  <a:pt x="3302" y="2124501"/>
                  <a:pt x="0" y="1931670"/>
                </a:cubicBezTo>
                <a:cubicBezTo>
                  <a:pt x="-3302" y="1738839"/>
                  <a:pt x="24059" y="1520702"/>
                  <a:pt x="0" y="1367028"/>
                </a:cubicBezTo>
                <a:cubicBezTo>
                  <a:pt x="-24059" y="1213354"/>
                  <a:pt x="27286" y="1045587"/>
                  <a:pt x="0" y="772668"/>
                </a:cubicBezTo>
                <a:cubicBezTo>
                  <a:pt x="-27286" y="499749"/>
                  <a:pt x="-27686" y="270299"/>
                  <a:pt x="0" y="0"/>
                </a:cubicBezTo>
                <a:close/>
              </a:path>
            </a:pathLst>
          </a:custGeom>
          <a:ln>
            <a:noFill/>
            <a:extLst>
              <a:ext uri="{C807C97D-BFC1-408E-A445-0C87EB9F89A2}">
                <ask:lineSketchStyleProps xmlns:ask="http://schemas.microsoft.com/office/drawing/2018/sketchyshapes" sd="2050847281">
                  <a:prstGeom prst="rect">
                    <a:avLst/>
                  </a:prstGeom>
                  <ask:type>
                    <ask:lineSketchFreehand/>
                  </ask:type>
                </ask:lineSketchStyleProps>
              </a:ext>
            </a:extLst>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400">
                <a:latin typeface="Calibri" panose="020F0502020204030204" pitchFamily="34" charset="0"/>
                <a:cs typeface="Calibri" panose="020F0502020204030204" pitchFamily="34" charset="0"/>
              </a:rPr>
              <a:t>After Covid-19</a:t>
            </a:r>
          </a:p>
          <a:p>
            <a:r>
              <a:rPr lang="en-US" sz="2400">
                <a:latin typeface="Calibri" panose="020F0502020204030204" pitchFamily="34" charset="0"/>
                <a:cs typeface="Calibri" panose="020F0502020204030204" pitchFamily="34" charset="0"/>
              </a:rPr>
              <a:t>Only courier or mail submittals accepted.</a:t>
            </a:r>
          </a:p>
          <a:p>
            <a:r>
              <a:rPr lang="en-US" sz="2400">
                <a:latin typeface="Calibri" panose="020F0502020204030204" pitchFamily="34" charset="0"/>
                <a:cs typeface="Calibri" panose="020F0502020204030204" pitchFamily="34" charset="0"/>
              </a:rPr>
              <a:t>Email becomes an official method of communication.</a:t>
            </a:r>
          </a:p>
          <a:p>
            <a:r>
              <a:rPr lang="en-US" sz="2400">
                <a:latin typeface="Calibri" panose="020F0502020204030204" pitchFamily="34" charset="0"/>
                <a:cs typeface="Calibri" panose="020F0502020204030204" pitchFamily="34" charset="0"/>
              </a:rPr>
              <a:t>No entry allowed into the BOEM office for bid drop-off or questions prior to sale.</a:t>
            </a:r>
          </a:p>
          <a:p>
            <a:endParaRPr lang="en-US" sz="2400">
              <a:latin typeface="Calibri" panose="020F0502020204030204" pitchFamily="34" charset="0"/>
              <a:cs typeface="Calibri" panose="020F0502020204030204" pitchFamily="34" charset="0"/>
            </a:endParaRPr>
          </a:p>
          <a:p>
            <a:endParaRPr lang="en-US" sz="2400">
              <a:latin typeface="Calibri" panose="020F0502020204030204" pitchFamily="34" charset="0"/>
              <a:cs typeface="Calibri" panose="020F0502020204030204" pitchFamily="34" charset="0"/>
            </a:endParaRPr>
          </a:p>
          <a:p>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3127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76200"/>
            <a:ext cx="10208260" cy="627736"/>
          </a:xfrm>
          <a:prstGeom prst="rect">
            <a:avLst/>
          </a:prstGeom>
        </p:spPr>
        <p:txBody>
          <a:bodyPr vert="horz" wrap="square" lIns="0" tIns="12065" rIns="0" bIns="0" rtlCol="0" anchor="ctr">
            <a:spAutoFit/>
          </a:bodyPr>
          <a:lstStyle/>
          <a:p>
            <a:pPr marL="12700" marR="5080">
              <a:lnSpc>
                <a:spcPct val="100000"/>
              </a:lnSpc>
              <a:spcBef>
                <a:spcPts val="95"/>
              </a:spcBef>
            </a:pPr>
            <a:r>
              <a:rPr sz="4000" spc="-10">
                <a:effectLst>
                  <a:outerShdw blurRad="38100" dist="38100" dir="2700000" algn="tl">
                    <a:srgbClr val="000000">
                      <a:alpha val="43137"/>
                    </a:srgbClr>
                  </a:outerShdw>
                </a:effectLst>
              </a:rPr>
              <a:t>Acceptance, </a:t>
            </a:r>
            <a:r>
              <a:rPr lang="en-US" sz="4000" spc="-20">
                <a:effectLst>
                  <a:outerShdw blurRad="38100" dist="38100" dir="2700000" algn="tl">
                    <a:srgbClr val="000000">
                      <a:alpha val="43137"/>
                    </a:srgbClr>
                  </a:outerShdw>
                </a:effectLst>
              </a:rPr>
              <a:t>re</a:t>
            </a:r>
            <a:r>
              <a:rPr sz="4000" spc="-20">
                <a:effectLst>
                  <a:outerShdw blurRad="38100" dist="38100" dir="2700000" algn="tl">
                    <a:srgbClr val="000000">
                      <a:alpha val="43137"/>
                    </a:srgbClr>
                  </a:outerShdw>
                </a:effectLst>
              </a:rPr>
              <a:t>jection, </a:t>
            </a:r>
            <a:r>
              <a:rPr sz="4000" spc="-5">
                <a:effectLst>
                  <a:outerShdw blurRad="38100" dist="38100" dir="2700000" algn="tl">
                    <a:srgbClr val="000000">
                      <a:alpha val="43137"/>
                    </a:srgbClr>
                  </a:outerShdw>
                </a:effectLst>
              </a:rPr>
              <a:t>or </a:t>
            </a:r>
            <a:r>
              <a:rPr lang="en-US" sz="4000" spc="-25">
                <a:effectLst>
                  <a:outerShdw blurRad="38100" dist="38100" dir="2700000" algn="tl">
                    <a:srgbClr val="000000">
                      <a:alpha val="43137"/>
                    </a:srgbClr>
                  </a:outerShdw>
                </a:effectLst>
              </a:rPr>
              <a:t>re</a:t>
            </a:r>
            <a:r>
              <a:rPr sz="4000" spc="-25">
                <a:effectLst>
                  <a:outerShdw blurRad="38100" dist="38100" dir="2700000" algn="tl">
                    <a:srgbClr val="000000">
                      <a:alpha val="43137"/>
                    </a:srgbClr>
                  </a:outerShdw>
                </a:effectLst>
              </a:rPr>
              <a:t>turn </a:t>
            </a:r>
            <a:r>
              <a:rPr sz="4000" spc="-5">
                <a:effectLst>
                  <a:outerShdw blurRad="38100" dist="38100" dir="2700000" algn="tl">
                    <a:srgbClr val="000000">
                      <a:alpha val="43137"/>
                    </a:srgbClr>
                  </a:outerShdw>
                </a:effectLst>
              </a:rPr>
              <a:t>of </a:t>
            </a:r>
            <a:r>
              <a:rPr lang="en-US" sz="4000" spc="-5">
                <a:effectLst>
                  <a:outerShdw blurRad="38100" dist="38100" dir="2700000" algn="tl">
                    <a:srgbClr val="000000">
                      <a:alpha val="43137"/>
                    </a:srgbClr>
                  </a:outerShdw>
                </a:effectLst>
              </a:rPr>
              <a:t>b</a:t>
            </a:r>
            <a:r>
              <a:rPr sz="4000" spc="-5">
                <a:effectLst>
                  <a:outerShdw blurRad="38100" dist="38100" dir="2700000" algn="tl">
                    <a:srgbClr val="000000">
                      <a:alpha val="43137"/>
                    </a:srgbClr>
                  </a:outerShdw>
                </a:effectLst>
              </a:rPr>
              <a:t>ids</a:t>
            </a:r>
          </a:p>
        </p:txBody>
      </p:sp>
      <p:sp>
        <p:nvSpPr>
          <p:cNvPr id="3" name="object 3"/>
          <p:cNvSpPr txBox="1"/>
          <p:nvPr/>
        </p:nvSpPr>
        <p:spPr>
          <a:xfrm>
            <a:off x="383540" y="828041"/>
            <a:ext cx="10053320" cy="6106159"/>
          </a:xfrm>
          <a:prstGeom prst="rect">
            <a:avLst/>
          </a:prstGeom>
        </p:spPr>
        <p:txBody>
          <a:bodyPr vert="horz" wrap="square" lIns="0" tIns="12065" rIns="0" bIns="0" rtlCol="0">
            <a:spAutoFit/>
          </a:bodyPr>
          <a:lstStyle/>
          <a:p>
            <a:pPr marL="12065" marR="77470">
              <a:spcBef>
                <a:spcPts val="95"/>
              </a:spcBef>
              <a:buClr>
                <a:srgbClr val="C00000"/>
              </a:buClr>
              <a:buSzPct val="150000"/>
              <a:tabLst>
                <a:tab pos="354965" algn="l"/>
                <a:tab pos="355600" algn="l"/>
              </a:tabLst>
            </a:pPr>
            <a:r>
              <a:rPr sz="2800" i="1" spc="-10">
                <a:solidFill>
                  <a:srgbClr val="FF0000"/>
                </a:solidFill>
                <a:latin typeface="Calibri" panose="020F0502020204030204" pitchFamily="34" charset="0"/>
                <a:cs typeface="Calibri" panose="020F0502020204030204" pitchFamily="34" charset="0"/>
              </a:rPr>
              <a:t>The </a:t>
            </a:r>
            <a:r>
              <a:rPr sz="2800" i="1" spc="-5">
                <a:solidFill>
                  <a:srgbClr val="FF0000"/>
                </a:solidFill>
                <a:latin typeface="Calibri" panose="020F0502020204030204" pitchFamily="34" charset="0"/>
                <a:cs typeface="Calibri" panose="020F0502020204030204" pitchFamily="34" charset="0"/>
              </a:rPr>
              <a:t>United States </a:t>
            </a:r>
            <a:r>
              <a:rPr sz="2800" i="1" spc="-10">
                <a:solidFill>
                  <a:srgbClr val="FF0000"/>
                </a:solidFill>
                <a:latin typeface="Calibri" panose="020F0502020204030204" pitchFamily="34" charset="0"/>
                <a:cs typeface="Calibri" panose="020F0502020204030204" pitchFamily="34" charset="0"/>
              </a:rPr>
              <a:t>reserves </a:t>
            </a:r>
            <a:r>
              <a:rPr sz="2800" i="1" spc="-5">
                <a:solidFill>
                  <a:srgbClr val="FF0000"/>
                </a:solidFill>
                <a:latin typeface="Calibri" panose="020F0502020204030204" pitchFamily="34" charset="0"/>
                <a:cs typeface="Calibri" panose="020F0502020204030204" pitchFamily="34" charset="0"/>
              </a:rPr>
              <a:t>the right to </a:t>
            </a:r>
            <a:r>
              <a:rPr sz="2800" i="1" spc="-10">
                <a:solidFill>
                  <a:srgbClr val="FF0000"/>
                </a:solidFill>
                <a:latin typeface="Calibri" panose="020F0502020204030204" pitchFamily="34" charset="0"/>
                <a:cs typeface="Calibri" panose="020F0502020204030204" pitchFamily="34" charset="0"/>
              </a:rPr>
              <a:t>reject </a:t>
            </a:r>
            <a:r>
              <a:rPr sz="2800" i="1" spc="-5">
                <a:solidFill>
                  <a:srgbClr val="FF0000"/>
                </a:solidFill>
                <a:latin typeface="Calibri" panose="020F0502020204030204" pitchFamily="34" charset="0"/>
                <a:cs typeface="Calibri" panose="020F0502020204030204" pitchFamily="34" charset="0"/>
              </a:rPr>
              <a:t>any and all bids</a:t>
            </a:r>
            <a:r>
              <a:rPr sz="2800" spc="-5">
                <a:solidFill>
                  <a:srgbClr val="FF0000"/>
                </a:solidFill>
                <a:latin typeface="Calibri" panose="020F0502020204030204" pitchFamily="34" charset="0"/>
                <a:cs typeface="Calibri" panose="020F0502020204030204" pitchFamily="34" charset="0"/>
              </a:rPr>
              <a:t>. </a:t>
            </a:r>
            <a:r>
              <a:rPr lang="en-US" sz="2800" spc="-5">
                <a:solidFill>
                  <a:srgbClr val="FF0000"/>
                </a:solidFill>
                <a:latin typeface="Calibri" panose="020F0502020204030204" pitchFamily="34" charset="0"/>
                <a:cs typeface="Calibri" panose="020F0502020204030204" pitchFamily="34" charset="0"/>
              </a:rPr>
              <a:t>                              </a:t>
            </a:r>
            <a:r>
              <a:rPr sz="2800" spc="-5">
                <a:latin typeface="Calibri" panose="020F0502020204030204" pitchFamily="34" charset="0"/>
                <a:cs typeface="Calibri" panose="020F0502020204030204" pitchFamily="34" charset="0"/>
              </a:rPr>
              <a:t>No bid will </a:t>
            </a:r>
            <a:r>
              <a:rPr sz="2800" spc="-10">
                <a:latin typeface="Calibri" panose="020F0502020204030204" pitchFamily="34" charset="0"/>
                <a:cs typeface="Calibri" panose="020F0502020204030204" pitchFamily="34" charset="0"/>
              </a:rPr>
              <a:t>be </a:t>
            </a:r>
            <a:r>
              <a:rPr sz="2800" spc="-5">
                <a:latin typeface="Calibri" panose="020F0502020204030204" pitchFamily="34" charset="0"/>
                <a:cs typeface="Calibri" panose="020F0502020204030204" pitchFamily="34" charset="0"/>
              </a:rPr>
              <a:t>accepted, and no lease </a:t>
            </a:r>
            <a:r>
              <a:rPr sz="2800" spc="-10">
                <a:latin typeface="Calibri" panose="020F0502020204030204" pitchFamily="34" charset="0"/>
                <a:cs typeface="Calibri" panose="020F0502020204030204" pitchFamily="34" charset="0"/>
              </a:rPr>
              <a:t>for </a:t>
            </a:r>
            <a:r>
              <a:rPr sz="2800" spc="-5">
                <a:latin typeface="Calibri" panose="020F0502020204030204" pitchFamily="34" charset="0"/>
                <a:cs typeface="Calibri" panose="020F0502020204030204" pitchFamily="34" charset="0"/>
              </a:rPr>
              <a:t>any </a:t>
            </a:r>
            <a:r>
              <a:rPr sz="2800" spc="-10">
                <a:latin typeface="Calibri" panose="020F0502020204030204" pitchFamily="34" charset="0"/>
                <a:cs typeface="Calibri" panose="020F0502020204030204" pitchFamily="34" charset="0"/>
              </a:rPr>
              <a:t>block </a:t>
            </a:r>
            <a:r>
              <a:rPr sz="2800" spc="-5">
                <a:latin typeface="Calibri" panose="020F0502020204030204" pitchFamily="34" charset="0"/>
                <a:cs typeface="Calibri" panose="020F0502020204030204" pitchFamily="34" charset="0"/>
              </a:rPr>
              <a:t>will </a:t>
            </a:r>
            <a:r>
              <a:rPr sz="2800" spc="-10">
                <a:latin typeface="Calibri" panose="020F0502020204030204" pitchFamily="34" charset="0"/>
                <a:cs typeface="Calibri" panose="020F0502020204030204" pitchFamily="34" charset="0"/>
              </a:rPr>
              <a:t>be </a:t>
            </a:r>
            <a:r>
              <a:rPr sz="2800" spc="-5">
                <a:latin typeface="Calibri" panose="020F0502020204030204" pitchFamily="34" charset="0"/>
                <a:cs typeface="Calibri" panose="020F0502020204030204" pitchFamily="34" charset="0"/>
              </a:rPr>
              <a:t>awarded to any </a:t>
            </a:r>
            <a:r>
              <a:rPr sz="2800" spc="-40">
                <a:latin typeface="Calibri" panose="020F0502020204030204" pitchFamily="34" charset="0"/>
                <a:cs typeface="Calibri" panose="020F0502020204030204" pitchFamily="34" charset="0"/>
              </a:rPr>
              <a:t>bidder,</a:t>
            </a:r>
            <a:r>
              <a:rPr sz="2800" spc="10">
                <a:latin typeface="Calibri" panose="020F0502020204030204" pitchFamily="34" charset="0"/>
                <a:cs typeface="Calibri" panose="020F0502020204030204" pitchFamily="34" charset="0"/>
              </a:rPr>
              <a:t> </a:t>
            </a:r>
            <a:r>
              <a:rPr sz="2800" spc="-5">
                <a:latin typeface="Calibri" panose="020F0502020204030204" pitchFamily="34" charset="0"/>
                <a:cs typeface="Calibri" panose="020F0502020204030204" pitchFamily="34" charset="0"/>
              </a:rPr>
              <a:t>unless:</a:t>
            </a:r>
            <a:endParaRPr lang="en-US" sz="2800" spc="-5">
              <a:latin typeface="Calibri" panose="020F0502020204030204" pitchFamily="34" charset="0"/>
              <a:cs typeface="Calibri" panose="020F0502020204030204" pitchFamily="34" charset="0"/>
            </a:endParaRPr>
          </a:p>
          <a:p>
            <a:pPr marL="12065" marR="77470">
              <a:spcBef>
                <a:spcPts val="95"/>
              </a:spcBef>
              <a:buClr>
                <a:srgbClr val="C00000"/>
              </a:buClr>
              <a:buSzPct val="150000"/>
              <a:tabLst>
                <a:tab pos="354965" algn="l"/>
                <a:tab pos="355600" algn="l"/>
              </a:tabLst>
            </a:pPr>
            <a:endParaRPr lang="en-US" sz="800" spc="-5">
              <a:latin typeface="Calibri" panose="020F0502020204030204" pitchFamily="34" charset="0"/>
              <a:cs typeface="Calibri" panose="020F0502020204030204" pitchFamily="34" charset="0"/>
            </a:endParaRPr>
          </a:p>
          <a:p>
            <a:pPr marL="12065" marR="77470">
              <a:spcBef>
                <a:spcPts val="95"/>
              </a:spcBef>
              <a:buClr>
                <a:srgbClr val="C00000"/>
              </a:buClr>
              <a:buSzPct val="150000"/>
              <a:tabLst>
                <a:tab pos="354965" algn="l"/>
                <a:tab pos="355600" algn="l"/>
              </a:tabLst>
            </a:pPr>
            <a:r>
              <a:rPr lang="en-US" sz="2800">
                <a:latin typeface="Calibri" panose="020F0502020204030204" pitchFamily="34" charset="0"/>
                <a:cs typeface="Calibri" panose="020F0502020204030204" pitchFamily="34" charset="0"/>
              </a:rPr>
              <a:t>1.   B</a:t>
            </a:r>
            <a:r>
              <a:rPr sz="2800" spc="-5">
                <a:latin typeface="Calibri" panose="020F0502020204030204" pitchFamily="34" charset="0"/>
                <a:cs typeface="Calibri" panose="020F0502020204030204" pitchFamily="34" charset="0"/>
              </a:rPr>
              <a:t>idder </a:t>
            </a:r>
            <a:r>
              <a:rPr lang="en-US" sz="2800" spc="-5">
                <a:latin typeface="Calibri" panose="020F0502020204030204" pitchFamily="34" charset="0"/>
                <a:cs typeface="Calibri" panose="020F0502020204030204" pitchFamily="34" charset="0"/>
              </a:rPr>
              <a:t>complies with</a:t>
            </a:r>
            <a:r>
              <a:rPr sz="2800" spc="-5">
                <a:latin typeface="Calibri" panose="020F0502020204030204" pitchFamily="34" charset="0"/>
                <a:cs typeface="Calibri" panose="020F0502020204030204" pitchFamily="34" charset="0"/>
              </a:rPr>
              <a:t> Final Notice </a:t>
            </a:r>
            <a:r>
              <a:rPr sz="2800">
                <a:latin typeface="Calibri" panose="020F0502020204030204" pitchFamily="34" charset="0"/>
                <a:cs typeface="Calibri" panose="020F0502020204030204" pitchFamily="34" charset="0"/>
              </a:rPr>
              <a:t>of </a:t>
            </a:r>
            <a:r>
              <a:rPr sz="2800" spc="-5">
                <a:latin typeface="Calibri" panose="020F0502020204030204" pitchFamily="34" charset="0"/>
                <a:cs typeface="Calibri" panose="020F0502020204030204" pitchFamily="34" charset="0"/>
              </a:rPr>
              <a:t>Sale</a:t>
            </a:r>
            <a:r>
              <a:rPr sz="2800">
                <a:latin typeface="Calibri" panose="020F0502020204030204" pitchFamily="34" charset="0"/>
                <a:cs typeface="Calibri" panose="020F0502020204030204" pitchFamily="34" charset="0"/>
              </a:rPr>
              <a:t>, including </a:t>
            </a:r>
            <a:r>
              <a:rPr lang="en-US" sz="2800" spc="-5">
                <a:latin typeface="Calibri" panose="020F0502020204030204" pitchFamily="34" charset="0"/>
                <a:cs typeface="Calibri" panose="020F0502020204030204" pitchFamily="34" charset="0"/>
              </a:rPr>
              <a:t>sample documents </a:t>
            </a:r>
            <a:r>
              <a:rPr sz="2800" spc="-5">
                <a:latin typeface="Calibri" panose="020F0502020204030204" pitchFamily="34" charset="0"/>
                <a:cs typeface="Calibri" panose="020F0502020204030204" pitchFamily="34" charset="0"/>
              </a:rPr>
              <a:t>and applicable</a:t>
            </a:r>
            <a:r>
              <a:rPr sz="2800" spc="-50">
                <a:latin typeface="Calibri" panose="020F0502020204030204" pitchFamily="34" charset="0"/>
                <a:cs typeface="Calibri" panose="020F0502020204030204" pitchFamily="34" charset="0"/>
              </a:rPr>
              <a:t> </a:t>
            </a:r>
            <a:r>
              <a:rPr sz="2800" spc="-5">
                <a:latin typeface="Calibri" panose="020F0502020204030204" pitchFamily="34" charset="0"/>
                <a:cs typeface="Calibri" panose="020F0502020204030204" pitchFamily="34" charset="0"/>
              </a:rPr>
              <a:t>regulations</a:t>
            </a:r>
            <a:r>
              <a:rPr lang="en-US" sz="2800" spc="-5">
                <a:latin typeface="Calibri" panose="020F0502020204030204" pitchFamily="34" charset="0"/>
                <a:cs typeface="Calibri" panose="020F0502020204030204" pitchFamily="34" charset="0"/>
              </a:rPr>
              <a:t>.</a:t>
            </a:r>
            <a:endParaRPr lang="en-US" sz="2800">
              <a:latin typeface="Calibri" panose="020F0502020204030204" pitchFamily="34" charset="0"/>
              <a:cs typeface="Calibri" panose="020F0502020204030204" pitchFamily="34" charset="0"/>
            </a:endParaRPr>
          </a:p>
          <a:p>
            <a:pPr marL="12065" marR="77470">
              <a:spcBef>
                <a:spcPts val="95"/>
              </a:spcBef>
              <a:buClr>
                <a:srgbClr val="C00000"/>
              </a:buClr>
              <a:buSzPct val="150000"/>
              <a:tabLst>
                <a:tab pos="354965" algn="l"/>
                <a:tab pos="355600" algn="l"/>
              </a:tabLst>
            </a:pPr>
            <a:r>
              <a:rPr lang="en-US" sz="2800">
                <a:latin typeface="Calibri" panose="020F0502020204030204" pitchFamily="34" charset="0"/>
                <a:cs typeface="Calibri" panose="020F0502020204030204" pitchFamily="34" charset="0"/>
              </a:rPr>
              <a:t>2.   B</a:t>
            </a:r>
            <a:r>
              <a:rPr sz="2800" spc="-5">
                <a:latin typeface="Calibri" panose="020F0502020204030204" pitchFamily="34" charset="0"/>
                <a:cs typeface="Calibri" panose="020F0502020204030204" pitchFamily="34" charset="0"/>
              </a:rPr>
              <a:t>id is the </a:t>
            </a:r>
            <a:r>
              <a:rPr sz="2800">
                <a:latin typeface="Calibri" panose="020F0502020204030204" pitchFamily="34" charset="0"/>
                <a:cs typeface="Calibri" panose="020F0502020204030204" pitchFamily="34" charset="0"/>
              </a:rPr>
              <a:t>highest </a:t>
            </a:r>
            <a:r>
              <a:rPr sz="2800" spc="-5">
                <a:latin typeface="Calibri" panose="020F0502020204030204" pitchFamily="34" charset="0"/>
                <a:cs typeface="Calibri" panose="020F0502020204030204" pitchFamily="34" charset="0"/>
              </a:rPr>
              <a:t>valid bid</a:t>
            </a:r>
            <a:endParaRPr lang="en-US" sz="2800">
              <a:latin typeface="Calibri" panose="020F0502020204030204" pitchFamily="34" charset="0"/>
              <a:cs typeface="Calibri" panose="020F0502020204030204" pitchFamily="34" charset="0"/>
            </a:endParaRPr>
          </a:p>
          <a:p>
            <a:pPr marL="12065" marR="77470">
              <a:spcBef>
                <a:spcPts val="95"/>
              </a:spcBef>
              <a:buClr>
                <a:srgbClr val="C00000"/>
              </a:buClr>
              <a:buSzPct val="150000"/>
              <a:tabLst>
                <a:tab pos="354965" algn="l"/>
                <a:tab pos="355600" algn="l"/>
              </a:tabLst>
            </a:pPr>
            <a:r>
              <a:rPr lang="en-US" sz="2800">
                <a:latin typeface="Calibri" panose="020F0502020204030204" pitchFamily="34" charset="0"/>
                <a:cs typeface="Calibri" panose="020F0502020204030204" pitchFamily="34" charset="0"/>
              </a:rPr>
              <a:t>3.   A</a:t>
            </a:r>
            <a:r>
              <a:rPr sz="2800" spc="-5">
                <a:latin typeface="Calibri" panose="020F0502020204030204" pitchFamily="34" charset="0"/>
                <a:cs typeface="Calibri" panose="020F0502020204030204" pitchFamily="34" charset="0"/>
              </a:rPr>
              <a:t>mount </a:t>
            </a:r>
            <a:r>
              <a:rPr sz="2800">
                <a:latin typeface="Calibri" panose="020F0502020204030204" pitchFamily="34" charset="0"/>
                <a:cs typeface="Calibri" panose="020F0502020204030204" pitchFamily="34" charset="0"/>
              </a:rPr>
              <a:t>of </a:t>
            </a:r>
            <a:r>
              <a:rPr sz="2800" spc="-5">
                <a:latin typeface="Calibri" panose="020F0502020204030204" pitchFamily="34" charset="0"/>
                <a:cs typeface="Calibri" panose="020F0502020204030204" pitchFamily="34" charset="0"/>
              </a:rPr>
              <a:t>the bid </a:t>
            </a:r>
            <a:r>
              <a:rPr lang="en-US" sz="2800" spc="-5">
                <a:latin typeface="Calibri" panose="020F0502020204030204" pitchFamily="34" charset="0"/>
                <a:cs typeface="Calibri" panose="020F0502020204030204" pitchFamily="34" charset="0"/>
              </a:rPr>
              <a:t>determined to be adequate</a:t>
            </a:r>
            <a:r>
              <a:rPr sz="2800" spc="-30">
                <a:latin typeface="Calibri" panose="020F0502020204030204" pitchFamily="34" charset="0"/>
                <a:cs typeface="Calibri" panose="020F0502020204030204" pitchFamily="34" charset="0"/>
              </a:rPr>
              <a:t>.</a:t>
            </a:r>
            <a:endParaRPr sz="2800">
              <a:latin typeface="Calibri" panose="020F0502020204030204" pitchFamily="34" charset="0"/>
              <a:cs typeface="Calibri" panose="020F0502020204030204" pitchFamily="34" charset="0"/>
            </a:endParaRPr>
          </a:p>
          <a:p>
            <a:pPr marL="12700" marR="5080">
              <a:spcBef>
                <a:spcPts val="1000"/>
              </a:spcBef>
              <a:buClr>
                <a:srgbClr val="C00000"/>
              </a:buClr>
              <a:buSzPct val="150000"/>
              <a:tabLst>
                <a:tab pos="354965" algn="l"/>
                <a:tab pos="355600" algn="l"/>
              </a:tabLst>
            </a:pPr>
            <a:r>
              <a:rPr sz="2800" spc="-10">
                <a:latin typeface="Calibri" panose="020F0502020204030204" pitchFamily="34" charset="0"/>
                <a:cs typeface="Calibri" panose="020F0502020204030204" pitchFamily="34" charset="0"/>
              </a:rPr>
              <a:t>Any </a:t>
            </a:r>
            <a:r>
              <a:rPr sz="2800" spc="-5">
                <a:latin typeface="Calibri" panose="020F0502020204030204" pitchFamily="34" charset="0"/>
                <a:cs typeface="Calibri" panose="020F0502020204030204" pitchFamily="34" charset="0"/>
              </a:rPr>
              <a:t>bid submitted that does not conform to the requirements of  the Final NOS, OCSLA, or other applicable  statute or regulation will </a:t>
            </a:r>
            <a:r>
              <a:rPr sz="2800" spc="-10">
                <a:latin typeface="Calibri" panose="020F0502020204030204" pitchFamily="34" charset="0"/>
                <a:cs typeface="Calibri" panose="020F0502020204030204" pitchFamily="34" charset="0"/>
              </a:rPr>
              <a:t>be </a:t>
            </a:r>
            <a:r>
              <a:rPr sz="2800" spc="-5">
                <a:latin typeface="Calibri" panose="020F0502020204030204" pitchFamily="34" charset="0"/>
                <a:cs typeface="Calibri" panose="020F0502020204030204" pitchFamily="34" charset="0"/>
              </a:rPr>
              <a:t>rejected and returned to the </a:t>
            </a:r>
            <a:r>
              <a:rPr sz="2800" spc="-35">
                <a:latin typeface="Calibri" panose="020F0502020204030204" pitchFamily="34" charset="0"/>
                <a:cs typeface="Calibri" panose="020F0502020204030204" pitchFamily="34" charset="0"/>
              </a:rPr>
              <a:t>bidder. </a:t>
            </a:r>
            <a:r>
              <a:rPr sz="2800" spc="-35">
                <a:solidFill>
                  <a:srgbClr val="00B050"/>
                </a:solidFill>
                <a:latin typeface="Calibri" panose="020F0502020204030204" pitchFamily="34" charset="0"/>
                <a:cs typeface="Calibri" panose="020F0502020204030204" pitchFamily="34" charset="0"/>
              </a:rPr>
              <a:t> </a:t>
            </a:r>
            <a:endParaRPr lang="en-US" sz="2800" spc="-35">
              <a:solidFill>
                <a:srgbClr val="00B050"/>
              </a:solidFill>
              <a:latin typeface="Calibri" panose="020F0502020204030204" pitchFamily="34" charset="0"/>
              <a:cs typeface="Calibri" panose="020F0502020204030204" pitchFamily="34" charset="0"/>
            </a:endParaRPr>
          </a:p>
          <a:p>
            <a:pPr marL="12700" marR="5080">
              <a:spcBef>
                <a:spcPts val="1000"/>
              </a:spcBef>
              <a:buClr>
                <a:srgbClr val="C00000"/>
              </a:buClr>
              <a:buSzPct val="150000"/>
              <a:tabLst>
                <a:tab pos="354965" algn="l"/>
                <a:tab pos="355600" algn="l"/>
              </a:tabLst>
            </a:pPr>
            <a:r>
              <a:rPr sz="2800" i="1" spc="-10">
                <a:solidFill>
                  <a:srgbClr val="FF0000"/>
                </a:solidFill>
                <a:latin typeface="Calibri" panose="020F0502020204030204" pitchFamily="34" charset="0"/>
                <a:cs typeface="Calibri" panose="020F0502020204030204" pitchFamily="34" charset="0"/>
              </a:rPr>
              <a:t>The </a:t>
            </a:r>
            <a:r>
              <a:rPr sz="2800" i="1" spc="-5">
                <a:solidFill>
                  <a:srgbClr val="FF0000"/>
                </a:solidFill>
                <a:latin typeface="Calibri" panose="020F0502020204030204" pitchFamily="34" charset="0"/>
                <a:cs typeface="Calibri" panose="020F0502020204030204" pitchFamily="34" charset="0"/>
              </a:rPr>
              <a:t>U.S. Department of Justice and the </a:t>
            </a:r>
            <a:r>
              <a:rPr sz="2800" i="1" spc="-10">
                <a:solidFill>
                  <a:srgbClr val="FF0000"/>
                </a:solidFill>
                <a:latin typeface="Calibri" panose="020F0502020204030204" pitchFamily="34" charset="0"/>
                <a:cs typeface="Calibri" panose="020F0502020204030204" pitchFamily="34" charset="0"/>
              </a:rPr>
              <a:t>Federal </a:t>
            </a:r>
            <a:r>
              <a:rPr sz="2800" i="1" spc="-45">
                <a:solidFill>
                  <a:srgbClr val="FF0000"/>
                </a:solidFill>
                <a:latin typeface="Calibri" panose="020F0502020204030204" pitchFamily="34" charset="0"/>
                <a:cs typeface="Calibri" panose="020F0502020204030204" pitchFamily="34" charset="0"/>
              </a:rPr>
              <a:t>Trade </a:t>
            </a:r>
            <a:r>
              <a:rPr sz="2800" i="1" spc="-5">
                <a:solidFill>
                  <a:srgbClr val="FF0000"/>
                </a:solidFill>
                <a:latin typeface="Calibri" panose="020F0502020204030204" pitchFamily="34" charset="0"/>
                <a:cs typeface="Calibri" panose="020F0502020204030204" pitchFamily="34" charset="0"/>
              </a:rPr>
              <a:t>Commission  will </a:t>
            </a:r>
            <a:r>
              <a:rPr sz="2800" i="1" spc="-10">
                <a:solidFill>
                  <a:srgbClr val="FF0000"/>
                </a:solidFill>
                <a:latin typeface="Calibri" panose="020F0502020204030204" pitchFamily="34" charset="0"/>
                <a:cs typeface="Calibri" panose="020F0502020204030204" pitchFamily="34" charset="0"/>
              </a:rPr>
              <a:t>review </a:t>
            </a:r>
            <a:r>
              <a:rPr sz="2800" i="1" spc="-5">
                <a:solidFill>
                  <a:srgbClr val="FF0000"/>
                </a:solidFill>
                <a:latin typeface="Calibri" panose="020F0502020204030204" pitchFamily="34" charset="0"/>
                <a:cs typeface="Calibri" panose="020F0502020204030204" pitchFamily="34" charset="0"/>
              </a:rPr>
              <a:t>the results of the lease sale </a:t>
            </a:r>
            <a:r>
              <a:rPr sz="2800" i="1" spc="-10">
                <a:solidFill>
                  <a:srgbClr val="FF0000"/>
                </a:solidFill>
                <a:latin typeface="Calibri" panose="020F0502020204030204" pitchFamily="34" charset="0"/>
                <a:cs typeface="Calibri" panose="020F0502020204030204" pitchFamily="34" charset="0"/>
              </a:rPr>
              <a:t>for </a:t>
            </a:r>
            <a:r>
              <a:rPr sz="2800" i="1" spc="-5">
                <a:solidFill>
                  <a:srgbClr val="FF0000"/>
                </a:solidFill>
                <a:latin typeface="Calibri" panose="020F0502020204030204" pitchFamily="34" charset="0"/>
                <a:cs typeface="Calibri" panose="020F0502020204030204" pitchFamily="34" charset="0"/>
              </a:rPr>
              <a:t>antitrust issues </a:t>
            </a:r>
            <a:r>
              <a:rPr sz="2800" i="1" spc="-10">
                <a:solidFill>
                  <a:srgbClr val="FF0000"/>
                </a:solidFill>
                <a:latin typeface="Calibri" panose="020F0502020204030204" pitchFamily="34" charset="0"/>
                <a:cs typeface="Calibri" panose="020F0502020204030204" pitchFamily="34" charset="0"/>
              </a:rPr>
              <a:t>prior </a:t>
            </a:r>
            <a:r>
              <a:rPr sz="2800" i="1" spc="-5">
                <a:solidFill>
                  <a:srgbClr val="FF0000"/>
                </a:solidFill>
                <a:latin typeface="Calibri" panose="020F0502020204030204" pitchFamily="34" charset="0"/>
                <a:cs typeface="Calibri" panose="020F0502020204030204" pitchFamily="34" charset="0"/>
              </a:rPr>
              <a:t>to  the </a:t>
            </a:r>
            <a:r>
              <a:rPr sz="2800" i="1" spc="-10">
                <a:solidFill>
                  <a:srgbClr val="FF0000"/>
                </a:solidFill>
                <a:latin typeface="Calibri" panose="020F0502020204030204" pitchFamily="34" charset="0"/>
                <a:cs typeface="Calibri" panose="020F0502020204030204" pitchFamily="34" charset="0"/>
              </a:rPr>
              <a:t>acceptance </a:t>
            </a:r>
            <a:r>
              <a:rPr sz="2800" i="1" spc="-5">
                <a:solidFill>
                  <a:srgbClr val="FF0000"/>
                </a:solidFill>
                <a:latin typeface="Calibri" panose="020F0502020204030204" pitchFamily="34" charset="0"/>
                <a:cs typeface="Calibri" panose="020F0502020204030204" pitchFamily="34" charset="0"/>
              </a:rPr>
              <a:t>of bids and issuance of</a:t>
            </a:r>
            <a:r>
              <a:rPr sz="2800" i="1" spc="110">
                <a:solidFill>
                  <a:srgbClr val="FF0000"/>
                </a:solidFill>
                <a:latin typeface="Calibri" panose="020F0502020204030204" pitchFamily="34" charset="0"/>
                <a:cs typeface="Calibri" panose="020F0502020204030204" pitchFamily="34" charset="0"/>
              </a:rPr>
              <a:t> </a:t>
            </a:r>
            <a:r>
              <a:rPr sz="2800" i="1" spc="-5">
                <a:solidFill>
                  <a:srgbClr val="FF0000"/>
                </a:solidFill>
                <a:latin typeface="Calibri" panose="020F0502020204030204" pitchFamily="34" charset="0"/>
                <a:cs typeface="Calibri" panose="020F0502020204030204" pitchFamily="34" charset="0"/>
              </a:rPr>
              <a:t>leases.</a:t>
            </a:r>
            <a:endParaRPr sz="2800">
              <a:solidFill>
                <a:srgbClr val="FF0000"/>
              </a:solidFill>
              <a:latin typeface="Calibri" panose="020F0502020204030204" pitchFamily="34" charset="0"/>
              <a:cs typeface="Calibri" panose="020F0502020204030204" pitchFamily="34" charset="0"/>
            </a:endParaRPr>
          </a:p>
        </p:txBody>
      </p:sp>
      <p:sp>
        <p:nvSpPr>
          <p:cNvPr id="4" name="object 4"/>
          <p:cNvSpPr txBox="1"/>
          <p:nvPr/>
        </p:nvSpPr>
        <p:spPr>
          <a:xfrm>
            <a:off x="8258300" y="6140260"/>
            <a:ext cx="144780" cy="151323"/>
          </a:xfrm>
          <a:prstGeom prst="rect">
            <a:avLst/>
          </a:prstGeom>
        </p:spPr>
        <p:txBody>
          <a:bodyPr vert="horz" wrap="square" lIns="0" tIns="12700" rIns="0" bIns="0" rtlCol="0">
            <a:spAutoFit/>
          </a:bodyPr>
          <a:lstStyle/>
          <a:p>
            <a:pPr marL="12700">
              <a:spcBef>
                <a:spcPts val="100"/>
              </a:spcBef>
            </a:pPr>
            <a:r>
              <a:rPr sz="900" spc="-10">
                <a:solidFill>
                  <a:srgbClr val="5FCBEF"/>
                </a:solidFill>
                <a:latin typeface="Trebuchet MS"/>
                <a:cs typeface="Trebuchet MS"/>
              </a:rPr>
              <a:t>39</a:t>
            </a:r>
            <a:endParaRPr sz="900">
              <a:latin typeface="Trebuchet MS"/>
              <a:cs typeface="Trebuchet MS"/>
            </a:endParaRPr>
          </a:p>
        </p:txBody>
      </p:sp>
    </p:spTree>
    <p:extLst>
      <p:ext uri="{BB962C8B-B14F-4D97-AF65-F5344CB8AC3E}">
        <p14:creationId xmlns:p14="http://schemas.microsoft.com/office/powerpoint/2010/main" val="1456195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A99B316-8740-75F3-975F-C82638107F04}"/>
              </a:ext>
            </a:extLst>
          </p:cNvPr>
          <p:cNvSpPr>
            <a:spLocks noGrp="1" noChangeArrowheads="1"/>
          </p:cNvSpPr>
          <p:nvPr>
            <p:ph type="title"/>
          </p:nvPr>
        </p:nvSpPr>
        <p:spPr>
          <a:xfrm>
            <a:off x="1" y="228600"/>
            <a:ext cx="9858376" cy="762000"/>
          </a:xfrm>
        </p:spPr>
        <p:txBody>
          <a:bodyPr>
            <a:normAutofit/>
          </a:bodyPr>
          <a:lstStyle/>
          <a:p>
            <a:pPr eaLnBrk="1" hangingPunct="1"/>
            <a:r>
              <a:rPr lang="en-US" altLang="en-US" sz="4000">
                <a:effectLst>
                  <a:outerShdw blurRad="38100" dist="38100" dir="2700000" algn="tl">
                    <a:srgbClr val="000000">
                      <a:alpha val="43137"/>
                    </a:srgbClr>
                  </a:outerShdw>
                </a:effectLst>
              </a:rPr>
              <a:t>Evaluation of High Bids</a:t>
            </a:r>
          </a:p>
        </p:txBody>
      </p:sp>
      <p:sp>
        <p:nvSpPr>
          <p:cNvPr id="34819" name="Rectangle 3">
            <a:extLst>
              <a:ext uri="{FF2B5EF4-FFF2-40B4-BE49-F238E27FC236}">
                <a16:creationId xmlns:a16="http://schemas.microsoft.com/office/drawing/2014/main" id="{3BF20194-3434-5567-8441-74DB3C0DCC1F}"/>
              </a:ext>
            </a:extLst>
          </p:cNvPr>
          <p:cNvSpPr>
            <a:spLocks noGrp="1" noChangeArrowheads="1"/>
          </p:cNvSpPr>
          <p:nvPr>
            <p:ph idx="1"/>
          </p:nvPr>
        </p:nvSpPr>
        <p:spPr>
          <a:xfrm>
            <a:off x="1828800" y="1371600"/>
            <a:ext cx="8686800" cy="2362200"/>
          </a:xfrm>
        </p:spPr>
        <p:txBody>
          <a:bodyPr/>
          <a:lstStyle/>
          <a:p>
            <a:pPr lvl="2" algn="just" eaLnBrk="1" hangingPunct="1">
              <a:buClr>
                <a:schemeClr val="tx2"/>
              </a:buClr>
              <a:buFont typeface="Arial" panose="020B0604020202020204" pitchFamily="34" charset="0"/>
              <a:buChar char="•"/>
              <a:defRPr/>
            </a:pPr>
            <a:endParaRPr lang="en-US" altLang="en-US">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42900" lvl="2" indent="-342900" algn="just">
              <a:buClr>
                <a:srgbClr val="CC0000"/>
              </a:buClr>
              <a:defRPr/>
            </a:pPr>
            <a:endParaRPr lang="en-US" altLang="en-US">
              <a:latin typeface="Tahoma" panose="020B0604030504040204" pitchFamily="34" charset="0"/>
              <a:ea typeface="Tahoma" panose="020B0604030504040204" pitchFamily="34" charset="0"/>
              <a:cs typeface="Tahoma" panose="020B0604030504040204" pitchFamily="34" charset="0"/>
            </a:endParaRPr>
          </a:p>
        </p:txBody>
      </p:sp>
      <p:sp>
        <p:nvSpPr>
          <p:cNvPr id="66564" name="Content Placeholder 2">
            <a:extLst>
              <a:ext uri="{FF2B5EF4-FFF2-40B4-BE49-F238E27FC236}">
                <a16:creationId xmlns:a16="http://schemas.microsoft.com/office/drawing/2014/main" id="{EC0F114C-612B-8599-CE35-4A9D6DB705E0}"/>
              </a:ext>
            </a:extLst>
          </p:cNvPr>
          <p:cNvSpPr txBox="1">
            <a:spLocks/>
          </p:cNvSpPr>
          <p:nvPr/>
        </p:nvSpPr>
        <p:spPr bwMode="auto">
          <a:xfrm>
            <a:off x="276224" y="1173162"/>
            <a:ext cx="9858376"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buClr>
                <a:schemeClr val="accent1"/>
              </a:buClr>
              <a:buFont typeface="Wingdings" panose="05000000000000000000" pitchFamily="2" charset="2"/>
              <a:buChar char="v"/>
            </a:pPr>
            <a:r>
              <a:rPr lang="en-US" altLang="en-US" sz="2800">
                <a:latin typeface="+mn-lt"/>
                <a:cs typeface="Tahoma" panose="020B0604030504040204" pitchFamily="34" charset="0"/>
              </a:rPr>
              <a:t>   Office of Resource Evaluation evaluates high bids; ensuring the U.S. Government receives </a:t>
            </a:r>
            <a:r>
              <a:rPr lang="en-US" altLang="en-US" sz="2800" u="sng">
                <a:latin typeface="+mn-lt"/>
                <a:cs typeface="Tahoma" panose="020B0604030504040204" pitchFamily="34" charset="0"/>
              </a:rPr>
              <a:t>fair market value</a:t>
            </a:r>
            <a:r>
              <a:rPr lang="en-US" altLang="en-US" sz="2800">
                <a:latin typeface="+mn-lt"/>
                <a:cs typeface="Tahoma" panose="020B0604030504040204" pitchFamily="34" charset="0"/>
              </a:rPr>
              <a:t>. BOEM conducts a two-phase review of the high bids.</a:t>
            </a:r>
          </a:p>
          <a:p>
            <a:pPr>
              <a:buClr>
                <a:schemeClr val="accent1"/>
              </a:buClr>
              <a:buFont typeface="Wingdings" panose="05000000000000000000" pitchFamily="2" charset="2"/>
              <a:buChar char="v"/>
            </a:pPr>
            <a:endParaRPr lang="en-US" altLang="en-US" sz="600">
              <a:latin typeface="+mn-lt"/>
              <a:cs typeface="Tahoma" panose="020B0604030504040204" pitchFamily="34" charset="0"/>
            </a:endParaRPr>
          </a:p>
          <a:p>
            <a:pPr>
              <a:buClr>
                <a:schemeClr val="accent1"/>
              </a:buClr>
              <a:buFont typeface="Wingdings" panose="05000000000000000000" pitchFamily="2" charset="2"/>
              <a:buChar char="v"/>
            </a:pPr>
            <a:r>
              <a:rPr lang="en-US" altLang="en-US" sz="2800">
                <a:latin typeface="+mn-lt"/>
                <a:cs typeface="Tahoma" panose="020B0604030504040204" pitchFamily="34" charset="0"/>
              </a:rPr>
              <a:t>   Phase 1: all bids are reviewed for viability.  Bids awarded only with zero geologic or economic viability. </a:t>
            </a:r>
            <a:endParaRPr lang="en-US" altLang="en-US" sz="700">
              <a:latin typeface="+mn-lt"/>
              <a:cs typeface="Tahoma" panose="020B0604030504040204" pitchFamily="34" charset="0"/>
            </a:endParaRPr>
          </a:p>
          <a:p>
            <a:pPr>
              <a:buClr>
                <a:schemeClr val="accent1"/>
              </a:buClr>
              <a:buFont typeface="Wingdings" panose="05000000000000000000" pitchFamily="2" charset="2"/>
              <a:buChar char="v"/>
            </a:pPr>
            <a:r>
              <a:rPr lang="en-US" altLang="en-US" sz="2800">
                <a:latin typeface="+mn-lt"/>
                <a:cs typeface="Tahoma" panose="020B0604030504040204" pitchFamily="34" charset="0"/>
              </a:rPr>
              <a:t>   Phase 2: detailed geologic and geophysical evaluation and discounted NPV model to determine MROV.</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9BA9A134-61BF-4FC9-D70C-2FACFAE7E19E}"/>
              </a:ext>
            </a:extLst>
          </p:cNvPr>
          <p:cNvSpPr>
            <a:spLocks noGrp="1"/>
          </p:cNvSpPr>
          <p:nvPr>
            <p:ph type="title"/>
          </p:nvPr>
        </p:nvSpPr>
        <p:spPr>
          <a:xfrm>
            <a:off x="368300" y="0"/>
            <a:ext cx="9690100" cy="914400"/>
          </a:xfrm>
        </p:spPr>
        <p:txBody>
          <a:bodyPr>
            <a:normAutofit/>
          </a:bodyPr>
          <a:lstStyle/>
          <a:p>
            <a:r>
              <a:rPr lang="en-US" altLang="en-US" sz="4000">
                <a:effectLst>
                  <a:outerShdw blurRad="38100" dist="38100" dir="2700000" algn="tl">
                    <a:srgbClr val="000000">
                      <a:alpha val="43137"/>
                    </a:srgbClr>
                  </a:outerShdw>
                </a:effectLst>
              </a:rPr>
              <a:t>Rejected bids: 2000-present</a:t>
            </a:r>
          </a:p>
        </p:txBody>
      </p:sp>
      <p:sp>
        <p:nvSpPr>
          <p:cNvPr id="67739" name="TextBox 7">
            <a:extLst>
              <a:ext uri="{FF2B5EF4-FFF2-40B4-BE49-F238E27FC236}">
                <a16:creationId xmlns:a16="http://schemas.microsoft.com/office/drawing/2014/main" id="{1BD78317-CC44-5C5A-D1D5-A4C1E912E367}"/>
              </a:ext>
            </a:extLst>
          </p:cNvPr>
          <p:cNvSpPr txBox="1">
            <a:spLocks noChangeArrowheads="1"/>
          </p:cNvSpPr>
          <p:nvPr/>
        </p:nvSpPr>
        <p:spPr bwMode="auto">
          <a:xfrm>
            <a:off x="838200" y="609600"/>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a:latin typeface="+mn-lt"/>
              </a:rPr>
              <a:t>CGOM/ EGOM Sales</a:t>
            </a:r>
          </a:p>
        </p:txBody>
      </p:sp>
      <p:sp>
        <p:nvSpPr>
          <p:cNvPr id="67740" name="TextBox 9">
            <a:extLst>
              <a:ext uri="{FF2B5EF4-FFF2-40B4-BE49-F238E27FC236}">
                <a16:creationId xmlns:a16="http://schemas.microsoft.com/office/drawing/2014/main" id="{A3C1A14C-D061-030D-C076-4E60EABBD968}"/>
              </a:ext>
            </a:extLst>
          </p:cNvPr>
          <p:cNvSpPr txBox="1">
            <a:spLocks noChangeArrowheads="1"/>
          </p:cNvSpPr>
          <p:nvPr/>
        </p:nvSpPr>
        <p:spPr bwMode="auto">
          <a:xfrm>
            <a:off x="4419600" y="1071875"/>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a:latin typeface="+mn-lt"/>
              </a:rPr>
              <a:t>WGOM Sales</a:t>
            </a:r>
          </a:p>
        </p:txBody>
      </p:sp>
      <p:sp>
        <p:nvSpPr>
          <p:cNvPr id="67779" name="TextBox 11">
            <a:extLst>
              <a:ext uri="{FF2B5EF4-FFF2-40B4-BE49-F238E27FC236}">
                <a16:creationId xmlns:a16="http://schemas.microsoft.com/office/drawing/2014/main" id="{9BBEE32A-9B01-4C7B-8CCA-CDB1CA2A9190}"/>
              </a:ext>
            </a:extLst>
          </p:cNvPr>
          <p:cNvSpPr txBox="1">
            <a:spLocks noChangeArrowheads="1"/>
          </p:cNvSpPr>
          <p:nvPr/>
        </p:nvSpPr>
        <p:spPr bwMode="auto">
          <a:xfrm>
            <a:off x="8153400" y="1123890"/>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a:latin typeface="+mn-lt"/>
              </a:rPr>
              <a:t>      Area-Wide Sales</a:t>
            </a:r>
          </a:p>
        </p:txBody>
      </p:sp>
      <p:graphicFrame>
        <p:nvGraphicFramePr>
          <p:cNvPr id="2" name="Table 1">
            <a:extLst>
              <a:ext uri="{FF2B5EF4-FFF2-40B4-BE49-F238E27FC236}">
                <a16:creationId xmlns:a16="http://schemas.microsoft.com/office/drawing/2014/main" id="{D5DA8643-85A6-F533-D0B2-2D4CB8E7345B}"/>
              </a:ext>
            </a:extLst>
          </p:cNvPr>
          <p:cNvGraphicFramePr>
            <a:graphicFrameLocks noGrp="1"/>
          </p:cNvGraphicFramePr>
          <p:nvPr>
            <p:extLst>
              <p:ext uri="{D42A27DB-BD31-4B8C-83A1-F6EECF244321}">
                <p14:modId xmlns:p14="http://schemas.microsoft.com/office/powerpoint/2010/main" val="1491791104"/>
              </p:ext>
            </p:extLst>
          </p:nvPr>
        </p:nvGraphicFramePr>
        <p:xfrm>
          <a:off x="304800" y="950366"/>
          <a:ext cx="3636726" cy="5907634"/>
        </p:xfrm>
        <a:graphic>
          <a:graphicData uri="http://schemas.openxmlformats.org/drawingml/2006/table">
            <a:tbl>
              <a:tblPr>
                <a:tableStyleId>{5C22544A-7EE6-4342-B048-85BDC9FD1C3A}</a:tableStyleId>
              </a:tblPr>
              <a:tblGrid>
                <a:gridCol w="889715">
                  <a:extLst>
                    <a:ext uri="{9D8B030D-6E8A-4147-A177-3AD203B41FA5}">
                      <a16:colId xmlns:a16="http://schemas.microsoft.com/office/drawing/2014/main" val="2670508571"/>
                    </a:ext>
                  </a:extLst>
                </a:gridCol>
                <a:gridCol w="610280">
                  <a:extLst>
                    <a:ext uri="{9D8B030D-6E8A-4147-A177-3AD203B41FA5}">
                      <a16:colId xmlns:a16="http://schemas.microsoft.com/office/drawing/2014/main" val="4126995913"/>
                    </a:ext>
                  </a:extLst>
                </a:gridCol>
                <a:gridCol w="916171">
                  <a:extLst>
                    <a:ext uri="{9D8B030D-6E8A-4147-A177-3AD203B41FA5}">
                      <a16:colId xmlns:a16="http://schemas.microsoft.com/office/drawing/2014/main" val="2389946703"/>
                    </a:ext>
                  </a:extLst>
                </a:gridCol>
                <a:gridCol w="1220560">
                  <a:extLst>
                    <a:ext uri="{9D8B030D-6E8A-4147-A177-3AD203B41FA5}">
                      <a16:colId xmlns:a16="http://schemas.microsoft.com/office/drawing/2014/main" val="217471079"/>
                    </a:ext>
                  </a:extLst>
                </a:gridCol>
              </a:tblGrid>
              <a:tr h="534175">
                <a:tc>
                  <a:txBody>
                    <a:bodyPr/>
                    <a:lstStyle/>
                    <a:p>
                      <a:pPr algn="r" fontAlgn="b"/>
                      <a:r>
                        <a:rPr lang="en-US" sz="1200" u="none" strike="noStrike">
                          <a:effectLst/>
                        </a:rPr>
                        <a:t>Date</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Sale No.</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200" u="none" strike="noStrike">
                          <a:effectLst/>
                        </a:rPr>
                        <a:t> Rejected Bids</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200" u="none" strike="noStrike">
                          <a:effectLst/>
                        </a:rPr>
                        <a:t>% Rejected Bids</a:t>
                      </a:r>
                      <a:endParaRPr lang="en-US" sz="12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2478135873"/>
                  </a:ext>
                </a:extLst>
              </a:tr>
              <a:tr h="298297">
                <a:tc>
                  <a:txBody>
                    <a:bodyPr/>
                    <a:lstStyle/>
                    <a:p>
                      <a:pPr algn="r" fontAlgn="b"/>
                      <a:r>
                        <a:rPr lang="en-US" sz="1200" u="none" strike="noStrike">
                          <a:effectLst/>
                        </a:rPr>
                        <a:t>3/1/2000</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175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2.9%</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1666393121"/>
                  </a:ext>
                </a:extLst>
              </a:tr>
              <a:tr h="322287">
                <a:tc>
                  <a:txBody>
                    <a:bodyPr/>
                    <a:lstStyle/>
                    <a:p>
                      <a:pPr algn="r" fontAlgn="b"/>
                      <a:r>
                        <a:rPr lang="en-US" sz="1200" u="none" strike="noStrike">
                          <a:effectLst/>
                        </a:rPr>
                        <a:t>3/1/2001</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178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2.4%</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96115842"/>
                  </a:ext>
                </a:extLst>
              </a:tr>
              <a:tr h="298297">
                <a:tc>
                  <a:txBody>
                    <a:bodyPr/>
                    <a:lstStyle/>
                    <a:p>
                      <a:pPr algn="r" fontAlgn="b"/>
                      <a:r>
                        <a:rPr lang="en-US" sz="1200" u="none" strike="noStrike">
                          <a:effectLst/>
                        </a:rPr>
                        <a:t>3/1/2002</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182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3.0%</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1202912233"/>
                  </a:ext>
                </a:extLst>
              </a:tr>
              <a:tr h="358209">
                <a:tc>
                  <a:txBody>
                    <a:bodyPr/>
                    <a:lstStyle/>
                    <a:p>
                      <a:pPr algn="r" fontAlgn="b"/>
                      <a:r>
                        <a:rPr lang="en-US" sz="1200" u="none" strike="noStrike">
                          <a:effectLst/>
                        </a:rPr>
                        <a:t>3/1/2003</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189 / 185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16</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2.8%</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1569232254"/>
                  </a:ext>
                </a:extLst>
              </a:tr>
              <a:tr h="298297">
                <a:tc>
                  <a:txBody>
                    <a:bodyPr/>
                    <a:lstStyle/>
                    <a:p>
                      <a:pPr algn="r" fontAlgn="b"/>
                      <a:r>
                        <a:rPr lang="en-US" sz="1200" u="none" strike="noStrike">
                          <a:effectLst/>
                        </a:rPr>
                        <a:t>3/1/2004</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190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3938233319"/>
                  </a:ext>
                </a:extLst>
              </a:tr>
              <a:tr h="358209">
                <a:tc>
                  <a:txBody>
                    <a:bodyPr/>
                    <a:lstStyle/>
                    <a:p>
                      <a:pPr algn="r" fontAlgn="b"/>
                      <a:r>
                        <a:rPr lang="en-US" sz="1200" u="none" strike="noStrike">
                          <a:effectLst/>
                        </a:rPr>
                        <a:t>3/1/2005</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194 / 197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19</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4.4%</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1061201670"/>
                  </a:ext>
                </a:extLst>
              </a:tr>
              <a:tr h="298297">
                <a:tc>
                  <a:txBody>
                    <a:bodyPr/>
                    <a:lstStyle/>
                    <a:p>
                      <a:pPr algn="r" fontAlgn="b"/>
                      <a:r>
                        <a:rPr lang="en-US" sz="1200" u="none" strike="noStrike">
                          <a:effectLst/>
                        </a:rPr>
                        <a:t>3/1/2006</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198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3.0%</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2442727658"/>
                  </a:ext>
                </a:extLst>
              </a:tr>
              <a:tr h="298297">
                <a:tc>
                  <a:txBody>
                    <a:bodyPr/>
                    <a:lstStyle/>
                    <a:p>
                      <a:pPr algn="r" fontAlgn="b"/>
                      <a:r>
                        <a:rPr lang="en-US" sz="1200" u="none" strike="noStrike">
                          <a:effectLst/>
                        </a:rPr>
                        <a:t>3/1/2007</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205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18</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4164325393"/>
                  </a:ext>
                </a:extLst>
              </a:tr>
              <a:tr h="358209">
                <a:tc>
                  <a:txBody>
                    <a:bodyPr/>
                    <a:lstStyle/>
                    <a:p>
                      <a:pPr algn="r" fontAlgn="b"/>
                      <a:r>
                        <a:rPr lang="en-US" sz="1200" u="none" strike="noStrike">
                          <a:effectLst/>
                        </a:rPr>
                        <a:t>3/1/2008</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224 / 206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1.8%</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2091734568"/>
                  </a:ext>
                </a:extLst>
              </a:tr>
              <a:tr h="298297">
                <a:tc>
                  <a:txBody>
                    <a:bodyPr/>
                    <a:lstStyle/>
                    <a:p>
                      <a:pPr algn="r" fontAlgn="b"/>
                      <a:r>
                        <a:rPr lang="en-US" sz="1200" u="none" strike="noStrike">
                          <a:effectLst/>
                        </a:rPr>
                        <a:t>3/1/2008</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208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19</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5.5%</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489756242"/>
                  </a:ext>
                </a:extLst>
              </a:tr>
              <a:tr h="298297">
                <a:tc>
                  <a:txBody>
                    <a:bodyPr/>
                    <a:lstStyle/>
                    <a:p>
                      <a:pPr algn="r" fontAlgn="b"/>
                      <a:r>
                        <a:rPr lang="en-US" sz="1200" u="none" strike="noStrike">
                          <a:effectLst/>
                        </a:rPr>
                        <a:t>3/1/2010</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213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19</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4.1%</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4052019394"/>
                  </a:ext>
                </a:extLst>
              </a:tr>
              <a:tr h="298297">
                <a:tc>
                  <a:txBody>
                    <a:bodyPr/>
                    <a:lstStyle/>
                    <a:p>
                      <a:pPr algn="r" fontAlgn="b"/>
                      <a:r>
                        <a:rPr lang="en-US" sz="1200" u="none" strike="noStrike">
                          <a:effectLst/>
                        </a:rPr>
                        <a:t>3/1/2013</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227</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4.1%</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1037599881"/>
                  </a:ext>
                </a:extLst>
              </a:tr>
              <a:tr h="358209">
                <a:tc>
                  <a:txBody>
                    <a:bodyPr/>
                    <a:lstStyle/>
                    <a:p>
                      <a:pPr algn="r" fontAlgn="b"/>
                      <a:r>
                        <a:rPr lang="en-US" sz="1200" u="none" strike="noStrike">
                          <a:effectLst/>
                        </a:rPr>
                        <a:t>3/1/2014</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225 / 231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3834203501"/>
                  </a:ext>
                </a:extLst>
              </a:tr>
              <a:tr h="298297">
                <a:tc>
                  <a:txBody>
                    <a:bodyPr/>
                    <a:lstStyle/>
                    <a:p>
                      <a:pPr algn="r" fontAlgn="b"/>
                      <a:r>
                        <a:rPr lang="en-US" sz="1200" u="none" strike="noStrike">
                          <a:effectLst/>
                        </a:rPr>
                        <a:t>3/1/2015</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235</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4.7%</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1430353535"/>
                  </a:ext>
                </a:extLst>
              </a:tr>
              <a:tr h="322287">
                <a:tc>
                  <a:txBody>
                    <a:bodyPr/>
                    <a:lstStyle/>
                    <a:p>
                      <a:pPr algn="r" fontAlgn="b"/>
                      <a:r>
                        <a:rPr lang="en-US" sz="1200" u="none" strike="noStrike">
                          <a:effectLst/>
                        </a:rPr>
                        <a:t>3/1/2016</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r>
                        <a:rPr lang="en-US" sz="1200" u="none" strike="noStrike">
                          <a:effectLst/>
                        </a:rPr>
                        <a:t>226 </a:t>
                      </a:r>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5.5%</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219507666"/>
                  </a:ext>
                </a:extLst>
              </a:tr>
              <a:tr h="298297">
                <a:tc>
                  <a:txBody>
                    <a:bodyPr/>
                    <a:lstStyle/>
                    <a:p>
                      <a:pPr algn="r" fontAlgn="b"/>
                      <a:r>
                        <a:rPr lang="en-US" sz="1200" u="none" strike="noStrike">
                          <a:effectLst/>
                          <a:highlight>
                            <a:srgbClr val="00FFFF"/>
                          </a:highlight>
                        </a:rPr>
                        <a:t>3/1/2017</a:t>
                      </a:r>
                      <a:endParaRPr lang="en-US" sz="1200" b="0" i="0" u="none" strike="noStrike">
                        <a:solidFill>
                          <a:srgbClr val="000000"/>
                        </a:solidFill>
                        <a:effectLst/>
                        <a:highlight>
                          <a:srgbClr val="00FFFF"/>
                        </a:highlight>
                        <a:latin typeface="Calibri" panose="020F0502020204030204" pitchFamily="34" charset="0"/>
                      </a:endParaRPr>
                    </a:p>
                  </a:txBody>
                  <a:tcPr marL="7807" marR="7807" marT="7807" marB="0" anchor="b"/>
                </a:tc>
                <a:tc>
                  <a:txBody>
                    <a:bodyPr/>
                    <a:lstStyle/>
                    <a:p>
                      <a:pPr algn="l" fontAlgn="b"/>
                      <a:r>
                        <a:rPr lang="en-US" sz="1200" u="none" strike="noStrike">
                          <a:effectLst/>
                          <a:highlight>
                            <a:srgbClr val="00FFFF"/>
                          </a:highlight>
                        </a:rPr>
                        <a:t>247 </a:t>
                      </a:r>
                      <a:endParaRPr lang="en-US" sz="1200" b="0" i="0" u="none" strike="noStrike">
                        <a:solidFill>
                          <a:srgbClr val="000000"/>
                        </a:solidFill>
                        <a:effectLst/>
                        <a:highlight>
                          <a:srgbClr val="00FFFF"/>
                        </a:highlight>
                        <a:latin typeface="Calibri" panose="020F0502020204030204" pitchFamily="34" charset="0"/>
                      </a:endParaRPr>
                    </a:p>
                  </a:txBody>
                  <a:tcPr marL="7807" marR="7807" marT="7807" marB="0" anchor="b"/>
                </a:tc>
                <a:tc>
                  <a:txBody>
                    <a:bodyPr/>
                    <a:lstStyle/>
                    <a:p>
                      <a:pPr algn="ctr" fontAlgn="b"/>
                      <a:r>
                        <a:rPr lang="en-US" sz="1600" u="none" strike="noStrike">
                          <a:effectLst/>
                          <a:highlight>
                            <a:srgbClr val="00FFFF"/>
                          </a:highlight>
                        </a:rPr>
                        <a:t>10</a:t>
                      </a:r>
                      <a:endParaRPr lang="en-US" sz="1600" b="0" i="0" u="none" strike="noStrike">
                        <a:solidFill>
                          <a:srgbClr val="000000"/>
                        </a:solidFill>
                        <a:effectLst/>
                        <a:highlight>
                          <a:srgbClr val="00FFFF"/>
                        </a:highlight>
                        <a:latin typeface="Calibri" panose="020F0502020204030204" pitchFamily="34" charset="0"/>
                      </a:endParaRPr>
                    </a:p>
                  </a:txBody>
                  <a:tcPr marL="7807" marR="7807" marT="7807" marB="0" anchor="b"/>
                </a:tc>
                <a:tc>
                  <a:txBody>
                    <a:bodyPr/>
                    <a:lstStyle/>
                    <a:p>
                      <a:pPr algn="ctr" fontAlgn="b"/>
                      <a:r>
                        <a:rPr lang="en-US" sz="1600" u="none" strike="noStrike">
                          <a:effectLst/>
                          <a:highlight>
                            <a:srgbClr val="00FFFF"/>
                          </a:highlight>
                        </a:rPr>
                        <a:t>6.1%</a:t>
                      </a:r>
                      <a:endParaRPr lang="en-US" sz="1600" b="0" i="0" u="none" strike="noStrike">
                        <a:solidFill>
                          <a:srgbClr val="000000"/>
                        </a:solidFill>
                        <a:effectLst/>
                        <a:highlight>
                          <a:srgbClr val="00FFFF"/>
                        </a:highlight>
                        <a:latin typeface="Calibri" panose="020F0502020204030204" pitchFamily="34" charset="0"/>
                      </a:endParaRPr>
                    </a:p>
                  </a:txBody>
                  <a:tcPr marL="7807" marR="7807" marT="7807" marB="0" anchor="b"/>
                </a:tc>
                <a:extLst>
                  <a:ext uri="{0D108BD9-81ED-4DB2-BD59-A6C34878D82A}">
                    <a16:rowId xmlns:a16="http://schemas.microsoft.com/office/drawing/2014/main" val="344639394"/>
                  </a:ext>
                </a:extLst>
              </a:tr>
              <a:tr h="182847">
                <a:tc>
                  <a:txBody>
                    <a:bodyPr/>
                    <a:lstStyle/>
                    <a:p>
                      <a:pPr algn="r" fontAlgn="b"/>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13.06</a:t>
                      </a:r>
                      <a:endParaRPr lang="en-US" sz="1600" b="0" i="0" u="none" strike="noStrike">
                        <a:solidFill>
                          <a:srgbClr val="000000"/>
                        </a:solidFill>
                        <a:effectLst/>
                        <a:latin typeface="Calibri" panose="020F0502020204030204" pitchFamily="34" charset="0"/>
                      </a:endParaRPr>
                    </a:p>
                  </a:txBody>
                  <a:tcPr marL="7807" marR="7807" marT="7807" marB="0" anchor="b"/>
                </a:tc>
                <a:tc>
                  <a:txBody>
                    <a:bodyPr/>
                    <a:lstStyle/>
                    <a:p>
                      <a:pPr algn="ctr" fontAlgn="b"/>
                      <a:r>
                        <a:rPr lang="en-US" sz="1600" u="none" strike="noStrike">
                          <a:effectLst/>
                        </a:rPr>
                        <a:t>3.5%</a:t>
                      </a:r>
                      <a:endParaRPr lang="en-US" sz="1600" b="0" i="0" u="none" strike="noStrike">
                        <a:solidFill>
                          <a:srgbClr val="000000"/>
                        </a:solidFill>
                        <a:effectLst/>
                        <a:latin typeface="Calibri" panose="020F0502020204030204" pitchFamily="34" charset="0"/>
                      </a:endParaRPr>
                    </a:p>
                  </a:txBody>
                  <a:tcPr marL="7807" marR="7807" marT="7807" marB="0" anchor="b"/>
                </a:tc>
                <a:extLst>
                  <a:ext uri="{0D108BD9-81ED-4DB2-BD59-A6C34878D82A}">
                    <a16:rowId xmlns:a16="http://schemas.microsoft.com/office/drawing/2014/main" val="3170795591"/>
                  </a:ext>
                </a:extLst>
              </a:tr>
            </a:tbl>
          </a:graphicData>
        </a:graphic>
      </p:graphicFrame>
      <p:graphicFrame>
        <p:nvGraphicFramePr>
          <p:cNvPr id="4" name="Table 3">
            <a:extLst>
              <a:ext uri="{FF2B5EF4-FFF2-40B4-BE49-F238E27FC236}">
                <a16:creationId xmlns:a16="http://schemas.microsoft.com/office/drawing/2014/main" id="{9A8F7D81-597E-F72E-40C4-83CCC2EE5959}"/>
              </a:ext>
            </a:extLst>
          </p:cNvPr>
          <p:cNvGraphicFramePr>
            <a:graphicFrameLocks noGrp="1"/>
          </p:cNvGraphicFramePr>
          <p:nvPr>
            <p:extLst>
              <p:ext uri="{D42A27DB-BD31-4B8C-83A1-F6EECF244321}">
                <p14:modId xmlns:p14="http://schemas.microsoft.com/office/powerpoint/2010/main" val="91291271"/>
              </p:ext>
            </p:extLst>
          </p:nvPr>
        </p:nvGraphicFramePr>
        <p:xfrm>
          <a:off x="4114800" y="1447800"/>
          <a:ext cx="3429000" cy="4540673"/>
        </p:xfrm>
        <a:graphic>
          <a:graphicData uri="http://schemas.openxmlformats.org/drawingml/2006/table">
            <a:tbl>
              <a:tblPr>
                <a:tableStyleId>{5C22544A-7EE6-4342-B048-85BDC9FD1C3A}</a:tableStyleId>
              </a:tblPr>
              <a:tblGrid>
                <a:gridCol w="822522">
                  <a:extLst>
                    <a:ext uri="{9D8B030D-6E8A-4147-A177-3AD203B41FA5}">
                      <a16:colId xmlns:a16="http://schemas.microsoft.com/office/drawing/2014/main" val="393667470"/>
                    </a:ext>
                  </a:extLst>
                </a:gridCol>
                <a:gridCol w="1052827">
                  <a:extLst>
                    <a:ext uri="{9D8B030D-6E8A-4147-A177-3AD203B41FA5}">
                      <a16:colId xmlns:a16="http://schemas.microsoft.com/office/drawing/2014/main" val="3112882615"/>
                    </a:ext>
                  </a:extLst>
                </a:gridCol>
                <a:gridCol w="690918">
                  <a:extLst>
                    <a:ext uri="{9D8B030D-6E8A-4147-A177-3AD203B41FA5}">
                      <a16:colId xmlns:a16="http://schemas.microsoft.com/office/drawing/2014/main" val="2630037391"/>
                    </a:ext>
                  </a:extLst>
                </a:gridCol>
                <a:gridCol w="862733">
                  <a:extLst>
                    <a:ext uri="{9D8B030D-6E8A-4147-A177-3AD203B41FA5}">
                      <a16:colId xmlns:a16="http://schemas.microsoft.com/office/drawing/2014/main" val="1333192707"/>
                    </a:ext>
                  </a:extLst>
                </a:gridCol>
              </a:tblGrid>
              <a:tr h="486833">
                <a:tc>
                  <a:txBody>
                    <a:bodyPr/>
                    <a:lstStyle/>
                    <a:p>
                      <a:pPr algn="ctr" fontAlgn="ctr"/>
                      <a:r>
                        <a:rPr lang="en-US" sz="1100" u="none" strike="noStrike">
                          <a:effectLst/>
                        </a:rPr>
                        <a:t>Date</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Sale No.</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Rejected Bids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Rejected Bids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91343489"/>
                  </a:ext>
                </a:extLst>
              </a:tr>
              <a:tr h="243417">
                <a:tc>
                  <a:txBody>
                    <a:bodyPr/>
                    <a:lstStyle/>
                    <a:p>
                      <a:pPr algn="ctr" fontAlgn="b"/>
                      <a:r>
                        <a:rPr lang="en-US" sz="1100" u="none" strike="noStrike">
                          <a:effectLst/>
                        </a:rPr>
                        <a:t>8/1/2000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177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3.1%</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03493845"/>
                  </a:ext>
                </a:extLst>
              </a:tr>
              <a:tr h="243417">
                <a:tc>
                  <a:txBody>
                    <a:bodyPr/>
                    <a:lstStyle/>
                    <a:p>
                      <a:pPr algn="ctr" fontAlgn="b"/>
                      <a:r>
                        <a:rPr lang="en-US" sz="1100" u="none" strike="noStrike">
                          <a:effectLst/>
                        </a:rPr>
                        <a:t>8/1/2001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180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2.2%</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53365300"/>
                  </a:ext>
                </a:extLst>
              </a:tr>
              <a:tr h="243417">
                <a:tc>
                  <a:txBody>
                    <a:bodyPr/>
                    <a:lstStyle/>
                    <a:p>
                      <a:pPr algn="ctr" fontAlgn="b"/>
                      <a:r>
                        <a:rPr lang="en-US" sz="1100" u="none" strike="noStrike">
                          <a:effectLst/>
                        </a:rPr>
                        <a:t>8/1/2002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184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2.2%</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1868010"/>
                  </a:ext>
                </a:extLst>
              </a:tr>
              <a:tr h="243417">
                <a:tc>
                  <a:txBody>
                    <a:bodyPr/>
                    <a:lstStyle/>
                    <a:p>
                      <a:pPr algn="ctr" fontAlgn="b"/>
                      <a:r>
                        <a:rPr lang="en-US" sz="1100" u="none" strike="noStrike">
                          <a:effectLst/>
                        </a:rPr>
                        <a:t>8/1/2003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187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7871361"/>
                  </a:ext>
                </a:extLst>
              </a:tr>
              <a:tr h="243417">
                <a:tc>
                  <a:txBody>
                    <a:bodyPr/>
                    <a:lstStyle/>
                    <a:p>
                      <a:pPr algn="ctr" fontAlgn="b"/>
                      <a:r>
                        <a:rPr lang="en-US" sz="1100" u="none" strike="noStrike">
                          <a:effectLst/>
                        </a:rPr>
                        <a:t>8/1/2004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192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8613981"/>
                  </a:ext>
                </a:extLst>
              </a:tr>
              <a:tr h="243417">
                <a:tc>
                  <a:txBody>
                    <a:bodyPr/>
                    <a:lstStyle/>
                    <a:p>
                      <a:pPr algn="ctr" fontAlgn="b"/>
                      <a:r>
                        <a:rPr lang="en-US" sz="1100" u="none" strike="noStrike">
                          <a:effectLst/>
                        </a:rPr>
                        <a:t>8/1/2005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196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28478992"/>
                  </a:ext>
                </a:extLst>
              </a:tr>
              <a:tr h="243417">
                <a:tc>
                  <a:txBody>
                    <a:bodyPr/>
                    <a:lstStyle/>
                    <a:p>
                      <a:pPr algn="ctr" fontAlgn="b"/>
                      <a:r>
                        <a:rPr lang="en-US" sz="1100" u="none" strike="noStrike">
                          <a:effectLst/>
                        </a:rPr>
                        <a:t>8/1/2006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200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2.6%</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32745833"/>
                  </a:ext>
                </a:extLst>
              </a:tr>
              <a:tr h="243417">
                <a:tc>
                  <a:txBody>
                    <a:bodyPr/>
                    <a:lstStyle/>
                    <a:p>
                      <a:pPr algn="ctr" fontAlgn="b"/>
                      <a:r>
                        <a:rPr lang="en-US" sz="1100" u="none" strike="noStrike">
                          <a:effectLst/>
                        </a:rPr>
                        <a:t>8/1/2007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204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2.8%</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1177544"/>
                  </a:ext>
                </a:extLst>
              </a:tr>
              <a:tr h="243417">
                <a:tc>
                  <a:txBody>
                    <a:bodyPr/>
                    <a:lstStyle/>
                    <a:p>
                      <a:pPr algn="ctr" fontAlgn="b"/>
                      <a:r>
                        <a:rPr lang="en-US" sz="1100" u="none" strike="noStrike">
                          <a:effectLst/>
                        </a:rPr>
                        <a:t>8/1/2008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207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1.9%</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8742105"/>
                  </a:ext>
                </a:extLst>
              </a:tr>
              <a:tr h="243417">
                <a:tc>
                  <a:txBody>
                    <a:bodyPr/>
                    <a:lstStyle/>
                    <a:p>
                      <a:pPr algn="ctr" fontAlgn="b"/>
                      <a:r>
                        <a:rPr lang="en-US" sz="1100" u="none" strike="noStrike">
                          <a:effectLst/>
                        </a:rPr>
                        <a:t>8/1/2009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210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4.3%</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7285534"/>
                  </a:ext>
                </a:extLst>
              </a:tr>
              <a:tr h="243417">
                <a:tc>
                  <a:txBody>
                    <a:bodyPr/>
                    <a:lstStyle/>
                    <a:p>
                      <a:pPr algn="ctr" fontAlgn="b"/>
                      <a:r>
                        <a:rPr lang="en-US" sz="1100" u="none" strike="noStrike">
                          <a:effectLst/>
                          <a:highlight>
                            <a:srgbClr val="00FFFF"/>
                          </a:highlight>
                        </a:rPr>
                        <a:t>12/14/2011</a:t>
                      </a:r>
                      <a:endParaRPr lang="en-US" sz="1100" b="0" i="0" u="none" strike="noStrike">
                        <a:solidFill>
                          <a:srgbClr val="000000"/>
                        </a:solidFill>
                        <a:effectLst/>
                        <a:highlight>
                          <a:srgbClr val="00FFFF"/>
                        </a:highlight>
                        <a:latin typeface="Calibri" panose="020F0502020204030204" pitchFamily="34" charset="0"/>
                      </a:endParaRPr>
                    </a:p>
                  </a:txBody>
                  <a:tcPr marL="9525" marR="9525" marT="9525" marB="0" anchor="b"/>
                </a:tc>
                <a:tc>
                  <a:txBody>
                    <a:bodyPr/>
                    <a:lstStyle/>
                    <a:p>
                      <a:pPr algn="ctr" fontAlgn="b"/>
                      <a:r>
                        <a:rPr lang="en-US" sz="1600" u="none" strike="noStrike">
                          <a:effectLst/>
                          <a:highlight>
                            <a:srgbClr val="00FFFF"/>
                          </a:highlight>
                        </a:rPr>
                        <a:t>218 </a:t>
                      </a:r>
                      <a:endParaRPr lang="en-US" sz="1600" b="0" i="0" u="none" strike="noStrike">
                        <a:solidFill>
                          <a:srgbClr val="000000"/>
                        </a:solidFill>
                        <a:effectLst/>
                        <a:highlight>
                          <a:srgbClr val="00FFFF"/>
                        </a:highlight>
                        <a:latin typeface="Calibri" panose="020F0502020204030204" pitchFamily="34" charset="0"/>
                      </a:endParaRPr>
                    </a:p>
                  </a:txBody>
                  <a:tcPr marL="9525" marR="9525" marT="9525" marB="0" anchor="b"/>
                </a:tc>
                <a:tc>
                  <a:txBody>
                    <a:bodyPr/>
                    <a:lstStyle/>
                    <a:p>
                      <a:pPr algn="ctr" fontAlgn="b"/>
                      <a:r>
                        <a:rPr lang="en-US" sz="1600" u="none" strike="noStrike">
                          <a:effectLst/>
                          <a:highlight>
                            <a:srgbClr val="00FFFF"/>
                          </a:highlight>
                        </a:rPr>
                        <a:t>9</a:t>
                      </a:r>
                      <a:endParaRPr lang="en-US" sz="1600" b="0" i="0" u="none" strike="noStrike">
                        <a:solidFill>
                          <a:srgbClr val="000000"/>
                        </a:solidFill>
                        <a:effectLst/>
                        <a:highlight>
                          <a:srgbClr val="00FFFF"/>
                        </a:highlight>
                        <a:latin typeface="Calibri" panose="020F0502020204030204" pitchFamily="34" charset="0"/>
                      </a:endParaRPr>
                    </a:p>
                  </a:txBody>
                  <a:tcPr marL="9525" marR="9525" marT="9525" marB="0" anchor="b"/>
                </a:tc>
                <a:tc>
                  <a:txBody>
                    <a:bodyPr/>
                    <a:lstStyle/>
                    <a:p>
                      <a:pPr algn="ctr" fontAlgn="b"/>
                      <a:r>
                        <a:rPr lang="en-US" sz="1600" u="none" strike="noStrike">
                          <a:effectLst/>
                          <a:highlight>
                            <a:srgbClr val="00FFFF"/>
                          </a:highlight>
                        </a:rPr>
                        <a:t>4.7%</a:t>
                      </a:r>
                      <a:endParaRPr lang="en-US" sz="1600" b="0" i="0" u="none" strike="noStrike">
                        <a:solidFill>
                          <a:srgbClr val="000000"/>
                        </a:solidFill>
                        <a:effectLst/>
                        <a:highlight>
                          <a:srgbClr val="00FFFF"/>
                        </a:highlight>
                        <a:latin typeface="Calibri" panose="020F0502020204030204" pitchFamily="34" charset="0"/>
                      </a:endParaRPr>
                    </a:p>
                  </a:txBody>
                  <a:tcPr marL="9525" marR="9525" marT="9525" marB="0" anchor="b"/>
                </a:tc>
                <a:extLst>
                  <a:ext uri="{0D108BD9-81ED-4DB2-BD59-A6C34878D82A}">
                    <a16:rowId xmlns:a16="http://schemas.microsoft.com/office/drawing/2014/main" val="2089380612"/>
                  </a:ext>
                </a:extLst>
              </a:tr>
              <a:tr h="243417">
                <a:tc>
                  <a:txBody>
                    <a:bodyPr/>
                    <a:lstStyle/>
                    <a:p>
                      <a:pPr algn="ctr" fontAlgn="b"/>
                      <a:r>
                        <a:rPr lang="en-US" sz="1100" u="none" strike="noStrike">
                          <a:effectLst/>
                        </a:rPr>
                        <a:t>11/1/2012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229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9001685"/>
                  </a:ext>
                </a:extLst>
              </a:tr>
              <a:tr h="243417">
                <a:tc>
                  <a:txBody>
                    <a:bodyPr/>
                    <a:lstStyle/>
                    <a:p>
                      <a:pPr algn="ctr" fontAlgn="b"/>
                      <a:r>
                        <a:rPr lang="en-US" sz="1100" u="none" strike="noStrike">
                          <a:effectLst/>
                        </a:rPr>
                        <a:t>8/1/2013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233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3.8%</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4433157"/>
                  </a:ext>
                </a:extLst>
              </a:tr>
              <a:tr h="243417">
                <a:tc>
                  <a:txBody>
                    <a:bodyPr/>
                    <a:lstStyle/>
                    <a:p>
                      <a:pPr algn="ctr" fontAlgn="b"/>
                      <a:r>
                        <a:rPr lang="en-US" sz="1100" u="none" strike="noStrike">
                          <a:effectLst/>
                        </a:rPr>
                        <a:t>8/1/2014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238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8360656"/>
                  </a:ext>
                </a:extLst>
              </a:tr>
              <a:tr h="243417">
                <a:tc>
                  <a:txBody>
                    <a:bodyPr/>
                    <a:lstStyle/>
                    <a:p>
                      <a:pPr algn="ctr" fontAlgn="b"/>
                      <a:r>
                        <a:rPr lang="en-US" sz="1100" u="none" strike="noStrike">
                          <a:effectLst/>
                        </a:rPr>
                        <a:t>8/1/2015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246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1375182"/>
                  </a:ext>
                </a:extLst>
              </a:tr>
              <a:tr h="243417">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4.87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2.1%</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77969373"/>
                  </a:ext>
                </a:extLst>
              </a:tr>
            </a:tbl>
          </a:graphicData>
        </a:graphic>
      </p:graphicFrame>
      <p:graphicFrame>
        <p:nvGraphicFramePr>
          <p:cNvPr id="6" name="Table 5">
            <a:extLst>
              <a:ext uri="{FF2B5EF4-FFF2-40B4-BE49-F238E27FC236}">
                <a16:creationId xmlns:a16="http://schemas.microsoft.com/office/drawing/2014/main" id="{D27C4547-7C9D-BE3C-4AD9-4E4C5F0ABE15}"/>
              </a:ext>
            </a:extLst>
          </p:cNvPr>
          <p:cNvGraphicFramePr>
            <a:graphicFrameLocks noGrp="1"/>
          </p:cNvGraphicFramePr>
          <p:nvPr>
            <p:extLst>
              <p:ext uri="{D42A27DB-BD31-4B8C-83A1-F6EECF244321}">
                <p14:modId xmlns:p14="http://schemas.microsoft.com/office/powerpoint/2010/main" val="3916001177"/>
              </p:ext>
            </p:extLst>
          </p:nvPr>
        </p:nvGraphicFramePr>
        <p:xfrm>
          <a:off x="7848600" y="1600200"/>
          <a:ext cx="3352800" cy="4540675"/>
        </p:xfrm>
        <a:graphic>
          <a:graphicData uri="http://schemas.openxmlformats.org/drawingml/2006/table">
            <a:tbl>
              <a:tblPr>
                <a:tableStyleId>{5C22544A-7EE6-4342-B048-85BDC9FD1C3A}</a:tableStyleId>
              </a:tblPr>
              <a:tblGrid>
                <a:gridCol w="804243">
                  <a:extLst>
                    <a:ext uri="{9D8B030D-6E8A-4147-A177-3AD203B41FA5}">
                      <a16:colId xmlns:a16="http://schemas.microsoft.com/office/drawing/2014/main" val="2586501261"/>
                    </a:ext>
                  </a:extLst>
                </a:gridCol>
                <a:gridCol w="1029431">
                  <a:extLst>
                    <a:ext uri="{9D8B030D-6E8A-4147-A177-3AD203B41FA5}">
                      <a16:colId xmlns:a16="http://schemas.microsoft.com/office/drawing/2014/main" val="2404234511"/>
                    </a:ext>
                  </a:extLst>
                </a:gridCol>
                <a:gridCol w="675565">
                  <a:extLst>
                    <a:ext uri="{9D8B030D-6E8A-4147-A177-3AD203B41FA5}">
                      <a16:colId xmlns:a16="http://schemas.microsoft.com/office/drawing/2014/main" val="2061571437"/>
                    </a:ext>
                  </a:extLst>
                </a:gridCol>
                <a:gridCol w="843561">
                  <a:extLst>
                    <a:ext uri="{9D8B030D-6E8A-4147-A177-3AD203B41FA5}">
                      <a16:colId xmlns:a16="http://schemas.microsoft.com/office/drawing/2014/main" val="1231983593"/>
                    </a:ext>
                  </a:extLst>
                </a:gridCol>
              </a:tblGrid>
              <a:tr h="648667">
                <a:tc>
                  <a:txBody>
                    <a:bodyPr/>
                    <a:lstStyle/>
                    <a:p>
                      <a:pPr algn="ctr" fontAlgn="ctr"/>
                      <a:r>
                        <a:rPr lang="en-US" sz="1100" u="none" strike="noStrike">
                          <a:effectLst/>
                        </a:rPr>
                        <a:t>Date</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Sale No.</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Rejected Bids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Rejected Bids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90112913"/>
                  </a:ext>
                </a:extLst>
              </a:tr>
              <a:tr h="324334">
                <a:tc>
                  <a:txBody>
                    <a:bodyPr/>
                    <a:lstStyle/>
                    <a:p>
                      <a:pPr algn="ctr" fontAlgn="ctr"/>
                      <a:r>
                        <a:rPr lang="en-US" sz="1100" u="none" strike="noStrike">
                          <a:effectLst/>
                        </a:rPr>
                        <a:t>3/1/2018</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250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9</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6.1%</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40553165"/>
                  </a:ext>
                </a:extLst>
              </a:tr>
              <a:tr h="324334">
                <a:tc>
                  <a:txBody>
                    <a:bodyPr/>
                    <a:lstStyle/>
                    <a:p>
                      <a:pPr algn="ctr" fontAlgn="ctr"/>
                      <a:r>
                        <a:rPr lang="en-US" sz="1100" u="none" strike="noStrike">
                          <a:effectLst/>
                        </a:rPr>
                        <a:t>8/1/2018</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251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2.1%</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98534371"/>
                  </a:ext>
                </a:extLst>
              </a:tr>
              <a:tr h="324334">
                <a:tc>
                  <a:txBody>
                    <a:bodyPr/>
                    <a:lstStyle/>
                    <a:p>
                      <a:pPr algn="ctr" fontAlgn="ctr"/>
                      <a:r>
                        <a:rPr lang="en-US" sz="1100" u="none" strike="noStrike">
                          <a:effectLst/>
                        </a:rPr>
                        <a:t>3/1/2019</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252</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6.2%</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8771979"/>
                  </a:ext>
                </a:extLst>
              </a:tr>
              <a:tr h="324334">
                <a:tc>
                  <a:txBody>
                    <a:bodyPr/>
                    <a:lstStyle/>
                    <a:p>
                      <a:pPr algn="ctr" fontAlgn="ctr"/>
                      <a:r>
                        <a:rPr lang="en-US" sz="1100" u="none" strike="noStrike">
                          <a:effectLst/>
                        </a:rPr>
                        <a:t>8/1/2019</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253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2.6%</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458595"/>
                  </a:ext>
                </a:extLst>
              </a:tr>
              <a:tr h="324334">
                <a:tc>
                  <a:txBody>
                    <a:bodyPr/>
                    <a:lstStyle/>
                    <a:p>
                      <a:pPr algn="ctr" fontAlgn="ctr"/>
                      <a:r>
                        <a:rPr lang="en-US" sz="1100" u="none" strike="noStrike">
                          <a:effectLst/>
                        </a:rPr>
                        <a:t>8/1/2016</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248</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45453064"/>
                  </a:ext>
                </a:extLst>
              </a:tr>
              <a:tr h="324334">
                <a:tc>
                  <a:txBody>
                    <a:bodyPr/>
                    <a:lstStyle/>
                    <a:p>
                      <a:pPr algn="ctr" fontAlgn="ctr"/>
                      <a:r>
                        <a:rPr lang="en-US" sz="1100" u="none" strike="noStrike">
                          <a:effectLst/>
                        </a:rPr>
                        <a:t>8/1/2017</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249</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7.8%</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16646900"/>
                  </a:ext>
                </a:extLst>
              </a:tr>
              <a:tr h="324334">
                <a:tc>
                  <a:txBody>
                    <a:bodyPr/>
                    <a:lstStyle/>
                    <a:p>
                      <a:pPr algn="ctr" fontAlgn="ctr"/>
                      <a:r>
                        <a:rPr lang="en-US" sz="1100" u="none" strike="noStrike">
                          <a:effectLst/>
                          <a:highlight>
                            <a:srgbClr val="00FFFF"/>
                          </a:highlight>
                        </a:rPr>
                        <a:t>3/18/2020</a:t>
                      </a:r>
                      <a:endParaRPr lang="en-US" sz="1100" b="0" i="0" u="none" strike="noStrike">
                        <a:solidFill>
                          <a:srgbClr val="000000"/>
                        </a:solidFill>
                        <a:effectLst/>
                        <a:highlight>
                          <a:srgbClr val="00FFFF"/>
                        </a:highlight>
                        <a:latin typeface="Calibri" panose="020F0502020204030204" pitchFamily="34" charset="0"/>
                      </a:endParaRPr>
                    </a:p>
                  </a:txBody>
                  <a:tcPr marL="9525" marR="9525" marT="9525" marB="0" anchor="ctr"/>
                </a:tc>
                <a:tc>
                  <a:txBody>
                    <a:bodyPr/>
                    <a:lstStyle/>
                    <a:p>
                      <a:pPr algn="ctr" fontAlgn="ctr"/>
                      <a:r>
                        <a:rPr lang="en-US" sz="1600" u="none" strike="noStrike">
                          <a:effectLst/>
                          <a:highlight>
                            <a:srgbClr val="00FFFF"/>
                          </a:highlight>
                        </a:rPr>
                        <a:t>254</a:t>
                      </a:r>
                      <a:endParaRPr lang="en-US" sz="1600" b="0" i="0" u="none" strike="noStrike">
                        <a:solidFill>
                          <a:srgbClr val="000000"/>
                        </a:solidFill>
                        <a:effectLst/>
                        <a:highlight>
                          <a:srgbClr val="00FFFF"/>
                        </a:highlight>
                        <a:latin typeface="Calibri" panose="020F0502020204030204" pitchFamily="34" charset="0"/>
                      </a:endParaRPr>
                    </a:p>
                  </a:txBody>
                  <a:tcPr marL="9525" marR="9525" marT="9525" marB="0" anchor="ctr"/>
                </a:tc>
                <a:tc>
                  <a:txBody>
                    <a:bodyPr/>
                    <a:lstStyle/>
                    <a:p>
                      <a:pPr algn="ctr" fontAlgn="ctr"/>
                      <a:r>
                        <a:rPr lang="en-US" sz="1600" u="none" strike="noStrike">
                          <a:effectLst/>
                          <a:highlight>
                            <a:srgbClr val="00FFFF"/>
                          </a:highlight>
                        </a:rPr>
                        <a:t>8</a:t>
                      </a:r>
                      <a:endParaRPr lang="en-US" sz="1600" b="0" i="0" u="none" strike="noStrike">
                        <a:solidFill>
                          <a:srgbClr val="000000"/>
                        </a:solidFill>
                        <a:effectLst/>
                        <a:highlight>
                          <a:srgbClr val="00FFFF"/>
                        </a:highlight>
                        <a:latin typeface="Calibri" panose="020F0502020204030204" pitchFamily="34" charset="0"/>
                      </a:endParaRPr>
                    </a:p>
                  </a:txBody>
                  <a:tcPr marL="9525" marR="9525" marT="9525" marB="0" anchor="ctr"/>
                </a:tc>
                <a:tc>
                  <a:txBody>
                    <a:bodyPr/>
                    <a:lstStyle/>
                    <a:p>
                      <a:pPr algn="ctr" fontAlgn="ctr"/>
                      <a:r>
                        <a:rPr lang="en-US" sz="1600" u="none" strike="noStrike">
                          <a:effectLst/>
                          <a:highlight>
                            <a:srgbClr val="00FFFF"/>
                          </a:highlight>
                        </a:rPr>
                        <a:t>11.3%</a:t>
                      </a:r>
                      <a:endParaRPr lang="en-US" sz="1600" b="0" i="0" u="none" strike="noStrike">
                        <a:solidFill>
                          <a:srgbClr val="000000"/>
                        </a:solidFill>
                        <a:effectLst/>
                        <a:highlight>
                          <a:srgbClr val="00FFFF"/>
                        </a:highlight>
                        <a:latin typeface="Calibri" panose="020F0502020204030204" pitchFamily="34" charset="0"/>
                      </a:endParaRPr>
                    </a:p>
                  </a:txBody>
                  <a:tcPr marL="9525" marR="9525" marT="9525" marB="0" anchor="ctr"/>
                </a:tc>
                <a:extLst>
                  <a:ext uri="{0D108BD9-81ED-4DB2-BD59-A6C34878D82A}">
                    <a16:rowId xmlns:a16="http://schemas.microsoft.com/office/drawing/2014/main" val="1297827375"/>
                  </a:ext>
                </a:extLst>
              </a:tr>
              <a:tr h="324334">
                <a:tc>
                  <a:txBody>
                    <a:bodyPr/>
                    <a:lstStyle/>
                    <a:p>
                      <a:pPr algn="ctr" fontAlgn="ctr"/>
                      <a:r>
                        <a:rPr lang="en-US" sz="1100" u="none" strike="noStrike">
                          <a:effectLst/>
                        </a:rPr>
                        <a:t>11/18/2020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256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7.5%</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00785200"/>
                  </a:ext>
                </a:extLst>
              </a:tr>
              <a:tr h="324334">
                <a:tc>
                  <a:txBody>
                    <a:bodyPr/>
                    <a:lstStyle/>
                    <a:p>
                      <a:pPr algn="ctr" fontAlgn="ctr"/>
                      <a:r>
                        <a:rPr lang="en-US" sz="1100" u="none" strike="noStrike">
                          <a:effectLst/>
                        </a:rPr>
                        <a:t>11/17/2021</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257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0.0%</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80918833"/>
                  </a:ext>
                </a:extLst>
              </a:tr>
              <a:tr h="324334">
                <a:tc>
                  <a:txBody>
                    <a:bodyPr/>
                    <a:lstStyle/>
                    <a:p>
                      <a:pPr algn="ctr" fontAlgn="ctr"/>
                      <a:r>
                        <a:rPr lang="en-US" sz="1100" u="none" strike="noStrike">
                          <a:effectLst/>
                        </a:rPr>
                        <a:t>3/29/2023</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259</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4.7%</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37571555"/>
                  </a:ext>
                </a:extLst>
              </a:tr>
              <a:tr h="324334">
                <a:tc>
                  <a:txBody>
                    <a:bodyPr/>
                    <a:lstStyle/>
                    <a:p>
                      <a:pPr algn="ctr" fontAlgn="ctr"/>
                      <a:r>
                        <a:rPr lang="en-US" sz="1100" u="none" strike="noStrike">
                          <a:effectLst/>
                        </a:rPr>
                        <a:t>12/20/2023</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261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4.0%</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55581623"/>
                  </a:ext>
                </a:extLst>
              </a:tr>
              <a:tr h="324334">
                <a:tc>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7.1%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u="none" strike="noStrike">
                          <a:effectLst/>
                        </a:rPr>
                        <a:t>4.7%</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3598144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49258" y="-377296"/>
            <a:ext cx="4066343" cy="1825096"/>
          </a:xfrm>
          <a:prstGeom prst="rect">
            <a:avLst/>
          </a:prstGeom>
        </p:spPr>
        <p:txBody>
          <a:bodyPr vert="horz" lIns="91440" tIns="45720" rIns="91440" bIns="45720" rtlCol="0" anchor="b">
            <a:normAutofit/>
          </a:bodyPr>
          <a:lstStyle/>
          <a:p>
            <a:pPr marL="12700" algn="l"/>
            <a:r>
              <a:rPr lang="en-US" sz="6000" spc="-10">
                <a:effectLst>
                  <a:innerShdw blurRad="63500" dist="50800" dir="13500000">
                    <a:prstClr val="black">
                      <a:alpha val="50000"/>
                    </a:prstClr>
                  </a:innerShdw>
                </a:effectLst>
                <a:latin typeface="Abadi" panose="020B0604020104020204" pitchFamily="34" charset="0"/>
              </a:rPr>
              <a:t>contents</a:t>
            </a:r>
          </a:p>
        </p:txBody>
      </p:sp>
      <p:pic>
        <p:nvPicPr>
          <p:cNvPr id="16" name="Graphic 15" descr="Open Enrollment">
            <a:extLst>
              <a:ext uri="{FF2B5EF4-FFF2-40B4-BE49-F238E27FC236}">
                <a16:creationId xmlns:a16="http://schemas.microsoft.com/office/drawing/2014/main" id="{BB2B263F-8811-D825-7B4B-FCE864727B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4000" y="2016253"/>
            <a:ext cx="1995678" cy="1995678"/>
          </a:xfrm>
          <a:prstGeom prst="rect">
            <a:avLst/>
          </a:prstGeom>
        </p:spPr>
      </p:pic>
      <p:sp>
        <p:nvSpPr>
          <p:cNvPr id="4" name="object 3"/>
          <p:cNvSpPr txBox="1"/>
          <p:nvPr/>
        </p:nvSpPr>
        <p:spPr>
          <a:xfrm>
            <a:off x="3192122" y="1219199"/>
            <a:ext cx="6942477" cy="3589785"/>
          </a:xfrm>
          <a:prstGeom prst="rect">
            <a:avLst/>
          </a:prstGeom>
        </p:spPr>
        <p:txBody>
          <a:bodyPr vert="horz" lIns="91440" tIns="45720" rIns="91440" bIns="45720" rtlCol="0">
            <a:normAutofit/>
          </a:bodyPr>
          <a:lstStyle/>
          <a:p>
            <a:pPr marL="361315" indent="-228600" defTabSz="914400">
              <a:lnSpc>
                <a:spcPct val="90000"/>
              </a:lnSpc>
              <a:spcBef>
                <a:spcPts val="1095"/>
              </a:spcBef>
              <a:buClr>
                <a:srgbClr val="C00000"/>
              </a:buClr>
              <a:buSzPct val="85000"/>
              <a:buFont typeface="Arial" panose="020B0604020202020204" pitchFamily="34" charset="0"/>
              <a:buChar char="•"/>
              <a:tabLst>
                <a:tab pos="361315" algn="l"/>
                <a:tab pos="361950" algn="l"/>
              </a:tabLst>
            </a:pPr>
            <a:endParaRPr lang="en-US" sz="3200" spc="-5">
              <a:latin typeface="Abadi Extra Light" panose="020B0204020104020204" pitchFamily="34" charset="0"/>
              <a:cs typeface="Calibri" panose="020F0502020204030204" pitchFamily="34" charset="0"/>
            </a:endParaRPr>
          </a:p>
          <a:p>
            <a:pPr marL="361315" indent="-228600" defTabSz="914400">
              <a:lnSpc>
                <a:spcPct val="90000"/>
              </a:lnSpc>
              <a:spcBef>
                <a:spcPts val="1095"/>
              </a:spcBef>
              <a:buClr>
                <a:srgbClr val="C00000"/>
              </a:buClr>
              <a:buSzPct val="85000"/>
              <a:buFont typeface="Arial" panose="020B0604020202020204" pitchFamily="34" charset="0"/>
              <a:buChar char="•"/>
              <a:tabLst>
                <a:tab pos="361315" algn="l"/>
                <a:tab pos="361950" algn="l"/>
              </a:tabLst>
            </a:pPr>
            <a:r>
              <a:rPr lang="en-US" sz="3200" spc="-5">
                <a:latin typeface="Abadi Extra Light" panose="020B0204020104020204" pitchFamily="34" charset="0"/>
                <a:cs typeface="Calibri" panose="020F0502020204030204" pitchFamily="34" charset="0"/>
              </a:rPr>
              <a:t>Fascinating history / bright future</a:t>
            </a:r>
          </a:p>
          <a:p>
            <a:pPr marL="361315" indent="-228600" defTabSz="914400">
              <a:lnSpc>
                <a:spcPct val="90000"/>
              </a:lnSpc>
              <a:spcBef>
                <a:spcPts val="1095"/>
              </a:spcBef>
              <a:buClr>
                <a:srgbClr val="C00000"/>
              </a:buClr>
              <a:buSzPct val="85000"/>
              <a:buFont typeface="Arial" panose="020B0604020202020204" pitchFamily="34" charset="0"/>
              <a:buChar char="•"/>
              <a:tabLst>
                <a:tab pos="361315" algn="l"/>
                <a:tab pos="361950" algn="l"/>
              </a:tabLst>
            </a:pPr>
            <a:r>
              <a:rPr lang="en-US" sz="3200" spc="-5">
                <a:latin typeface="Abadi Extra Light" panose="020B0204020104020204" pitchFamily="34" charset="0"/>
                <a:cs typeface="Calibri" panose="020F0502020204030204" pitchFamily="34" charset="0"/>
              </a:rPr>
              <a:t>Government perspective</a:t>
            </a:r>
          </a:p>
          <a:p>
            <a:pPr marL="361315" indent="-228600" defTabSz="914400">
              <a:lnSpc>
                <a:spcPct val="90000"/>
              </a:lnSpc>
              <a:spcBef>
                <a:spcPts val="1095"/>
              </a:spcBef>
              <a:buClr>
                <a:srgbClr val="C00000"/>
              </a:buClr>
              <a:buSzPct val="85000"/>
              <a:buFont typeface="Arial" panose="020B0604020202020204" pitchFamily="34" charset="0"/>
              <a:buChar char="•"/>
              <a:tabLst>
                <a:tab pos="361315" algn="l"/>
                <a:tab pos="361950" algn="l"/>
              </a:tabLst>
            </a:pPr>
            <a:r>
              <a:rPr lang="en-US" sz="3200" spc="-5">
                <a:latin typeface="Abadi Extra Light" panose="020B0204020104020204" pitchFamily="34" charset="0"/>
                <a:cs typeface="Calibri" panose="020F0502020204030204" pitchFamily="34" charset="0"/>
              </a:rPr>
              <a:t>Landman perspective</a:t>
            </a:r>
          </a:p>
          <a:p>
            <a:pPr marL="361315" indent="-228600" defTabSz="914400">
              <a:lnSpc>
                <a:spcPct val="90000"/>
              </a:lnSpc>
              <a:spcBef>
                <a:spcPts val="1095"/>
              </a:spcBef>
              <a:buClr>
                <a:srgbClr val="C00000"/>
              </a:buClr>
              <a:buSzPct val="85000"/>
              <a:buFont typeface="Arial" panose="020B0604020202020204" pitchFamily="34" charset="0"/>
              <a:buChar char="•"/>
              <a:tabLst>
                <a:tab pos="361315" algn="l"/>
                <a:tab pos="361950" algn="l"/>
              </a:tabLst>
            </a:pPr>
            <a:r>
              <a:rPr lang="en-US" sz="3200" spc="-5">
                <a:latin typeface="Abadi Extra Light" panose="020B0204020104020204" pitchFamily="34" charset="0"/>
                <a:cs typeface="Calibri" panose="020F0502020204030204" pitchFamily="34" charset="0"/>
              </a:rPr>
              <a:t>Lease terms and trends</a:t>
            </a:r>
            <a:endParaRPr lang="en-US" sz="3200">
              <a:latin typeface="Abadi Extra Light" panose="020B0204020104020204" pitchFamily="34" charset="0"/>
              <a:cs typeface="Calibri" panose="020F0502020204030204" pitchFamily="34" charset="0"/>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DD243D4-BCF2-B11A-CBD1-C52E4C925EF6}"/>
              </a:ext>
            </a:extLst>
          </p:cNvPr>
          <p:cNvSpPr>
            <a:spLocks noGrp="1"/>
          </p:cNvSpPr>
          <p:nvPr>
            <p:ph type="title"/>
          </p:nvPr>
        </p:nvSpPr>
        <p:spPr>
          <a:xfrm>
            <a:off x="381000" y="235226"/>
            <a:ext cx="8229600" cy="685800"/>
          </a:xfrm>
        </p:spPr>
        <p:txBody>
          <a:bodyPr>
            <a:noAutofit/>
          </a:bodyPr>
          <a:lstStyle/>
          <a:p>
            <a:r>
              <a:rPr lang="en-US" altLang="en-US" sz="4000">
                <a:effectLst>
                  <a:outerShdw blurRad="38100" dist="38100" dir="2700000" algn="tl">
                    <a:srgbClr val="000000">
                      <a:alpha val="43137"/>
                    </a:srgbClr>
                  </a:outerShdw>
                </a:effectLst>
              </a:rPr>
              <a:t>Restricted bidders</a:t>
            </a:r>
          </a:p>
        </p:txBody>
      </p:sp>
      <p:sp>
        <p:nvSpPr>
          <p:cNvPr id="69635" name="Content Placeholder 2">
            <a:extLst>
              <a:ext uri="{FF2B5EF4-FFF2-40B4-BE49-F238E27FC236}">
                <a16:creationId xmlns:a16="http://schemas.microsoft.com/office/drawing/2014/main" id="{766E946C-C177-E0F3-1C01-3CE590769BED}"/>
              </a:ext>
            </a:extLst>
          </p:cNvPr>
          <p:cNvSpPr>
            <a:spLocks noGrp="1"/>
          </p:cNvSpPr>
          <p:nvPr>
            <p:ph idx="1"/>
          </p:nvPr>
        </p:nvSpPr>
        <p:spPr>
          <a:xfrm>
            <a:off x="381000" y="1060174"/>
            <a:ext cx="9491870" cy="4953000"/>
          </a:xfrm>
        </p:spPr>
        <p:txBody>
          <a:bodyPr>
            <a:normAutofit/>
          </a:bodyPr>
          <a:lstStyle/>
          <a:p>
            <a:r>
              <a:rPr lang="en-US" altLang="en-US" sz="3200"/>
              <a:t>BOEM places regulatory restrictions on joint bidding by publishing a List of Restricted Joint Bidders. </a:t>
            </a:r>
          </a:p>
          <a:p>
            <a:r>
              <a:rPr lang="en-US" altLang="en-US" sz="3200"/>
              <a:t>Each entity within one of the following groups is restricted from bidding with any entity in any of the other following groups at an OCS lease sale during a specified timeframe.</a:t>
            </a:r>
          </a:p>
          <a:p>
            <a:r>
              <a:rPr lang="en-US" altLang="en-US" sz="3200"/>
              <a:t>Most recent groups of restricted joint bidders:</a:t>
            </a:r>
          </a:p>
        </p:txBody>
      </p:sp>
      <p:graphicFrame>
        <p:nvGraphicFramePr>
          <p:cNvPr id="2" name="Table 1">
            <a:extLst>
              <a:ext uri="{FF2B5EF4-FFF2-40B4-BE49-F238E27FC236}">
                <a16:creationId xmlns:a16="http://schemas.microsoft.com/office/drawing/2014/main" id="{E469D855-5A2D-A1F5-6C58-E5ECFA577B31}"/>
              </a:ext>
            </a:extLst>
          </p:cNvPr>
          <p:cNvGraphicFramePr>
            <a:graphicFrameLocks noGrp="1"/>
          </p:cNvGraphicFramePr>
          <p:nvPr>
            <p:extLst>
              <p:ext uri="{D42A27DB-BD31-4B8C-83A1-F6EECF244321}">
                <p14:modId xmlns:p14="http://schemas.microsoft.com/office/powerpoint/2010/main" val="3449485999"/>
              </p:ext>
            </p:extLst>
          </p:nvPr>
        </p:nvGraphicFramePr>
        <p:xfrm>
          <a:off x="5181600" y="4883426"/>
          <a:ext cx="6096000" cy="1828800"/>
        </p:xfrm>
        <a:graphic>
          <a:graphicData uri="http://schemas.openxmlformats.org/drawingml/2006/table">
            <a:tbl>
              <a:tblPr firstRow="1" bandRow="1">
                <a:tableStyleId>{21E4AEA4-8DFA-4A89-87EB-49C32662AFE0}</a:tableStyleId>
              </a:tblPr>
              <a:tblGrid>
                <a:gridCol w="3048000">
                  <a:extLst>
                    <a:ext uri="{9D8B030D-6E8A-4147-A177-3AD203B41FA5}">
                      <a16:colId xmlns:a16="http://schemas.microsoft.com/office/drawing/2014/main" val="3879881738"/>
                    </a:ext>
                  </a:extLst>
                </a:gridCol>
                <a:gridCol w="3048000">
                  <a:extLst>
                    <a:ext uri="{9D8B030D-6E8A-4147-A177-3AD203B41FA5}">
                      <a16:colId xmlns:a16="http://schemas.microsoft.com/office/drawing/2014/main" val="1026449807"/>
                    </a:ext>
                  </a:extLst>
                </a:gridCol>
              </a:tblGrid>
              <a:tr h="370840">
                <a:tc>
                  <a:txBody>
                    <a:bodyPr/>
                    <a:lstStyle/>
                    <a:p>
                      <a:r>
                        <a:rPr lang="en-US" sz="2400" b="0">
                          <a:solidFill>
                            <a:schemeClr val="tx1"/>
                          </a:solidFill>
                        </a:rPr>
                        <a:t>BP</a:t>
                      </a:r>
                    </a:p>
                  </a:txBody>
                  <a:tcPr>
                    <a:solidFill>
                      <a:schemeClr val="accent2">
                        <a:lumMod val="20000"/>
                        <a:lumOff val="80000"/>
                      </a:schemeClr>
                    </a:solidFill>
                  </a:tcPr>
                </a:tc>
                <a:tc>
                  <a:txBody>
                    <a:bodyPr/>
                    <a:lstStyle/>
                    <a:p>
                      <a:r>
                        <a:rPr lang="en-US" sz="2400" b="0">
                          <a:solidFill>
                            <a:schemeClr val="tx1"/>
                          </a:solidFill>
                        </a:rPr>
                        <a:t>Chevron</a:t>
                      </a:r>
                    </a:p>
                  </a:txBody>
                  <a:tcPr>
                    <a:solidFill>
                      <a:schemeClr val="accent2">
                        <a:lumMod val="20000"/>
                        <a:lumOff val="80000"/>
                      </a:schemeClr>
                    </a:solidFill>
                  </a:tcPr>
                </a:tc>
                <a:extLst>
                  <a:ext uri="{0D108BD9-81ED-4DB2-BD59-A6C34878D82A}">
                    <a16:rowId xmlns:a16="http://schemas.microsoft.com/office/drawing/2014/main" val="3808470960"/>
                  </a:ext>
                </a:extLst>
              </a:tr>
              <a:tr h="370840">
                <a:tc>
                  <a:txBody>
                    <a:bodyPr/>
                    <a:lstStyle/>
                    <a:p>
                      <a:r>
                        <a:rPr lang="en-US" sz="2400"/>
                        <a:t>Eni</a:t>
                      </a:r>
                    </a:p>
                  </a:txBody>
                  <a:tcPr/>
                </a:tc>
                <a:tc>
                  <a:txBody>
                    <a:bodyPr/>
                    <a:lstStyle/>
                    <a:p>
                      <a:r>
                        <a:rPr lang="en-US" sz="2400" err="1"/>
                        <a:t>Equinor</a:t>
                      </a:r>
                      <a:endParaRPr lang="en-US" sz="2400"/>
                    </a:p>
                  </a:txBody>
                  <a:tcPr/>
                </a:tc>
                <a:extLst>
                  <a:ext uri="{0D108BD9-81ED-4DB2-BD59-A6C34878D82A}">
                    <a16:rowId xmlns:a16="http://schemas.microsoft.com/office/drawing/2014/main" val="4039023414"/>
                  </a:ext>
                </a:extLst>
              </a:tr>
              <a:tr h="370840">
                <a:tc>
                  <a:txBody>
                    <a:bodyPr/>
                    <a:lstStyle/>
                    <a:p>
                      <a:r>
                        <a:rPr lang="en-US" sz="2400"/>
                        <a:t>ExxonMobil</a:t>
                      </a:r>
                    </a:p>
                  </a:txBody>
                  <a:tcPr/>
                </a:tc>
                <a:tc>
                  <a:txBody>
                    <a:bodyPr/>
                    <a:lstStyle/>
                    <a:p>
                      <a:r>
                        <a:rPr lang="en-US" sz="2400"/>
                        <a:t>Shell</a:t>
                      </a:r>
                    </a:p>
                  </a:txBody>
                  <a:tcPr/>
                </a:tc>
                <a:extLst>
                  <a:ext uri="{0D108BD9-81ED-4DB2-BD59-A6C34878D82A}">
                    <a16:rowId xmlns:a16="http://schemas.microsoft.com/office/drawing/2014/main" val="1106507080"/>
                  </a:ext>
                </a:extLst>
              </a:tr>
              <a:tr h="370840">
                <a:tc>
                  <a:txBody>
                    <a:bodyPr/>
                    <a:lstStyle/>
                    <a:p>
                      <a:r>
                        <a:rPr lang="en-US" sz="2400"/>
                        <a:t>Total </a:t>
                      </a:r>
                    </a:p>
                  </a:txBody>
                  <a:tcPr/>
                </a:tc>
                <a:tc>
                  <a:txBody>
                    <a:bodyPr/>
                    <a:lstStyle/>
                    <a:p>
                      <a:endParaRPr lang="en-US" sz="2400"/>
                    </a:p>
                  </a:txBody>
                  <a:tcPr/>
                </a:tc>
                <a:extLst>
                  <a:ext uri="{0D108BD9-81ED-4DB2-BD59-A6C34878D82A}">
                    <a16:rowId xmlns:a16="http://schemas.microsoft.com/office/drawing/2014/main" val="392781908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5349-4D38-4418-A9EC-A18EB47A4540}"/>
              </a:ext>
            </a:extLst>
          </p:cNvPr>
          <p:cNvSpPr>
            <a:spLocks noGrp="1"/>
          </p:cNvSpPr>
          <p:nvPr>
            <p:ph type="title"/>
          </p:nvPr>
        </p:nvSpPr>
        <p:spPr>
          <a:xfrm>
            <a:off x="457200" y="304800"/>
            <a:ext cx="7767319" cy="762000"/>
          </a:xfrm>
        </p:spPr>
        <p:txBody>
          <a:bodyPr>
            <a:noAutofit/>
          </a:bodyPr>
          <a:lstStyle/>
          <a:p>
            <a:r>
              <a:rPr lang="en-US" sz="4000">
                <a:effectLst>
                  <a:outerShdw blurRad="38100" dist="38100" dir="2700000" algn="tl">
                    <a:srgbClr val="000000">
                      <a:alpha val="43137"/>
                    </a:srgbClr>
                  </a:outerShdw>
                </a:effectLst>
                <a:latin typeface="+mj-lt"/>
              </a:rPr>
              <a:t>Qualification </a:t>
            </a:r>
            <a:r>
              <a:rPr lang="en-US" sz="4000">
                <a:effectLst>
                  <a:outerShdw blurRad="38100" dist="38100" dir="2700000" algn="tl">
                    <a:srgbClr val="000000">
                      <a:alpha val="43137"/>
                    </a:srgbClr>
                  </a:outerShdw>
                </a:effectLst>
              </a:rPr>
              <a:t>requirement</a:t>
            </a:r>
          </a:p>
        </p:txBody>
      </p:sp>
      <p:sp>
        <p:nvSpPr>
          <p:cNvPr id="3" name="Text Placeholder 2">
            <a:extLst>
              <a:ext uri="{FF2B5EF4-FFF2-40B4-BE49-F238E27FC236}">
                <a16:creationId xmlns:a16="http://schemas.microsoft.com/office/drawing/2014/main" id="{3B5E28BE-F1A8-4A6C-9552-01F8D6A84963}"/>
              </a:ext>
            </a:extLst>
          </p:cNvPr>
          <p:cNvSpPr>
            <a:spLocks noGrp="1"/>
          </p:cNvSpPr>
          <p:nvPr>
            <p:ph idx="1"/>
          </p:nvPr>
        </p:nvSpPr>
        <p:spPr>
          <a:xfrm>
            <a:off x="58351" y="1310562"/>
            <a:ext cx="5638800" cy="1661993"/>
          </a:xfrm>
        </p:spPr>
        <p:txBody>
          <a:bodyPr>
            <a:noAutofit/>
          </a:bodyPr>
          <a:lstStyle/>
          <a:p>
            <a:pPr marL="285750" indent="-285750"/>
            <a:r>
              <a:rPr lang="en-US" sz="2800">
                <a:latin typeface="Calibri" panose="020F0502020204030204" pitchFamily="34" charset="0"/>
                <a:cs typeface="Calibri" panose="020F0502020204030204" pitchFamily="34" charset="0"/>
              </a:rPr>
              <a:t> Submit required information/documents to BOEM.  Company changes must be documented. </a:t>
            </a:r>
          </a:p>
          <a:p>
            <a:pPr marL="285750" indent="-285750"/>
            <a:r>
              <a:rPr lang="en-US" sz="2800">
                <a:latin typeface="Calibri" panose="020F0502020204030204" pitchFamily="34" charset="0"/>
                <a:cs typeface="Calibri" panose="020F0502020204030204" pitchFamily="34" charset="0"/>
              </a:rPr>
              <a:t> Certify with corporate seal to establish qualification of a corporation.</a:t>
            </a:r>
          </a:p>
          <a:p>
            <a:pPr marL="285750" indent="-285750"/>
            <a:r>
              <a:rPr lang="en-US" sz="2800">
                <a:latin typeface="Calibri" panose="020F0502020204030204" pitchFamily="34" charset="0"/>
                <a:cs typeface="Calibri" panose="020F0502020204030204" pitchFamily="34" charset="0"/>
              </a:rPr>
              <a:t> Only qualified companies can operate, lease, or participate in OCS operations. </a:t>
            </a:r>
          </a:p>
        </p:txBody>
      </p:sp>
      <p:pic>
        <p:nvPicPr>
          <p:cNvPr id="4" name="Picture 3">
            <a:extLst>
              <a:ext uri="{FF2B5EF4-FFF2-40B4-BE49-F238E27FC236}">
                <a16:creationId xmlns:a16="http://schemas.microsoft.com/office/drawing/2014/main" id="{958E476F-4553-4ACA-87DA-9D1264994F19}"/>
              </a:ext>
            </a:extLst>
          </p:cNvPr>
          <p:cNvPicPr>
            <a:picLocks noChangeAspect="1"/>
          </p:cNvPicPr>
          <p:nvPr/>
        </p:nvPicPr>
        <p:blipFill>
          <a:blip r:embed="rId3"/>
          <a:stretch>
            <a:fillRect/>
          </a:stretch>
        </p:blipFill>
        <p:spPr>
          <a:xfrm>
            <a:off x="5697150" y="1658760"/>
            <a:ext cx="6308731" cy="4988608"/>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46E6AF12-C5D9-4D33-9DDD-99885802EDB0}"/>
              </a:ext>
            </a:extLst>
          </p:cNvPr>
          <p:cNvSpPr/>
          <p:nvPr/>
        </p:nvSpPr>
        <p:spPr>
          <a:xfrm>
            <a:off x="10363200" y="1447800"/>
            <a:ext cx="1413824" cy="571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011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BEE042E-F05D-8A36-6249-BC62492C026A}"/>
              </a:ext>
            </a:extLst>
          </p:cNvPr>
          <p:cNvSpPr>
            <a:spLocks noGrp="1"/>
          </p:cNvSpPr>
          <p:nvPr>
            <p:ph type="title"/>
          </p:nvPr>
        </p:nvSpPr>
        <p:spPr>
          <a:xfrm>
            <a:off x="609600" y="381000"/>
            <a:ext cx="8596668" cy="685800"/>
          </a:xfrm>
        </p:spPr>
        <p:txBody>
          <a:bodyPr>
            <a:noAutofit/>
          </a:bodyPr>
          <a:lstStyle/>
          <a:p>
            <a:r>
              <a:rPr lang="en-US" altLang="en-US" sz="4000">
                <a:effectLst>
                  <a:outerShdw blurRad="38100" dist="38100" dir="2700000" algn="tl">
                    <a:srgbClr val="000000">
                      <a:alpha val="43137"/>
                    </a:srgbClr>
                  </a:outerShdw>
                </a:effectLst>
              </a:rPr>
              <a:t>Not Available for Leasing</a:t>
            </a:r>
          </a:p>
        </p:txBody>
      </p:sp>
      <p:sp>
        <p:nvSpPr>
          <p:cNvPr id="15363" name="Content Placeholder 2">
            <a:extLst>
              <a:ext uri="{FF2B5EF4-FFF2-40B4-BE49-F238E27FC236}">
                <a16:creationId xmlns:a16="http://schemas.microsoft.com/office/drawing/2014/main" id="{2977B2F4-8BF7-F02B-99EC-AAD846CF1475}"/>
              </a:ext>
            </a:extLst>
          </p:cNvPr>
          <p:cNvSpPr>
            <a:spLocks noGrp="1"/>
          </p:cNvSpPr>
          <p:nvPr>
            <p:ph idx="1"/>
          </p:nvPr>
        </p:nvSpPr>
        <p:spPr>
          <a:xfrm>
            <a:off x="533400" y="1447800"/>
            <a:ext cx="9448800" cy="4495800"/>
          </a:xfrm>
        </p:spPr>
        <p:txBody>
          <a:bodyPr>
            <a:normAutofit/>
          </a:bodyPr>
          <a:lstStyle/>
          <a:p>
            <a:r>
              <a:rPr lang="en-US" altLang="en-US" sz="2400"/>
              <a:t>Gulf of Mexico Energy Security Act of 2006 (GOMESA) restricted OCS blocks from oil and gas leasing.</a:t>
            </a:r>
          </a:p>
          <a:p>
            <a:pPr lvl="1">
              <a:buFont typeface="Courier New" panose="02070309020205020404" pitchFamily="49" charset="0"/>
              <a:buChar char="o"/>
            </a:pPr>
            <a:r>
              <a:rPr lang="en-US" altLang="en-US" sz="2400"/>
              <a:t>Eastern Gulf of Mexico within 125 miles of Florida &amp; east of 86 degrees, 41 minutes west longitude</a:t>
            </a:r>
          </a:p>
          <a:p>
            <a:pPr lvl="1">
              <a:buFont typeface="Courier New" panose="02070309020205020404" pitchFamily="49" charset="0"/>
              <a:buChar char="o"/>
            </a:pPr>
            <a:r>
              <a:rPr lang="en-US" altLang="en-US" sz="2400"/>
              <a:t>A portion of the Central Gulf of Mexico within 100 miles of Florida.</a:t>
            </a:r>
          </a:p>
          <a:p>
            <a:pPr lvl="1">
              <a:buFont typeface="Courier New" panose="02070309020205020404" pitchFamily="49" charset="0"/>
              <a:buChar char="o"/>
            </a:pPr>
            <a:r>
              <a:rPr lang="en-US" altLang="en-US" sz="2400"/>
              <a:t>A portion of the Alaskan Arctic; 25-mile coastal buffer and Hanna Shoal in the Chukchi Sea; and Barrow and Kaktovik whaling areas in Beaufort Sea by President Obama on January 27, 2015.</a:t>
            </a:r>
          </a:p>
          <a:p>
            <a:pPr lvl="1">
              <a:buFont typeface="Courier New" panose="02070309020205020404" pitchFamily="49" charset="0"/>
              <a:buChar char="o"/>
            </a:pPr>
            <a:r>
              <a:rPr lang="en-US" altLang="en-US" sz="2400"/>
              <a:t>All National Marine Sanctuaries were withdrawn, for a time period without a specific expiration, by President Clinton on June 12, 1998.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84C21CE-BAB8-4FED-051C-66557E153219}"/>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 name="Rectangle 5">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object 3">
            <a:extLst>
              <a:ext uri="{FF2B5EF4-FFF2-40B4-BE49-F238E27FC236}">
                <a16:creationId xmlns:a16="http://schemas.microsoft.com/office/drawing/2014/main" id="{F30DBBEF-849F-EBA3-F2B6-4EB89DF75398}"/>
              </a:ext>
            </a:extLst>
          </p:cNvPr>
          <p:cNvSpPr txBox="1">
            <a:spLocks noGrp="1"/>
          </p:cNvSpPr>
          <p:nvPr>
            <p:ph type="title"/>
          </p:nvPr>
        </p:nvSpPr>
        <p:spPr>
          <a:xfrm>
            <a:off x="1507067" y="2404534"/>
            <a:ext cx="7766936" cy="1646302"/>
          </a:xfrm>
          <a:prstGeom prst="rect">
            <a:avLst/>
          </a:prstGeom>
        </p:spPr>
        <p:txBody>
          <a:bodyPr vert="horz" lIns="91440" tIns="45720" rIns="91440" bIns="45720" rtlCol="0" anchor="b">
            <a:normAutofit/>
          </a:bodyPr>
          <a:lstStyle/>
          <a:p>
            <a:pPr marL="12700" marR="5080" algn="r">
              <a:lnSpc>
                <a:spcPct val="90000"/>
              </a:lnSpc>
            </a:pPr>
            <a:r>
              <a:rPr lang="en-US" sz="5400" cap="none">
                <a:effectLst>
                  <a:outerShdw blurRad="38100" dist="38100" dir="2700000" algn="tl">
                    <a:srgbClr val="000000">
                      <a:alpha val="43137"/>
                    </a:srgbClr>
                  </a:outerShdw>
                </a:effectLst>
              </a:rPr>
              <a:t>Lease Sale: </a:t>
            </a:r>
            <a:br>
              <a:rPr lang="en-US" sz="5400" cap="none">
                <a:effectLst>
                  <a:outerShdw blurRad="38100" dist="38100" dir="2700000" algn="tl">
                    <a:srgbClr val="000000">
                      <a:alpha val="43137"/>
                    </a:srgbClr>
                  </a:outerShdw>
                </a:effectLst>
              </a:rPr>
            </a:br>
            <a:r>
              <a:rPr lang="en-US" sz="5400" cap="none">
                <a:effectLst>
                  <a:outerShdw blurRad="38100" dist="38100" dir="2700000" algn="tl">
                    <a:srgbClr val="000000">
                      <a:alpha val="43137"/>
                    </a:srgbClr>
                  </a:outerShdw>
                </a:effectLst>
              </a:rPr>
              <a:t>landman perspective</a:t>
            </a:r>
          </a:p>
        </p:txBody>
      </p:sp>
    </p:spTree>
    <p:extLst>
      <p:ext uri="{BB962C8B-B14F-4D97-AF65-F5344CB8AC3E}">
        <p14:creationId xmlns:p14="http://schemas.microsoft.com/office/powerpoint/2010/main" val="41703472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B8E4133-AC91-F92A-5A79-C7F12BFDCAA6}"/>
              </a:ext>
            </a:extLst>
          </p:cNvPr>
          <p:cNvSpPr>
            <a:spLocks noGrp="1" noChangeArrowheads="1"/>
          </p:cNvSpPr>
          <p:nvPr>
            <p:ph type="title"/>
          </p:nvPr>
        </p:nvSpPr>
        <p:spPr>
          <a:xfrm>
            <a:off x="381000" y="228600"/>
            <a:ext cx="9525000" cy="1066800"/>
          </a:xfrm>
        </p:spPr>
        <p:txBody>
          <a:bodyPr>
            <a:normAutofit/>
          </a:bodyPr>
          <a:lstStyle/>
          <a:p>
            <a:pPr eaLnBrk="1" hangingPunct="1"/>
            <a:r>
              <a:rPr lang="en-US" altLang="en-US" sz="4000">
                <a:effectLst>
                  <a:outerShdw blurRad="38100" dist="38100" dir="2700000" algn="tl">
                    <a:srgbClr val="000000">
                      <a:alpha val="43137"/>
                    </a:srgbClr>
                  </a:outerShdw>
                </a:effectLst>
              </a:rPr>
              <a:t>Landman’s Role in Lease Sale </a:t>
            </a:r>
          </a:p>
        </p:txBody>
      </p:sp>
      <p:sp>
        <p:nvSpPr>
          <p:cNvPr id="32771" name="Rectangle 3">
            <a:extLst>
              <a:ext uri="{FF2B5EF4-FFF2-40B4-BE49-F238E27FC236}">
                <a16:creationId xmlns:a16="http://schemas.microsoft.com/office/drawing/2014/main" id="{3C1F7D6C-E5C7-D54F-A839-7D3B9F49FADC}"/>
              </a:ext>
            </a:extLst>
          </p:cNvPr>
          <p:cNvSpPr>
            <a:spLocks noGrp="1" noChangeArrowheads="1"/>
          </p:cNvSpPr>
          <p:nvPr>
            <p:ph idx="1"/>
          </p:nvPr>
        </p:nvSpPr>
        <p:spPr>
          <a:xfrm>
            <a:off x="609600" y="1295400"/>
            <a:ext cx="8686800" cy="5111750"/>
          </a:xfrm>
        </p:spPr>
        <p:txBody>
          <a:bodyPr/>
          <a:lstStyle/>
          <a:p>
            <a:pPr marL="0" indent="0" eaLnBrk="1" hangingPunct="1">
              <a:buNone/>
              <a:defRPr/>
            </a:pPr>
            <a:r>
              <a:rPr lang="en-US" altLang="en-US" sz="2800">
                <a:solidFill>
                  <a:srgbClr val="000000"/>
                </a:solidFill>
                <a:ea typeface="Tahoma" panose="020B0604030504040204" pitchFamily="34" charset="0"/>
                <a:cs typeface="Tahoma" panose="020B0604030504040204" pitchFamily="34" charset="0"/>
              </a:rPr>
              <a:t>The Landman’s responsibilities include: </a:t>
            </a:r>
          </a:p>
          <a:p>
            <a:pPr lvl="1" eaLnBrk="1" hangingPunct="1">
              <a:defRPr/>
            </a:pPr>
            <a:r>
              <a:rPr lang="en-US" altLang="en-US" sz="2800">
                <a:solidFill>
                  <a:srgbClr val="000000"/>
                </a:solidFill>
                <a:ea typeface="Tahoma" panose="020B0604030504040204" pitchFamily="34" charset="0"/>
                <a:cs typeface="Tahoma" panose="020B0604030504040204" pitchFamily="34" charset="0"/>
              </a:rPr>
              <a:t>  Prospecting Lease Sale opportunities</a:t>
            </a:r>
          </a:p>
          <a:p>
            <a:pPr lvl="1" eaLnBrk="1" hangingPunct="1">
              <a:defRPr/>
            </a:pPr>
            <a:r>
              <a:rPr lang="en-US" altLang="en-US" sz="2800">
                <a:solidFill>
                  <a:srgbClr val="000000"/>
                </a:solidFill>
                <a:ea typeface="Tahoma" panose="020B0604030504040204" pitchFamily="34" charset="0"/>
                <a:cs typeface="Tahoma" panose="020B0604030504040204" pitchFamily="34" charset="0"/>
              </a:rPr>
              <a:t>  Gathering data on open blocks and FNOS</a:t>
            </a:r>
          </a:p>
          <a:p>
            <a:pPr lvl="1" eaLnBrk="1" hangingPunct="1">
              <a:defRPr/>
            </a:pPr>
            <a:r>
              <a:rPr lang="en-US" altLang="en-US" sz="2800">
                <a:solidFill>
                  <a:srgbClr val="000000"/>
                </a:solidFill>
                <a:ea typeface="Tahoma" panose="020B0604030504040204" pitchFamily="34" charset="0"/>
                <a:cs typeface="Tahoma" panose="020B0604030504040204" pitchFamily="34" charset="0"/>
              </a:rPr>
              <a:t>  Forming sale partnerships</a:t>
            </a:r>
          </a:p>
          <a:p>
            <a:pPr lvl="1" eaLnBrk="1" hangingPunct="1">
              <a:defRPr/>
            </a:pPr>
            <a:r>
              <a:rPr lang="en-US" altLang="en-US" sz="2800">
                <a:solidFill>
                  <a:srgbClr val="000000"/>
                </a:solidFill>
                <a:ea typeface="Tahoma" panose="020B0604030504040204" pitchFamily="34" charset="0"/>
                <a:cs typeface="Tahoma" panose="020B0604030504040204" pitchFamily="34" charset="0"/>
              </a:rPr>
              <a:t>  Preparing for bid meeting </a:t>
            </a:r>
          </a:p>
          <a:p>
            <a:pPr lvl="1" eaLnBrk="1" hangingPunct="1">
              <a:defRPr/>
            </a:pPr>
            <a:r>
              <a:rPr lang="en-US" altLang="en-US" sz="2800">
                <a:solidFill>
                  <a:srgbClr val="000000"/>
                </a:solidFill>
                <a:ea typeface="Tahoma" panose="020B0604030504040204" pitchFamily="34" charset="0"/>
                <a:cs typeface="Tahoma" panose="020B0604030504040204" pitchFamily="34" charset="0"/>
              </a:rPr>
              <a:t>  Executing and submitting bids -</a:t>
            </a:r>
            <a:r>
              <a:rPr lang="en-US" altLang="en-US" sz="2800" i="1">
                <a:solidFill>
                  <a:srgbClr val="000000"/>
                </a:solidFill>
                <a:ea typeface="Tahoma" panose="020B0604030504040204" pitchFamily="34" charset="0"/>
                <a:cs typeface="Tahoma" panose="020B0604030504040204" pitchFamily="34" charset="0"/>
              </a:rPr>
              <a:t> while ensuring compliance with bidding rules</a:t>
            </a:r>
          </a:p>
          <a:p>
            <a:pPr marL="393700" lvl="1" indent="0">
              <a:buNone/>
              <a:defRPr/>
            </a:pPr>
            <a:endParaRPr lang="en-US" altLang="en-US" sz="2800">
              <a:solidFill>
                <a:srgbClr val="000000"/>
              </a:solidFill>
              <a:ea typeface="Tahoma" panose="020B0604030504040204" pitchFamily="34" charset="0"/>
              <a:cs typeface="Tahoma" panose="020B0604030504040204" pitchFamily="34" charset="0"/>
            </a:endParaRPr>
          </a:p>
          <a:p>
            <a:pPr eaLnBrk="1" hangingPunct="1">
              <a:buFontTx/>
              <a:buNone/>
              <a:defRPr/>
            </a:pPr>
            <a:endParaRPr lang="en-US" altLang="en-US" sz="2800">
              <a:ea typeface="Tahoma" panose="020B0604030504040204" pitchFamily="34" charset="0"/>
              <a:cs typeface="Tahom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AD2227EC-28F1-4F18-4D5E-254DAEDB58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76273"/>
            <a:ext cx="7958139" cy="5459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
            <a:extLst>
              <a:ext uri="{FF2B5EF4-FFF2-40B4-BE49-F238E27FC236}">
                <a16:creationId xmlns:a16="http://schemas.microsoft.com/office/drawing/2014/main" id="{839B97D2-118C-E9F1-E12A-AF34600AE131}"/>
              </a:ext>
            </a:extLst>
          </p:cNvPr>
          <p:cNvSpPr txBox="1">
            <a:spLocks noChangeArrowheads="1"/>
          </p:cNvSpPr>
          <p:nvPr/>
        </p:nvSpPr>
        <p:spPr bwMode="auto">
          <a:xfrm>
            <a:off x="304800" y="152400"/>
            <a:ext cx="9525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4000">
                <a:solidFill>
                  <a:schemeClr val="accent1"/>
                </a:solidFill>
                <a:effectLst>
                  <a:outerShdw blurRad="38100" dist="38100" dir="2700000" algn="tl">
                    <a:srgbClr val="000000">
                      <a:alpha val="43137"/>
                    </a:srgbClr>
                  </a:outerShdw>
                </a:effectLst>
                <a:latin typeface="+mj-lt"/>
              </a:rPr>
              <a:t>Landman Cheat Sheet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3E41B21-41FB-9B9A-D3F1-DDAD7B54AD51}"/>
              </a:ext>
            </a:extLst>
          </p:cNvPr>
          <p:cNvSpPr>
            <a:spLocks noGrp="1" noChangeArrowheads="1"/>
          </p:cNvSpPr>
          <p:nvPr>
            <p:ph type="title"/>
          </p:nvPr>
        </p:nvSpPr>
        <p:spPr>
          <a:xfrm>
            <a:off x="457200" y="152400"/>
            <a:ext cx="8715375" cy="1066800"/>
          </a:xfrm>
        </p:spPr>
        <p:txBody>
          <a:bodyPr>
            <a:normAutofit/>
          </a:bodyPr>
          <a:lstStyle/>
          <a:p>
            <a:pPr eaLnBrk="1" hangingPunct="1"/>
            <a:r>
              <a:rPr lang="en-US" altLang="en-US" sz="4000">
                <a:effectLst>
                  <a:outerShdw blurRad="38100" dist="38100" dir="2700000" algn="tl">
                    <a:srgbClr val="000000">
                      <a:alpha val="43137"/>
                    </a:srgbClr>
                  </a:outerShdw>
                </a:effectLst>
              </a:rPr>
              <a:t>Existing AMIs/Buy-Back Provisions</a:t>
            </a:r>
          </a:p>
        </p:txBody>
      </p:sp>
      <p:sp>
        <p:nvSpPr>
          <p:cNvPr id="32771" name="Rectangle 3">
            <a:extLst>
              <a:ext uri="{FF2B5EF4-FFF2-40B4-BE49-F238E27FC236}">
                <a16:creationId xmlns:a16="http://schemas.microsoft.com/office/drawing/2014/main" id="{97CD3CA6-EFCA-779F-894C-626921D335AF}"/>
              </a:ext>
            </a:extLst>
          </p:cNvPr>
          <p:cNvSpPr>
            <a:spLocks noGrp="1" noChangeArrowheads="1"/>
          </p:cNvSpPr>
          <p:nvPr>
            <p:ph idx="1"/>
          </p:nvPr>
        </p:nvSpPr>
        <p:spPr>
          <a:xfrm>
            <a:off x="990600" y="1143000"/>
            <a:ext cx="8372475" cy="5111750"/>
          </a:xfrm>
        </p:spPr>
        <p:txBody>
          <a:bodyPr/>
          <a:lstStyle/>
          <a:p>
            <a:pPr marL="0" indent="0" algn="just">
              <a:buNone/>
              <a:defRPr/>
            </a:pPr>
            <a:r>
              <a:rPr lang="en-US" altLang="en-US" sz="2800">
                <a:solidFill>
                  <a:srgbClr val="000000"/>
                </a:solidFill>
                <a:ea typeface="Tahoma" panose="020B0604030504040204" pitchFamily="34" charset="0"/>
                <a:cs typeface="Tahoma" panose="020B0604030504040204" pitchFamily="34" charset="0"/>
              </a:rPr>
              <a:t>Contract due diligence:</a:t>
            </a:r>
          </a:p>
          <a:p>
            <a:pPr lvl="1" eaLnBrk="1" hangingPunct="1">
              <a:defRPr/>
            </a:pPr>
            <a:r>
              <a:rPr lang="en-US" altLang="en-US" sz="2800">
                <a:solidFill>
                  <a:srgbClr val="000000"/>
                </a:solidFill>
                <a:ea typeface="Tahoma" panose="020B0604030504040204" pitchFamily="34" charset="0"/>
                <a:cs typeface="Tahoma" panose="020B0604030504040204" pitchFamily="34" charset="0"/>
              </a:rPr>
              <a:t>Before and after lease sale.</a:t>
            </a:r>
          </a:p>
          <a:p>
            <a:pPr lvl="1" eaLnBrk="1" hangingPunct="1">
              <a:defRPr/>
            </a:pPr>
            <a:r>
              <a:rPr lang="en-US" altLang="en-US" sz="2800">
                <a:solidFill>
                  <a:srgbClr val="000000"/>
                </a:solidFill>
                <a:ea typeface="Tahoma" panose="020B0604030504040204" pitchFamily="34" charset="0"/>
                <a:cs typeface="Tahoma" panose="020B0604030504040204" pitchFamily="34" charset="0"/>
              </a:rPr>
              <a:t>Check for AMIs &amp; buy-back provisions in: </a:t>
            </a:r>
          </a:p>
          <a:p>
            <a:pPr lvl="2" eaLnBrk="1" hangingPunct="1">
              <a:buFont typeface="Arial" panose="020B0604020202020204" pitchFamily="34" charset="0"/>
              <a:buChar char="•"/>
              <a:defRPr/>
            </a:pPr>
            <a:r>
              <a:rPr lang="en-US" altLang="en-US" sz="2400">
                <a:solidFill>
                  <a:srgbClr val="000000"/>
                </a:solidFill>
                <a:ea typeface="Tahoma" panose="020B0604030504040204" pitchFamily="34" charset="0"/>
                <a:cs typeface="Tahoma" panose="020B0604030504040204" pitchFamily="34" charset="0"/>
              </a:rPr>
              <a:t>Confidentiality Agreements</a:t>
            </a:r>
          </a:p>
          <a:p>
            <a:pPr lvl="2" eaLnBrk="1" hangingPunct="1">
              <a:buFont typeface="Arial" panose="020B0604020202020204" pitchFamily="34" charset="0"/>
              <a:buChar char="•"/>
              <a:defRPr/>
            </a:pPr>
            <a:r>
              <a:rPr lang="en-US" altLang="en-US" sz="2400">
                <a:solidFill>
                  <a:srgbClr val="000000"/>
                </a:solidFill>
                <a:ea typeface="Tahoma" panose="020B0604030504040204" pitchFamily="34" charset="0"/>
                <a:cs typeface="Tahoma" panose="020B0604030504040204" pitchFamily="34" charset="0"/>
              </a:rPr>
              <a:t>Participation Agreements</a:t>
            </a:r>
          </a:p>
          <a:p>
            <a:pPr lvl="2" eaLnBrk="1" hangingPunct="1">
              <a:buFont typeface="Arial" panose="020B0604020202020204" pitchFamily="34" charset="0"/>
              <a:buChar char="•"/>
              <a:defRPr/>
            </a:pPr>
            <a:r>
              <a:rPr lang="en-US" altLang="en-US" sz="2400">
                <a:solidFill>
                  <a:srgbClr val="000000"/>
                </a:solidFill>
                <a:ea typeface="Tahoma" panose="020B0604030504040204" pitchFamily="34" charset="0"/>
                <a:cs typeface="Tahoma" panose="020B0604030504040204" pitchFamily="34" charset="0"/>
              </a:rPr>
              <a:t>Joint Operating Agreements</a:t>
            </a:r>
          </a:p>
          <a:p>
            <a:pPr lvl="2" eaLnBrk="1" hangingPunct="1">
              <a:buFont typeface="Arial" panose="020B0604020202020204" pitchFamily="34" charset="0"/>
              <a:buChar char="•"/>
              <a:defRPr/>
            </a:pPr>
            <a:r>
              <a:rPr lang="en-US" altLang="en-US" sz="2400">
                <a:solidFill>
                  <a:srgbClr val="000000"/>
                </a:solidFill>
                <a:ea typeface="Tahoma" panose="020B0604030504040204" pitchFamily="34" charset="0"/>
                <a:cs typeface="Tahoma" panose="020B0604030504040204" pitchFamily="34" charset="0"/>
              </a:rPr>
              <a:t>Joint Ventures/Exploration Agreements, Joint Bidding Agreements, Seismic Agreements, Letter Agreements, Amendments, Etc.</a:t>
            </a:r>
          </a:p>
          <a:p>
            <a:pPr lvl="1" eaLnBrk="1" hangingPunct="1">
              <a:defRPr/>
            </a:pPr>
            <a:r>
              <a:rPr lang="en-US" altLang="en-US" sz="2800">
                <a:solidFill>
                  <a:srgbClr val="000000"/>
                </a:solidFill>
                <a:ea typeface="Tahoma" panose="020B0604030504040204" pitchFamily="34" charset="0"/>
                <a:cs typeface="Tahoma" panose="020B0604030504040204" pitchFamily="34" charset="0"/>
              </a:rPr>
              <a:t> Next steps: comply/seek compliance.</a:t>
            </a:r>
          </a:p>
          <a:p>
            <a:pPr eaLnBrk="1" hangingPunct="1">
              <a:defRPr/>
            </a:pPr>
            <a:endParaRPr lang="en-US" altLang="en-US" sz="3000">
              <a:solidFill>
                <a:srgbClr val="000000"/>
              </a:solidFill>
              <a:ea typeface="Tahoma" panose="020B0604030504040204" pitchFamily="34" charset="0"/>
              <a:cs typeface="Tahoma" panose="020B0604030504040204" pitchFamily="34" charset="0"/>
            </a:endParaRPr>
          </a:p>
          <a:p>
            <a:pPr lvl="1" eaLnBrk="1" hangingPunct="1">
              <a:defRPr/>
            </a:pPr>
            <a:endParaRPr lang="en-US" altLang="en-US" sz="2800">
              <a:solidFill>
                <a:srgbClr val="000000"/>
              </a:solidFill>
              <a:ea typeface="Tahoma" panose="020B0604030504040204" pitchFamily="34" charset="0"/>
              <a:cs typeface="Tahoma" panose="020B0604030504040204" pitchFamily="34" charset="0"/>
            </a:endParaRPr>
          </a:p>
          <a:p>
            <a:pPr lvl="1" eaLnBrk="1" hangingPunct="1">
              <a:defRPr/>
            </a:pPr>
            <a:endParaRPr lang="en-US" altLang="en-US" sz="2800">
              <a:solidFill>
                <a:srgbClr val="000000"/>
              </a:solidFill>
              <a:ea typeface="Tahoma" panose="020B0604030504040204" pitchFamily="34" charset="0"/>
              <a:cs typeface="Tahoma" panose="020B0604030504040204" pitchFamily="34" charset="0"/>
            </a:endParaRPr>
          </a:p>
          <a:p>
            <a:pPr eaLnBrk="1" hangingPunct="1">
              <a:defRPr/>
            </a:pPr>
            <a:endParaRPr lang="en-US" altLang="en-US" sz="2800">
              <a:solidFill>
                <a:srgbClr val="000000"/>
              </a:solidFill>
              <a:ea typeface="Tahoma" panose="020B0604030504040204" pitchFamily="34" charset="0"/>
              <a:cs typeface="Tahoma" panose="020B0604030504040204" pitchFamily="34" charset="0"/>
            </a:endParaRPr>
          </a:p>
          <a:p>
            <a:pPr lvl="1" eaLnBrk="1" hangingPunct="1">
              <a:defRPr/>
            </a:pPr>
            <a:endParaRPr lang="en-US" altLang="en-US" sz="2800">
              <a:solidFill>
                <a:srgbClr val="000000"/>
              </a:solidFill>
              <a:ea typeface="Tahoma" panose="020B0604030504040204" pitchFamily="34" charset="0"/>
              <a:cs typeface="Tahoma" panose="020B0604030504040204" pitchFamily="34" charset="0"/>
            </a:endParaRPr>
          </a:p>
          <a:p>
            <a:pPr eaLnBrk="1" hangingPunct="1">
              <a:buFontTx/>
              <a:buNone/>
              <a:defRPr/>
            </a:pPr>
            <a:endParaRPr lang="en-US" altLang="en-US" sz="2800">
              <a:ea typeface="Tahoma" panose="020B0604030504040204" pitchFamily="34" charset="0"/>
              <a:cs typeface="Tahoma" panose="020B060403050404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4760" name="Rectangle 7475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762" name="Rectangle 7476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764" name="Straight Connector 7476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766" name="Straight Connector 7476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476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77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772" name="Isosceles Triangle 7477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77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776" name="Isosceles Triangle 7477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778" name="Freeform: Shape 7477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754" name="Rectangle 2">
            <a:extLst>
              <a:ext uri="{FF2B5EF4-FFF2-40B4-BE49-F238E27FC236}">
                <a16:creationId xmlns:a16="http://schemas.microsoft.com/office/drawing/2014/main" id="{1887ECD0-3F62-A766-91C8-AFBC4391AA22}"/>
              </a:ext>
            </a:extLst>
          </p:cNvPr>
          <p:cNvSpPr>
            <a:spLocks noGrp="1" noChangeArrowheads="1"/>
          </p:cNvSpPr>
          <p:nvPr>
            <p:ph type="title"/>
          </p:nvPr>
        </p:nvSpPr>
        <p:spPr>
          <a:xfrm>
            <a:off x="677334" y="609599"/>
            <a:ext cx="3843375" cy="5545667"/>
          </a:xfrm>
        </p:spPr>
        <p:txBody>
          <a:bodyPr anchor="ctr">
            <a:normAutofit/>
          </a:bodyPr>
          <a:lstStyle/>
          <a:p>
            <a:pPr eaLnBrk="1" hangingPunct="1"/>
            <a:r>
              <a:rPr lang="en-US" altLang="en-US">
                <a:solidFill>
                  <a:schemeClr val="tx1">
                    <a:lumMod val="85000"/>
                    <a:lumOff val="15000"/>
                  </a:schemeClr>
                </a:solidFill>
                <a:effectLst>
                  <a:outerShdw blurRad="38100" dist="38100" dir="2700000" algn="tl">
                    <a:srgbClr val="000000">
                      <a:alpha val="43137"/>
                    </a:srgbClr>
                  </a:outerShdw>
                </a:effectLst>
              </a:rPr>
              <a:t>Confidentiality at the Lease Sale</a:t>
            </a:r>
          </a:p>
        </p:txBody>
      </p:sp>
      <p:sp>
        <p:nvSpPr>
          <p:cNvPr id="74755" name="Rectangle 3">
            <a:extLst>
              <a:ext uri="{FF2B5EF4-FFF2-40B4-BE49-F238E27FC236}">
                <a16:creationId xmlns:a16="http://schemas.microsoft.com/office/drawing/2014/main" id="{AA5CFB78-126B-1804-AECB-C5582C4A863F}"/>
              </a:ext>
            </a:extLst>
          </p:cNvPr>
          <p:cNvSpPr>
            <a:spLocks noGrp="1" noChangeArrowheads="1"/>
          </p:cNvSpPr>
          <p:nvPr>
            <p:ph idx="1"/>
          </p:nvPr>
        </p:nvSpPr>
        <p:spPr>
          <a:xfrm>
            <a:off x="6116084" y="1007533"/>
            <a:ext cx="5511296" cy="5545667"/>
          </a:xfrm>
        </p:spPr>
        <p:txBody>
          <a:bodyPr anchor="ctr">
            <a:normAutofit fontScale="92500" lnSpcReduction="10000"/>
          </a:bodyPr>
          <a:lstStyle/>
          <a:p>
            <a:pPr marL="0" indent="0" eaLnBrk="1" hangingPunct="1">
              <a:buNone/>
            </a:pPr>
            <a:r>
              <a:rPr lang="en-US" altLang="en-US" sz="3200">
                <a:solidFill>
                  <a:srgbClr val="FFFFFF"/>
                </a:solidFill>
                <a:cs typeface="Tahoma" panose="020B0604030504040204" pitchFamily="34" charset="0"/>
              </a:rPr>
              <a:t>Confidentiality of Bids</a:t>
            </a:r>
          </a:p>
          <a:p>
            <a:pPr lvl="1" eaLnBrk="1" hangingPunct="1"/>
            <a:r>
              <a:rPr lang="en-US" altLang="en-US" sz="2400">
                <a:solidFill>
                  <a:srgbClr val="FFFFFF"/>
                </a:solidFill>
                <a:cs typeface="Tahoma" panose="020B0604030504040204" pitchFamily="34" charset="0"/>
              </a:rPr>
              <a:t>Sealed bids</a:t>
            </a:r>
          </a:p>
          <a:p>
            <a:pPr lvl="1" eaLnBrk="1" hangingPunct="1"/>
            <a:r>
              <a:rPr lang="en-US" altLang="en-US" sz="2400">
                <a:solidFill>
                  <a:srgbClr val="FFFFFF"/>
                </a:solidFill>
                <a:cs typeface="Tahoma" panose="020B0604030504040204" pitchFamily="34" charset="0"/>
              </a:rPr>
              <a:t># Bids in Deepwater/Shelf is collected by OOSA on Tuesday before Lease Sale. </a:t>
            </a:r>
          </a:p>
          <a:p>
            <a:pPr marL="0" indent="0" eaLnBrk="1" hangingPunct="1">
              <a:buNone/>
            </a:pPr>
            <a:r>
              <a:rPr lang="en-US" altLang="en-US" sz="2800">
                <a:solidFill>
                  <a:srgbClr val="FFFFFF"/>
                </a:solidFill>
                <a:cs typeface="Tahoma" panose="020B0604030504040204" pitchFamily="34" charset="0"/>
              </a:rPr>
              <a:t>“Highest Suggested Amount” for Joint Bids</a:t>
            </a:r>
          </a:p>
          <a:p>
            <a:pPr lvl="1" eaLnBrk="1" hangingPunct="1"/>
            <a:r>
              <a:rPr lang="en-US" altLang="en-US" sz="2400">
                <a:solidFill>
                  <a:srgbClr val="FFFFFF"/>
                </a:solidFill>
                <a:cs typeface="Tahoma" panose="020B0604030504040204" pitchFamily="34" charset="0"/>
              </a:rPr>
              <a:t>Bid Meeting Procedures</a:t>
            </a:r>
          </a:p>
          <a:p>
            <a:pPr lvl="1" eaLnBrk="1" hangingPunct="1"/>
            <a:r>
              <a:rPr lang="en-US" altLang="en-US" sz="2400">
                <a:solidFill>
                  <a:srgbClr val="FFFFFF"/>
                </a:solidFill>
                <a:cs typeface="Tahoma" panose="020B0604030504040204" pitchFamily="34" charset="0"/>
              </a:rPr>
              <a:t>Federal Anti‐Trust Language:</a:t>
            </a:r>
          </a:p>
          <a:p>
            <a:pPr lvl="1" eaLnBrk="1" hangingPunct="1">
              <a:buFont typeface="Wingdings 2" panose="05020102010507070707" pitchFamily="18" charset="2"/>
              <a:buNone/>
            </a:pPr>
            <a:r>
              <a:rPr lang="en-US" altLang="en-US" sz="1800" b="1" i="1">
                <a:solidFill>
                  <a:srgbClr val="FFFFFF"/>
                </a:solidFill>
                <a:cs typeface="Tahoma" panose="020B0604030504040204" pitchFamily="34" charset="0"/>
              </a:rPr>
              <a:t>“It is not the intention of the parties hereto to restrict the right of any party to make a bid as to any of the blocks subject to this agreement and each party shall have the right to make any such bid on any block it may desire, including blocks for which bids are being considered or being made hereunder.”</a:t>
            </a:r>
          </a:p>
          <a:p>
            <a:pPr lvl="1" eaLnBrk="1" hangingPunct="1"/>
            <a:endParaRPr lang="en-US" altLang="en-US" sz="1800">
              <a:solidFill>
                <a:srgbClr val="FFFFFF"/>
              </a:solidFill>
              <a:cs typeface="Tahoma" panose="020B0604030504040204" pitchFamily="34" charset="0"/>
            </a:endParaRPr>
          </a:p>
          <a:p>
            <a:pPr eaLnBrk="1" hangingPunct="1">
              <a:buFontTx/>
              <a:buNone/>
            </a:pPr>
            <a:endParaRPr lang="en-US" altLang="en-US" sz="2000">
              <a:solidFill>
                <a:srgbClr val="FFFFFF"/>
              </a:solidFill>
              <a:cs typeface="Tahoma" panose="020B060403050404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84E063C-E157-AD70-93E7-5FB3AA8A61DF}"/>
              </a:ext>
            </a:extLst>
          </p:cNvPr>
          <p:cNvSpPr>
            <a:spLocks noGrp="1"/>
          </p:cNvSpPr>
          <p:nvPr>
            <p:ph type="title"/>
          </p:nvPr>
        </p:nvSpPr>
        <p:spPr>
          <a:xfrm>
            <a:off x="6935995" y="-203572"/>
            <a:ext cx="4512989" cy="2227730"/>
          </a:xfrm>
        </p:spPr>
        <p:txBody>
          <a:bodyPr anchor="ctr">
            <a:normAutofit/>
          </a:bodyPr>
          <a:lstStyle/>
          <a:p>
            <a:r>
              <a:rPr lang="en-US" sz="4000">
                <a:solidFill>
                  <a:srgbClr val="FFFFFF"/>
                </a:solidFill>
                <a:effectLst>
                  <a:outerShdw blurRad="38100" dist="38100" dir="2700000" algn="tl">
                    <a:srgbClr val="000000">
                      <a:alpha val="43137"/>
                    </a:srgbClr>
                  </a:outerShdw>
                </a:effectLst>
              </a:rPr>
              <a:t>Antitrust – </a:t>
            </a:r>
            <a:br>
              <a:rPr lang="en-US" sz="4000">
                <a:solidFill>
                  <a:srgbClr val="FFFFFF"/>
                </a:solidFill>
                <a:effectLst>
                  <a:outerShdw blurRad="38100" dist="38100" dir="2700000" algn="tl">
                    <a:srgbClr val="000000">
                      <a:alpha val="43137"/>
                    </a:srgbClr>
                  </a:outerShdw>
                </a:effectLst>
              </a:rPr>
            </a:br>
            <a:r>
              <a:rPr lang="en-US" sz="4000">
                <a:solidFill>
                  <a:srgbClr val="FFFFFF"/>
                </a:solidFill>
                <a:effectLst>
                  <a:outerShdw blurRad="38100" dist="38100" dir="2700000" algn="tl">
                    <a:srgbClr val="000000">
                      <a:alpha val="43137"/>
                    </a:srgbClr>
                  </a:outerShdw>
                </a:effectLst>
              </a:rPr>
              <a:t>bid determination</a:t>
            </a:r>
          </a:p>
        </p:txBody>
      </p:sp>
      <p:pic>
        <p:nvPicPr>
          <p:cNvPr id="7" name="Graphic 6" descr="Gavel">
            <a:extLst>
              <a:ext uri="{FF2B5EF4-FFF2-40B4-BE49-F238E27FC236}">
                <a16:creationId xmlns:a16="http://schemas.microsoft.com/office/drawing/2014/main" id="{0C907C89-6293-1AD7-BE03-C7796CD6B5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251" y="1545062"/>
            <a:ext cx="3856774" cy="3856774"/>
          </a:xfrm>
          <a:prstGeom prst="rect">
            <a:avLst/>
          </a:prstGeom>
        </p:spPr>
      </p:pic>
      <p:sp>
        <p:nvSpPr>
          <p:cNvPr id="3" name="Content Placeholder 2">
            <a:extLst>
              <a:ext uri="{FF2B5EF4-FFF2-40B4-BE49-F238E27FC236}">
                <a16:creationId xmlns:a16="http://schemas.microsoft.com/office/drawing/2014/main" id="{D8E9D07A-290F-3A23-A48A-15485F9DA88D}"/>
              </a:ext>
            </a:extLst>
          </p:cNvPr>
          <p:cNvSpPr>
            <a:spLocks noGrp="1"/>
          </p:cNvSpPr>
          <p:nvPr>
            <p:ph idx="1"/>
          </p:nvPr>
        </p:nvSpPr>
        <p:spPr>
          <a:xfrm>
            <a:off x="6749753" y="1905994"/>
            <a:ext cx="5366047" cy="4723405"/>
          </a:xfrm>
        </p:spPr>
        <p:txBody>
          <a:bodyPr anchor="t">
            <a:normAutofit/>
          </a:bodyPr>
          <a:lstStyle/>
          <a:p>
            <a:pPr>
              <a:lnSpc>
                <a:spcPct val="90000"/>
              </a:lnSpc>
            </a:pPr>
            <a:r>
              <a:rPr lang="en-US" sz="2400">
                <a:solidFill>
                  <a:srgbClr val="FFFFFF"/>
                </a:solidFill>
              </a:rPr>
              <a:t>Be aware that any move or action by any party to prevent any other party from bidding either alone or with any other third party or from bidding such higher amount as he/she wishes to bid, is a violation of the law</a:t>
            </a:r>
          </a:p>
          <a:p>
            <a:pPr>
              <a:lnSpc>
                <a:spcPct val="90000"/>
              </a:lnSpc>
            </a:pPr>
            <a:r>
              <a:rPr lang="en-US" sz="2400">
                <a:solidFill>
                  <a:srgbClr val="FFFFFF"/>
                </a:solidFill>
              </a:rPr>
              <a:t>Review carefully with legal.</a:t>
            </a:r>
          </a:p>
          <a:p>
            <a:pPr>
              <a:lnSpc>
                <a:spcPct val="90000"/>
              </a:lnSpc>
            </a:pPr>
            <a:r>
              <a:rPr lang="en-US" sz="2400">
                <a:solidFill>
                  <a:srgbClr val="FFFFFF"/>
                </a:solidFill>
              </a:rPr>
              <a:t>Cannot chill a bid. </a:t>
            </a:r>
          </a:p>
          <a:p>
            <a:pPr>
              <a:lnSpc>
                <a:spcPct val="90000"/>
              </a:lnSpc>
            </a:pPr>
            <a:r>
              <a:rPr lang="en-US" sz="2400">
                <a:solidFill>
                  <a:srgbClr val="FFFFFF"/>
                </a:solidFill>
              </a:rPr>
              <a:t>Cannot negotiate a bid. </a:t>
            </a:r>
          </a:p>
          <a:p>
            <a:pPr>
              <a:lnSpc>
                <a:spcPct val="90000"/>
              </a:lnSpc>
            </a:pPr>
            <a:r>
              <a:rPr lang="en-US" sz="2400">
                <a:solidFill>
                  <a:srgbClr val="FFFFFF"/>
                </a:solidFill>
              </a:rPr>
              <a:t>A joint bid must be the “highest suggested bid” at the final bid meeting.</a:t>
            </a:r>
          </a:p>
        </p:txBody>
      </p:sp>
    </p:spTree>
    <p:extLst>
      <p:ext uri="{BB962C8B-B14F-4D97-AF65-F5344CB8AC3E}">
        <p14:creationId xmlns:p14="http://schemas.microsoft.com/office/powerpoint/2010/main" val="4036345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EADD6-D547-CA2A-2300-FE0A40914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CDB209-004F-2F53-C343-5103E4C63980}"/>
              </a:ext>
            </a:extLst>
          </p:cNvPr>
          <p:cNvSpPr>
            <a:spLocks noGrp="1"/>
          </p:cNvSpPr>
          <p:nvPr>
            <p:ph type="title"/>
          </p:nvPr>
        </p:nvSpPr>
        <p:spPr>
          <a:xfrm>
            <a:off x="304800" y="0"/>
            <a:ext cx="8596668" cy="1320800"/>
          </a:xfrm>
        </p:spPr>
        <p:txBody>
          <a:bodyPr>
            <a:normAutofit/>
          </a:bodyPr>
          <a:lstStyle/>
          <a:p>
            <a:r>
              <a:rPr lang="en-US" sz="4000">
                <a:effectLst>
                  <a:outerShdw blurRad="38100" dist="38100" dir="2700000" algn="tl">
                    <a:srgbClr val="000000">
                      <a:alpha val="43137"/>
                    </a:srgbClr>
                  </a:outerShdw>
                </a:effectLst>
              </a:rPr>
              <a:t>Bid determination process</a:t>
            </a:r>
          </a:p>
        </p:txBody>
      </p:sp>
      <p:sp>
        <p:nvSpPr>
          <p:cNvPr id="5" name="Content Placeholder 4">
            <a:extLst>
              <a:ext uri="{FF2B5EF4-FFF2-40B4-BE49-F238E27FC236}">
                <a16:creationId xmlns:a16="http://schemas.microsoft.com/office/drawing/2014/main" id="{94C6C642-F6F1-32C3-1E83-7D03C333D7A9}"/>
              </a:ext>
            </a:extLst>
          </p:cNvPr>
          <p:cNvSpPr>
            <a:spLocks noGrp="1"/>
          </p:cNvSpPr>
          <p:nvPr>
            <p:ph idx="1"/>
          </p:nvPr>
        </p:nvSpPr>
        <p:spPr>
          <a:xfrm>
            <a:off x="0" y="838200"/>
            <a:ext cx="10287000" cy="6019800"/>
          </a:xfrm>
        </p:spPr>
        <p:txBody>
          <a:bodyPr>
            <a:normAutofit fontScale="92500" lnSpcReduction="10000"/>
          </a:bodyPr>
          <a:lstStyle/>
          <a:p>
            <a:r>
              <a:rPr lang="en-US"/>
              <a:t>Bid Charge lays out:</a:t>
            </a:r>
          </a:p>
          <a:p>
            <a:pPr lvl="1">
              <a:buFont typeface="Wingdings" panose="05000000000000000000" pitchFamily="2" charset="2"/>
              <a:buChar char="q"/>
            </a:pPr>
            <a:r>
              <a:rPr lang="en-US"/>
              <a:t>Referenced bidding agreement.</a:t>
            </a:r>
          </a:p>
          <a:p>
            <a:pPr lvl="1">
              <a:buFont typeface="Wingdings" panose="05000000000000000000" pitchFamily="2" charset="2"/>
              <a:buChar char="q"/>
            </a:pPr>
            <a:r>
              <a:rPr lang="en-US"/>
              <a:t>Company speaker for each company.</a:t>
            </a:r>
          </a:p>
          <a:p>
            <a:pPr lvl="1">
              <a:buFont typeface="Wingdings" panose="05000000000000000000" pitchFamily="2" charset="2"/>
              <a:buChar char="q"/>
            </a:pPr>
            <a:r>
              <a:rPr lang="en-US"/>
              <a:t>Exchange qualification and EFT information, preferable in advance.</a:t>
            </a:r>
          </a:p>
          <a:p>
            <a:pPr lvl="1">
              <a:buFont typeface="Wingdings" panose="05000000000000000000" pitchFamily="2" charset="2"/>
              <a:buChar char="q"/>
            </a:pPr>
            <a:r>
              <a:rPr lang="en-US"/>
              <a:t>Companies and participation interest (%) for each block.  Interest (%) may only be reduced if approved by all bidding parties in said block.</a:t>
            </a:r>
          </a:p>
          <a:p>
            <a:r>
              <a:rPr lang="en-US"/>
              <a:t>Bidding is done using clockwise rotation. </a:t>
            </a:r>
          </a:p>
          <a:p>
            <a:r>
              <a:rPr lang="en-US"/>
              <a:t>Identify company to initiates bidding for a bid and bid increment.  (Ex: minimum bid ($576K )and $1MM)</a:t>
            </a:r>
          </a:p>
          <a:p>
            <a:r>
              <a:rPr lang="en-US"/>
              <a:t>Each party will take an action when it is their turn.  Actions include:</a:t>
            </a:r>
          </a:p>
          <a:p>
            <a:pPr lvl="1">
              <a:buFont typeface="Wingdings" panose="05000000000000000000" pitchFamily="2" charset="2"/>
              <a:buChar char="v"/>
            </a:pPr>
            <a:r>
              <a:rPr lang="en-US"/>
              <a:t>Concur and raise by the increment  ($1.576MM)</a:t>
            </a:r>
          </a:p>
          <a:p>
            <a:pPr lvl="1">
              <a:buFont typeface="Wingdings" panose="05000000000000000000" pitchFamily="2" charset="2"/>
              <a:buChar char="v"/>
            </a:pPr>
            <a:r>
              <a:rPr lang="en-US"/>
              <a:t>Concur and pass ($576K)</a:t>
            </a:r>
          </a:p>
          <a:p>
            <a:pPr lvl="1">
              <a:buFont typeface="Wingdings" panose="05000000000000000000" pitchFamily="2" charset="2"/>
              <a:buChar char="v"/>
            </a:pPr>
            <a:r>
              <a:rPr lang="en-US"/>
              <a:t>Concur and recommend a final “highest suggested bid” to be rounded within the increment ($576K - $1.576MM - final)</a:t>
            </a:r>
          </a:p>
          <a:p>
            <a:pPr lvl="1">
              <a:buFont typeface="Wingdings" panose="05000000000000000000" pitchFamily="2" charset="2"/>
              <a:buChar char="v"/>
            </a:pPr>
            <a:r>
              <a:rPr lang="en-US"/>
              <a:t>Place the bid on hold</a:t>
            </a:r>
          </a:p>
          <a:p>
            <a:pPr lvl="1">
              <a:buFont typeface="Wingdings" panose="05000000000000000000" pitchFamily="2" charset="2"/>
              <a:buChar char="v"/>
            </a:pPr>
            <a:r>
              <a:rPr lang="en-US"/>
              <a:t>Request to reduce participation interest (%) in a bid</a:t>
            </a:r>
          </a:p>
          <a:p>
            <a:pPr lvl="1">
              <a:buFont typeface="Wingdings" panose="05000000000000000000" pitchFamily="2" charset="2"/>
              <a:buChar char="v"/>
            </a:pPr>
            <a:r>
              <a:rPr lang="en-US"/>
              <a:t>Request a reduction in the bid increment ($250K)</a:t>
            </a:r>
          </a:p>
          <a:p>
            <a:pPr lvl="1">
              <a:buFont typeface="Wingdings" panose="05000000000000000000" pitchFamily="2" charset="2"/>
              <a:buChar char="v"/>
            </a:pPr>
            <a:r>
              <a:rPr lang="en-US"/>
              <a:t>Elect not to participate (your company signs-out of memorandum, leaves room until next bid.  Bid determination process continues)</a:t>
            </a:r>
          </a:p>
          <a:p>
            <a:pPr lvl="1">
              <a:buFont typeface="Wingdings" panose="05000000000000000000" pitchFamily="2" charset="2"/>
              <a:buChar char="v"/>
            </a:pPr>
            <a:r>
              <a:rPr lang="en-US"/>
              <a:t>Parties in agreement with the “highest suggested bid” evidence concurrence to participate and sign memorandums.</a:t>
            </a:r>
          </a:p>
          <a:p>
            <a:endParaRPr lang="en-US"/>
          </a:p>
          <a:p>
            <a:endParaRPr lang="en-US"/>
          </a:p>
          <a:p>
            <a:endParaRPr lang="en-US"/>
          </a:p>
        </p:txBody>
      </p:sp>
    </p:spTree>
    <p:extLst>
      <p:ext uri="{BB962C8B-B14F-4D97-AF65-F5344CB8AC3E}">
        <p14:creationId xmlns:p14="http://schemas.microsoft.com/office/powerpoint/2010/main" val="2529944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0" name="Rectangle 19">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object 3"/>
          <p:cNvSpPr txBox="1">
            <a:spLocks noGrp="1"/>
          </p:cNvSpPr>
          <p:nvPr>
            <p:ph type="title"/>
          </p:nvPr>
        </p:nvSpPr>
        <p:spPr>
          <a:xfrm>
            <a:off x="1910464" y="2849498"/>
            <a:ext cx="7766936" cy="1646302"/>
          </a:xfrm>
          <a:prstGeom prst="rect">
            <a:avLst/>
          </a:prstGeom>
        </p:spPr>
        <p:txBody>
          <a:bodyPr vert="horz" lIns="91440" tIns="45720" rIns="91440" bIns="45720" rtlCol="0" anchor="b">
            <a:noAutofit/>
          </a:bodyPr>
          <a:lstStyle/>
          <a:p>
            <a:pPr marL="12700" marR="5080" algn="r">
              <a:lnSpc>
                <a:spcPct val="90000"/>
              </a:lnSpc>
            </a:pPr>
            <a:r>
              <a:rPr lang="en-US" sz="6000" cap="none">
                <a:effectLst>
                  <a:outerShdw blurRad="38100" dist="38100" dir="2700000" algn="tl">
                    <a:srgbClr val="000000">
                      <a:alpha val="43137"/>
                    </a:srgbClr>
                  </a:outerShdw>
                </a:effectLst>
              </a:rPr>
              <a:t>OCS Lease Sales: </a:t>
            </a:r>
            <a:br>
              <a:rPr lang="en-US" sz="6000" cap="none">
                <a:effectLst>
                  <a:outerShdw blurRad="38100" dist="38100" dir="2700000" algn="tl">
                    <a:srgbClr val="000000">
                      <a:alpha val="43137"/>
                    </a:srgbClr>
                  </a:outerShdw>
                </a:effectLst>
              </a:rPr>
            </a:br>
            <a:r>
              <a:rPr lang="en-US" sz="6000" cap="none">
                <a:effectLst>
                  <a:outerShdw blurRad="38100" dist="38100" dir="2700000" algn="tl">
                    <a:srgbClr val="000000">
                      <a:alpha val="43137"/>
                    </a:srgbClr>
                  </a:outerShdw>
                </a:effectLst>
              </a:rPr>
              <a:t>fascinating history /</a:t>
            </a:r>
            <a:br>
              <a:rPr lang="en-US" sz="6000" cap="none">
                <a:effectLst>
                  <a:outerShdw blurRad="38100" dist="38100" dir="2700000" algn="tl">
                    <a:srgbClr val="000000">
                      <a:alpha val="43137"/>
                    </a:srgbClr>
                  </a:outerShdw>
                </a:effectLst>
              </a:rPr>
            </a:br>
            <a:r>
              <a:rPr lang="en-US" sz="6000" cap="none">
                <a:effectLst>
                  <a:outerShdw blurRad="38100" dist="38100" dir="2700000" algn="tl">
                    <a:srgbClr val="000000">
                      <a:alpha val="43137"/>
                    </a:srgbClr>
                  </a:outerShdw>
                </a:effectLst>
              </a:rPr>
              <a:t>bright future.</a:t>
            </a:r>
          </a:p>
        </p:txBody>
      </p:sp>
    </p:spTree>
    <p:extLst>
      <p:ext uri="{BB962C8B-B14F-4D97-AF65-F5344CB8AC3E}">
        <p14:creationId xmlns:p14="http://schemas.microsoft.com/office/powerpoint/2010/main" val="1384118668"/>
      </p:ext>
    </p:extLst>
  </p:cSld>
  <p:clrMapOvr>
    <a:overrideClrMapping bg1="dk1" tx1="lt1" bg2="dk2" tx2="lt2" accent1="accent1" accent2="accent2" accent3="accent3" accent4="accent4" accent5="accent5" accent6="accent6" hlink="hlink" folHlink="folHlink"/>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A1605-3F3D-73A9-91D2-B76909754EE4}"/>
            </a:ext>
          </a:extLst>
        </p:cNvPr>
        <p:cNvGrpSpPr/>
        <p:nvPr/>
      </p:nvGrpSpPr>
      <p:grpSpPr>
        <a:xfrm>
          <a:off x="0" y="0"/>
          <a:ext cx="0" cy="0"/>
          <a:chOff x="0" y="0"/>
          <a:chExt cx="0" cy="0"/>
        </a:xfrm>
      </p:grpSpPr>
      <p:sp>
        <p:nvSpPr>
          <p:cNvPr id="76802" name="Title 1">
            <a:extLst>
              <a:ext uri="{FF2B5EF4-FFF2-40B4-BE49-F238E27FC236}">
                <a16:creationId xmlns:a16="http://schemas.microsoft.com/office/drawing/2014/main" id="{897E9759-E131-3276-0EEE-0467A3EE1CDE}"/>
              </a:ext>
            </a:extLst>
          </p:cNvPr>
          <p:cNvSpPr>
            <a:spLocks noGrp="1"/>
          </p:cNvSpPr>
          <p:nvPr>
            <p:ph type="title"/>
          </p:nvPr>
        </p:nvSpPr>
        <p:spPr>
          <a:xfrm>
            <a:off x="13398" y="76200"/>
            <a:ext cx="5473002" cy="762000"/>
          </a:xfrm>
        </p:spPr>
        <p:txBody>
          <a:bodyPr anchor="ctr">
            <a:normAutofit/>
          </a:bodyPr>
          <a:lstStyle/>
          <a:p>
            <a:pPr algn="ctr"/>
            <a:r>
              <a:rPr lang="en-US" altLang="en-US" sz="4400">
                <a:solidFill>
                  <a:schemeClr val="accent1">
                    <a:lumMod val="75000"/>
                  </a:schemeClr>
                </a:solidFill>
                <a:effectLst>
                  <a:outerShdw blurRad="38100" dist="38100" dir="2700000" algn="tl">
                    <a:srgbClr val="000000">
                      <a:alpha val="43137"/>
                    </a:srgbClr>
                  </a:outerShdw>
                </a:effectLst>
              </a:rPr>
              <a:t>Video: Bid Meeting</a:t>
            </a:r>
          </a:p>
        </p:txBody>
      </p:sp>
      <p:pic>
        <p:nvPicPr>
          <p:cNvPr id="4" name="Scenario 1_PowerPoint_Sm">
            <a:hlinkClick r:id="" action="ppaction://media"/>
            <a:extLst>
              <a:ext uri="{FF2B5EF4-FFF2-40B4-BE49-F238E27FC236}">
                <a16:creationId xmlns:a16="http://schemas.microsoft.com/office/drawing/2014/main" id="{C8156FC3-859C-4768-EAFC-4A62C3F64F8E}"/>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223294" y="838200"/>
            <a:ext cx="7987506" cy="5990628"/>
          </a:xfrm>
        </p:spPr>
      </p:pic>
    </p:spTree>
    <p:custDataLst>
      <p:tags r:id="rId1"/>
    </p:custDataLst>
    <p:extLst>
      <p:ext uri="{BB962C8B-B14F-4D97-AF65-F5344CB8AC3E}">
        <p14:creationId xmlns:p14="http://schemas.microsoft.com/office/powerpoint/2010/main" val="17617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808" name="Rectangle 76807">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810" name="Group 76809">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76811" name="Straight Connector 76810">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76812" name="Straight Connector 76811">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76813"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814"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815" name="Isosceles Triangle 76814">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816"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817"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818"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819" name="Isosceles Triangle 76818">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6802" name="Title 1">
            <a:extLst>
              <a:ext uri="{FF2B5EF4-FFF2-40B4-BE49-F238E27FC236}">
                <a16:creationId xmlns:a16="http://schemas.microsoft.com/office/drawing/2014/main" id="{2B7D20E1-4FAA-7B44-31DD-7207AF7C5B77}"/>
              </a:ext>
            </a:extLst>
          </p:cNvPr>
          <p:cNvSpPr>
            <a:spLocks noGrp="1"/>
          </p:cNvSpPr>
          <p:nvPr>
            <p:ph type="title"/>
          </p:nvPr>
        </p:nvSpPr>
        <p:spPr>
          <a:xfrm>
            <a:off x="652481" y="1382486"/>
            <a:ext cx="3547581" cy="4093028"/>
          </a:xfrm>
        </p:spPr>
        <p:txBody>
          <a:bodyPr anchor="ctr">
            <a:normAutofit/>
          </a:bodyPr>
          <a:lstStyle/>
          <a:p>
            <a:r>
              <a:rPr lang="en-US" altLang="en-US" sz="4400">
                <a:solidFill>
                  <a:schemeClr val="accent1">
                    <a:lumMod val="75000"/>
                  </a:schemeClr>
                </a:solidFill>
                <a:effectLst>
                  <a:outerShdw blurRad="38100" dist="38100" dir="2700000" algn="tl">
                    <a:srgbClr val="000000">
                      <a:alpha val="43137"/>
                    </a:srgbClr>
                  </a:outerShdw>
                </a:effectLst>
              </a:rPr>
              <a:t>Landman’s Lease Sale Checklist</a:t>
            </a:r>
          </a:p>
        </p:txBody>
      </p:sp>
      <p:sp>
        <p:nvSpPr>
          <p:cNvPr id="76821" name="Rectangle 76820">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804" name="Content Placeholder 2">
            <a:extLst>
              <a:ext uri="{FF2B5EF4-FFF2-40B4-BE49-F238E27FC236}">
                <a16:creationId xmlns:a16="http://schemas.microsoft.com/office/drawing/2014/main" id="{062D3ED7-5FBE-68EA-7BF4-2A9CB6045973}"/>
              </a:ext>
            </a:extLst>
          </p:cNvPr>
          <p:cNvGraphicFramePr>
            <a:graphicFrameLocks noGrp="1"/>
          </p:cNvGraphicFramePr>
          <p:nvPr>
            <p:ph idx="1"/>
            <p:extLst>
              <p:ext uri="{D42A27DB-BD31-4B8C-83A1-F6EECF244321}">
                <p14:modId xmlns:p14="http://schemas.microsoft.com/office/powerpoint/2010/main" val="835001486"/>
              </p:ext>
            </p:extLst>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4259D84F-FAA3-DD50-4A39-AD66C92DDB16}"/>
              </a:ext>
            </a:extLst>
          </p:cNvPr>
          <p:cNvSpPr>
            <a:spLocks noGrp="1"/>
          </p:cNvSpPr>
          <p:nvPr>
            <p:ph type="title"/>
          </p:nvPr>
        </p:nvSpPr>
        <p:spPr>
          <a:xfrm>
            <a:off x="304800" y="0"/>
            <a:ext cx="8229600" cy="1143000"/>
          </a:xfrm>
        </p:spPr>
        <p:txBody>
          <a:bodyPr>
            <a:normAutofit/>
          </a:bodyPr>
          <a:lstStyle/>
          <a:p>
            <a:r>
              <a:rPr lang="en-US" altLang="en-US" sz="4000"/>
              <a:t>LEASE SALE PREP CHECKLIST</a:t>
            </a:r>
          </a:p>
        </p:txBody>
      </p:sp>
      <p:sp>
        <p:nvSpPr>
          <p:cNvPr id="3" name="Content Placeholder 2">
            <a:extLst>
              <a:ext uri="{FF2B5EF4-FFF2-40B4-BE49-F238E27FC236}">
                <a16:creationId xmlns:a16="http://schemas.microsoft.com/office/drawing/2014/main" id="{8ABE4A68-DFA7-8569-8BFA-B09C5D2D36B8}"/>
              </a:ext>
            </a:extLst>
          </p:cNvPr>
          <p:cNvSpPr>
            <a:spLocks noGrp="1"/>
          </p:cNvSpPr>
          <p:nvPr>
            <p:ph idx="1"/>
          </p:nvPr>
        </p:nvSpPr>
        <p:spPr>
          <a:xfrm>
            <a:off x="228600" y="990600"/>
            <a:ext cx="12039600" cy="5791200"/>
          </a:xfrm>
        </p:spPr>
        <p:txBody>
          <a:bodyPr>
            <a:normAutofit lnSpcReduction="10000"/>
          </a:bodyPr>
          <a:lstStyle/>
          <a:p>
            <a:pPr marL="0" indent="0">
              <a:buNone/>
              <a:defRPr/>
            </a:pPr>
            <a:r>
              <a:rPr lang="en-US" sz="2400" b="1">
                <a:ea typeface="Tahoma" panose="020B0604030504040204" pitchFamily="34" charset="0"/>
                <a:cs typeface="Tahoma" panose="020B0604030504040204" pitchFamily="34" charset="0"/>
              </a:rPr>
              <a:t>TWO MONTHS BEFORE SALE:</a:t>
            </a:r>
          </a:p>
          <a:p>
            <a:pPr marL="0" indent="0">
              <a:buNone/>
              <a:defRPr/>
            </a:pPr>
            <a:r>
              <a:rPr lang="en-US" sz="2400">
                <a:ea typeface="Tahoma" panose="020B0604030504040204" pitchFamily="34" charset="0"/>
                <a:cs typeface="Tahoma" panose="020B0604030504040204" pitchFamily="34" charset="0"/>
              </a:rPr>
              <a:t>1.  Review Preliminary Notice of Sale: Advise technical team.</a:t>
            </a:r>
          </a:p>
          <a:p>
            <a:pPr marL="0" indent="0">
              <a:buNone/>
              <a:defRPr/>
            </a:pPr>
            <a:r>
              <a:rPr lang="en-US" sz="2400" i="1">
                <a:solidFill>
                  <a:schemeClr val="accent6"/>
                </a:solidFill>
                <a:ea typeface="Tahoma" panose="020B0604030504040204" pitchFamily="34" charset="0"/>
                <a:cs typeface="Tahoma" panose="020B0604030504040204" pitchFamily="34" charset="0"/>
              </a:rPr>
              <a:t>2.  Bidding Agreements (CA, if applicable): signed before technical data is shared.</a:t>
            </a:r>
          </a:p>
          <a:p>
            <a:pPr marL="0" indent="0">
              <a:buNone/>
              <a:defRPr/>
            </a:pPr>
            <a:r>
              <a:rPr lang="en-US" sz="2400" i="1">
                <a:solidFill>
                  <a:schemeClr val="tx1"/>
                </a:solidFill>
                <a:ea typeface="Tahoma" panose="020B0604030504040204" pitchFamily="34" charset="0"/>
                <a:cs typeface="Tahoma" panose="020B0604030504040204" pitchFamily="34" charset="0"/>
              </a:rPr>
              <a:t>3. </a:t>
            </a:r>
            <a:r>
              <a:rPr lang="en-US" sz="2400" b="1" i="1">
                <a:solidFill>
                  <a:schemeClr val="tx1"/>
                </a:solidFill>
                <a:ea typeface="Tahoma" panose="020B0604030504040204" pitchFamily="34" charset="0"/>
                <a:cs typeface="Tahoma" panose="020B0604030504040204" pitchFamily="34" charset="0"/>
              </a:rPr>
              <a:t>Landman Cheat Sheets for all possible bid blocks.</a:t>
            </a:r>
          </a:p>
          <a:p>
            <a:pPr lvl="1">
              <a:buFont typeface="Arial" panose="020B0604020202020204" pitchFamily="34" charset="0"/>
              <a:buChar char="•"/>
              <a:defRPr/>
            </a:pPr>
            <a:r>
              <a:rPr lang="en-US" sz="2000" b="1" i="1">
                <a:solidFill>
                  <a:schemeClr val="tx1"/>
                </a:solidFill>
                <a:ea typeface="Tahoma" panose="020B0604030504040204" pitchFamily="34" charset="0"/>
                <a:cs typeface="Tahoma" panose="020B0604030504040204" pitchFamily="34" charset="0"/>
              </a:rPr>
              <a:t>Check latest CA Master List for contractual block restrictions which affect any possible bid blocks. </a:t>
            </a:r>
          </a:p>
          <a:p>
            <a:pPr lvl="1">
              <a:buFont typeface="Arial" panose="020B0604020202020204" pitchFamily="34" charset="0"/>
              <a:buChar char="•"/>
              <a:defRPr/>
            </a:pPr>
            <a:r>
              <a:rPr lang="en-US" sz="2000" b="1" i="1">
                <a:solidFill>
                  <a:schemeClr val="tx1"/>
                </a:solidFill>
                <a:ea typeface="Tahoma" panose="020B0604030504040204" pitchFamily="34" charset="0"/>
                <a:cs typeface="Tahoma" panose="020B0604030504040204" pitchFamily="34" charset="0"/>
              </a:rPr>
              <a:t>Check files for any recent obligations not on Master Map/List.</a:t>
            </a:r>
          </a:p>
          <a:p>
            <a:pPr marL="0" indent="0">
              <a:buNone/>
              <a:defRPr/>
            </a:pPr>
            <a:r>
              <a:rPr lang="en-US" sz="2400" i="1">
                <a:solidFill>
                  <a:schemeClr val="accent6"/>
                </a:solidFill>
                <a:ea typeface="Tahoma" panose="020B0604030504040204" pitchFamily="34" charset="0"/>
                <a:cs typeface="Tahoma" panose="020B0604030504040204" pitchFamily="34" charset="0"/>
              </a:rPr>
              <a:t>4. Request partner company’s qualification.</a:t>
            </a:r>
          </a:p>
          <a:p>
            <a:pPr>
              <a:buFont typeface="Arial" panose="020B0604020202020204" pitchFamily="34" charset="0"/>
              <a:buChar char="•"/>
              <a:defRPr/>
            </a:pPr>
            <a:r>
              <a:rPr lang="en-US" sz="2400" i="1">
                <a:solidFill>
                  <a:schemeClr val="accent6"/>
                </a:solidFill>
                <a:ea typeface="Tahoma" panose="020B0604030504040204" pitchFamily="34" charset="0"/>
                <a:cs typeface="Tahoma" panose="020B0604030504040204" pitchFamily="34" charset="0"/>
              </a:rPr>
              <a:t>Verify all parties’ qualification and Affirmative Action Forms                                                  (BOEM Form 2032 and 2033)    </a:t>
            </a:r>
          </a:p>
          <a:p>
            <a:pPr>
              <a:buFont typeface="Arial" panose="020B0604020202020204" pitchFamily="34" charset="0"/>
              <a:buChar char="•"/>
              <a:defRPr/>
            </a:pPr>
            <a:r>
              <a:rPr lang="en-US" sz="2400" i="1">
                <a:solidFill>
                  <a:schemeClr val="accent6"/>
                </a:solidFill>
                <a:ea typeface="Tahoma" panose="020B0604030504040204" pitchFamily="34" charset="0"/>
                <a:cs typeface="Tahoma" panose="020B0604030504040204" pitchFamily="34" charset="0"/>
              </a:rPr>
              <a:t>Check with legal to see if debarment updates are needed. </a:t>
            </a:r>
          </a:p>
          <a:p>
            <a:pPr marL="0" indent="0">
              <a:buNone/>
              <a:defRPr/>
            </a:pPr>
            <a:r>
              <a:rPr lang="en-US" sz="2400" i="1">
                <a:solidFill>
                  <a:schemeClr val="accent6"/>
                </a:solidFill>
                <a:ea typeface="Tahoma" panose="020B0604030504040204" pitchFamily="34" charset="0"/>
                <a:cs typeface="Tahoma" panose="020B0604030504040204" pitchFamily="34" charset="0"/>
              </a:rPr>
              <a:t>5.  Schedule Bid Meetings.</a:t>
            </a:r>
          </a:p>
          <a:p>
            <a:pPr marL="0" indent="0">
              <a:spcBef>
                <a:spcPct val="0"/>
              </a:spcBef>
              <a:buNone/>
              <a:defRPr/>
            </a:pPr>
            <a:r>
              <a:rPr lang="en-US" sz="2400" i="1">
                <a:solidFill>
                  <a:schemeClr val="accent6"/>
                </a:solidFill>
              </a:rPr>
              <a:t>							</a:t>
            </a:r>
          </a:p>
          <a:p>
            <a:pPr marL="0" indent="0">
              <a:spcBef>
                <a:spcPct val="0"/>
              </a:spcBef>
              <a:buNone/>
              <a:defRPr/>
            </a:pPr>
            <a:endParaRPr lang="en-US" sz="2400" i="1">
              <a:solidFill>
                <a:schemeClr val="accent6"/>
              </a:solidFill>
            </a:endParaRPr>
          </a:p>
          <a:p>
            <a:pPr marL="0" indent="0" algn="ctr">
              <a:spcBef>
                <a:spcPct val="0"/>
              </a:spcBef>
              <a:buNone/>
              <a:defRPr/>
            </a:pPr>
            <a:r>
              <a:rPr lang="en-US" sz="2400" i="1">
                <a:solidFill>
                  <a:schemeClr val="accent6"/>
                </a:solidFill>
              </a:rPr>
              <a:t>*Only with Joint Bids</a:t>
            </a:r>
          </a:p>
          <a:p>
            <a:pPr marL="0" indent="0">
              <a:buNone/>
              <a:defRPr/>
            </a:pPr>
            <a:endParaRPr lang="en-US" sz="2400">
              <a:ea typeface="Tahoma" panose="020B0604030504040204" pitchFamily="34" charset="0"/>
              <a:cs typeface="Tahoma" panose="020B0604030504040204" pitchFamily="34" charset="0"/>
            </a:endParaRPr>
          </a:p>
          <a:p>
            <a:pPr marL="0" indent="0">
              <a:buNone/>
              <a:defRPr/>
            </a:pPr>
            <a:endParaRPr lang="en-US" sz="2400">
              <a:ea typeface="Tahoma" panose="020B0604030504040204" pitchFamily="34" charset="0"/>
              <a:cs typeface="Tahoma" panose="020B060403050404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B6F1B5A4-12AE-4EE2-080A-2A7F7D56D29E}"/>
              </a:ext>
            </a:extLst>
          </p:cNvPr>
          <p:cNvSpPr>
            <a:spLocks noGrp="1"/>
          </p:cNvSpPr>
          <p:nvPr>
            <p:ph type="title"/>
          </p:nvPr>
        </p:nvSpPr>
        <p:spPr>
          <a:xfrm>
            <a:off x="152400" y="0"/>
            <a:ext cx="8229600" cy="1143000"/>
          </a:xfrm>
        </p:spPr>
        <p:txBody>
          <a:bodyPr>
            <a:normAutofit/>
          </a:bodyPr>
          <a:lstStyle/>
          <a:p>
            <a:r>
              <a:rPr lang="en-US" altLang="en-US" sz="4000"/>
              <a:t>LEASE SALE PREP CHECKLIST</a:t>
            </a:r>
          </a:p>
        </p:txBody>
      </p:sp>
      <p:sp>
        <p:nvSpPr>
          <p:cNvPr id="3" name="Content Placeholder 2">
            <a:extLst>
              <a:ext uri="{FF2B5EF4-FFF2-40B4-BE49-F238E27FC236}">
                <a16:creationId xmlns:a16="http://schemas.microsoft.com/office/drawing/2014/main" id="{2508E22E-AC30-F3BC-B3BA-1FB27E22BB25}"/>
              </a:ext>
            </a:extLst>
          </p:cNvPr>
          <p:cNvSpPr>
            <a:spLocks noGrp="1"/>
          </p:cNvSpPr>
          <p:nvPr>
            <p:ph idx="1"/>
          </p:nvPr>
        </p:nvSpPr>
        <p:spPr>
          <a:xfrm>
            <a:off x="152400" y="533400"/>
            <a:ext cx="11430000" cy="6446837"/>
          </a:xfrm>
        </p:spPr>
        <p:txBody>
          <a:bodyPr>
            <a:normAutofit/>
          </a:bodyPr>
          <a:lstStyle/>
          <a:p>
            <a:pPr marL="0" indent="0">
              <a:spcBef>
                <a:spcPct val="0"/>
              </a:spcBef>
              <a:buNone/>
              <a:defRPr/>
            </a:pPr>
            <a:r>
              <a:rPr lang="en-US" sz="2800">
                <a:solidFill>
                  <a:srgbClr val="1C1C1C"/>
                </a:solidFill>
                <a:latin typeface="Calibri" panose="020F0502020204030204" pitchFamily="34" charset="0"/>
              </a:rPr>
              <a:t>ONE MONTH BEFORE SALE:</a:t>
            </a:r>
          </a:p>
          <a:p>
            <a:pPr marL="0" indent="0">
              <a:spcBef>
                <a:spcPct val="0"/>
              </a:spcBef>
              <a:buNone/>
              <a:defRPr/>
            </a:pPr>
            <a:r>
              <a:rPr lang="en-US" sz="2400">
                <a:solidFill>
                  <a:srgbClr val="1C1C1C"/>
                </a:solidFill>
                <a:latin typeface="Calibri" panose="020F0502020204030204" pitchFamily="34" charset="0"/>
              </a:rPr>
              <a:t>6.  Final Notice of Sale on </a:t>
            </a:r>
            <a:r>
              <a:rPr lang="en-US" sz="2400" u="sng">
                <a:solidFill>
                  <a:srgbClr val="1C1C1C"/>
                </a:solidFill>
                <a:latin typeface="Calibri" panose="020F0502020204030204" pitchFamily="34" charset="0"/>
              </a:rPr>
              <a:t>boem.gov</a:t>
            </a:r>
            <a:r>
              <a:rPr lang="en-US" sz="2400">
                <a:solidFill>
                  <a:srgbClr val="1C1C1C"/>
                </a:solidFill>
                <a:latin typeface="Calibri" panose="020F0502020204030204" pitchFamily="34" charset="0"/>
              </a:rPr>
              <a:t>:</a:t>
            </a:r>
          </a:p>
          <a:p>
            <a:pPr marL="0" indent="0">
              <a:spcBef>
                <a:spcPct val="0"/>
              </a:spcBef>
              <a:buNone/>
              <a:defRPr/>
            </a:pPr>
            <a:r>
              <a:rPr lang="en-US" sz="2400">
                <a:solidFill>
                  <a:srgbClr val="1C1C1C"/>
                </a:solidFill>
                <a:latin typeface="Calibri" panose="020F0502020204030204" pitchFamily="34" charset="0"/>
              </a:rPr>
              <a:t>Review bid instructions. Note any changes from prior </a:t>
            </a:r>
            <a:r>
              <a:rPr lang="en-US" sz="2400" err="1">
                <a:solidFill>
                  <a:srgbClr val="1C1C1C"/>
                </a:solidFill>
                <a:latin typeface="Calibri" panose="020F0502020204030204" pitchFamily="34" charset="0"/>
              </a:rPr>
              <a:t>year.Review</a:t>
            </a:r>
            <a:r>
              <a:rPr lang="en-US" sz="2400">
                <a:solidFill>
                  <a:srgbClr val="1C1C1C"/>
                </a:solidFill>
                <a:latin typeface="Calibri" panose="020F0502020204030204" pitchFamily="34" charset="0"/>
              </a:rPr>
              <a:t> supplemental documents. (NTLs, Executive Orders, Website updates)</a:t>
            </a:r>
          </a:p>
          <a:p>
            <a:pPr marL="0" indent="0">
              <a:spcBef>
                <a:spcPct val="0"/>
              </a:spcBef>
              <a:buNone/>
              <a:defRPr/>
            </a:pPr>
            <a:r>
              <a:rPr lang="en-US" sz="2400" b="1">
                <a:solidFill>
                  <a:srgbClr val="1C1C1C"/>
                </a:solidFill>
                <a:latin typeface="Calibri" panose="020F0502020204030204" pitchFamily="34" charset="0"/>
              </a:rPr>
              <a:t>7.   Prepare spreadsheet for all possible blocks and list the following:</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Prospect</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Area / Block / Minimum Bid</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Royalty / Royalty Relief / Primary Term Extensions, if applicable</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Primary Term / Map Number</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Stipulations</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Acreage / Water Depth</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Rentals</a:t>
            </a:r>
          </a:p>
          <a:p>
            <a:pPr marL="852488" indent="-285750">
              <a:spcBef>
                <a:spcPct val="0"/>
              </a:spcBef>
              <a:buFont typeface="Wingdings" panose="05000000000000000000" pitchFamily="2" charset="2"/>
              <a:buChar char="ü"/>
              <a:defRPr/>
            </a:pPr>
            <a:r>
              <a:rPr lang="en-US" sz="2400">
                <a:solidFill>
                  <a:schemeClr val="tx1"/>
                </a:solidFill>
                <a:latin typeface="Calibri" panose="020F0502020204030204" pitchFamily="34" charset="0"/>
              </a:rPr>
              <a:t>Tentative Bid </a:t>
            </a:r>
            <a:r>
              <a:rPr lang="en-US" sz="2400" i="1">
                <a:solidFill>
                  <a:schemeClr val="accent6"/>
                </a:solidFill>
                <a:latin typeface="Calibri" panose="020F0502020204030204" pitchFamily="34" charset="0"/>
              </a:rPr>
              <a:t>&amp; Participation Interest</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Verify that each block is available </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Check formulas for 1/5 Bonus and 4/5 Bonus + 1</a:t>
            </a:r>
            <a:r>
              <a:rPr lang="en-US" sz="2400" baseline="30000">
                <a:solidFill>
                  <a:srgbClr val="1C1C1C"/>
                </a:solidFill>
                <a:latin typeface="Calibri" panose="020F0502020204030204" pitchFamily="34" charset="0"/>
              </a:rPr>
              <a:t>ST</a:t>
            </a:r>
            <a:r>
              <a:rPr lang="en-US" sz="2400">
                <a:solidFill>
                  <a:srgbClr val="1C1C1C"/>
                </a:solidFill>
                <a:latin typeface="Calibri" panose="020F0502020204030204" pitchFamily="34" charset="0"/>
              </a:rPr>
              <a:t> Year Rental </a:t>
            </a:r>
          </a:p>
          <a:p>
            <a:pPr marL="852488" indent="-285750">
              <a:spcBef>
                <a:spcPct val="0"/>
              </a:spcBef>
              <a:buFont typeface="Wingdings" panose="05000000000000000000" pitchFamily="2" charset="2"/>
              <a:buChar char="ü"/>
              <a:defRPr/>
            </a:pPr>
            <a:r>
              <a:rPr lang="en-US" sz="2400">
                <a:solidFill>
                  <a:srgbClr val="1C1C1C"/>
                </a:solidFill>
                <a:latin typeface="Calibri" panose="020F0502020204030204" pitchFamily="34" charset="0"/>
              </a:rPr>
              <a:t>AMI or obligations?</a:t>
            </a:r>
          </a:p>
          <a:p>
            <a:pPr marL="852488" indent="-285750">
              <a:spcBef>
                <a:spcPct val="0"/>
              </a:spcBef>
              <a:buFont typeface="Wingdings" panose="05000000000000000000" pitchFamily="2" charset="2"/>
              <a:buChar char="ü"/>
              <a:defRPr/>
            </a:pPr>
            <a:r>
              <a:rPr lang="en-US" sz="2400" b="1" i="1">
                <a:solidFill>
                  <a:schemeClr val="accent6"/>
                </a:solidFill>
                <a:latin typeface="Calibri" panose="020F0502020204030204" pitchFamily="34" charset="0"/>
              </a:rPr>
              <a:t>Add subsequent blocks, as needed.</a:t>
            </a:r>
            <a:r>
              <a:rPr lang="en-US" sz="2400">
                <a:solidFill>
                  <a:srgbClr val="1C1C1C"/>
                </a:solidFill>
                <a:latin typeface="Calibri" panose="020F0502020204030204" pitchFamily="34"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50E204BE-DD74-F228-4984-D65DC546C069}"/>
              </a:ext>
            </a:extLst>
          </p:cNvPr>
          <p:cNvSpPr>
            <a:spLocks noGrp="1"/>
          </p:cNvSpPr>
          <p:nvPr>
            <p:ph type="title"/>
          </p:nvPr>
        </p:nvSpPr>
        <p:spPr>
          <a:xfrm>
            <a:off x="76200" y="0"/>
            <a:ext cx="8229600" cy="1143000"/>
          </a:xfrm>
        </p:spPr>
        <p:txBody>
          <a:bodyPr>
            <a:normAutofit/>
          </a:bodyPr>
          <a:lstStyle/>
          <a:p>
            <a:r>
              <a:rPr lang="en-US" altLang="en-US" sz="4000"/>
              <a:t>LEASE SALE PREP CHECKLIST</a:t>
            </a:r>
          </a:p>
        </p:txBody>
      </p:sp>
      <p:sp>
        <p:nvSpPr>
          <p:cNvPr id="92163" name="Content Placeholder 2">
            <a:extLst>
              <a:ext uri="{FF2B5EF4-FFF2-40B4-BE49-F238E27FC236}">
                <a16:creationId xmlns:a16="http://schemas.microsoft.com/office/drawing/2014/main" id="{93467D78-E26B-333F-FF66-491110B72577}"/>
              </a:ext>
            </a:extLst>
          </p:cNvPr>
          <p:cNvSpPr>
            <a:spLocks noGrp="1"/>
          </p:cNvSpPr>
          <p:nvPr>
            <p:ph idx="1"/>
          </p:nvPr>
        </p:nvSpPr>
        <p:spPr>
          <a:xfrm>
            <a:off x="76200" y="604630"/>
            <a:ext cx="11887200" cy="7396370"/>
          </a:xfrm>
        </p:spPr>
        <p:txBody>
          <a:bodyPr>
            <a:normAutofit/>
          </a:bodyPr>
          <a:lstStyle/>
          <a:p>
            <a:pPr marL="0" indent="0">
              <a:spcBef>
                <a:spcPct val="0"/>
              </a:spcBef>
              <a:buNone/>
              <a:defRPr/>
            </a:pPr>
            <a:r>
              <a:rPr lang="en-US" sz="2000">
                <a:solidFill>
                  <a:srgbClr val="1C1C1C"/>
                </a:solidFill>
                <a:latin typeface="Calibri" panose="020F0502020204030204" pitchFamily="34" charset="0"/>
              </a:rPr>
              <a:t>8. Coordinate EFT or ACH for 1/5 bonus transfer. </a:t>
            </a:r>
            <a:r>
              <a:rPr lang="en-US" sz="2000">
                <a:solidFill>
                  <a:schemeClr val="accent6"/>
                </a:solidFill>
                <a:latin typeface="Calibri" panose="020F0502020204030204" pitchFamily="34" charset="0"/>
              </a:rPr>
              <a:t> </a:t>
            </a:r>
            <a:r>
              <a:rPr lang="en-US" sz="2000" i="1">
                <a:solidFill>
                  <a:schemeClr val="accent6"/>
                </a:solidFill>
                <a:latin typeface="Calibri" panose="020F0502020204030204" pitchFamily="34" charset="0"/>
              </a:rPr>
              <a:t>And with partners on their share.</a:t>
            </a:r>
          </a:p>
          <a:p>
            <a:pPr marL="0" indent="0">
              <a:spcBef>
                <a:spcPct val="0"/>
              </a:spcBef>
              <a:buNone/>
              <a:defRPr/>
            </a:pPr>
            <a:endParaRPr lang="en-US" sz="1100">
              <a:solidFill>
                <a:schemeClr val="accent6"/>
              </a:solidFill>
              <a:latin typeface="Calibri" panose="020F0502020204030204" pitchFamily="34" charset="0"/>
            </a:endParaRPr>
          </a:p>
          <a:p>
            <a:pPr marL="0" indent="0">
              <a:spcBef>
                <a:spcPct val="0"/>
              </a:spcBef>
              <a:buNone/>
              <a:defRPr/>
            </a:pPr>
            <a:r>
              <a:rPr lang="en-US" sz="2000">
                <a:solidFill>
                  <a:srgbClr val="1C1C1C"/>
                </a:solidFill>
                <a:latin typeface="Calibri" panose="020F0502020204030204" pitchFamily="34" charset="0"/>
              </a:rPr>
              <a:t>9. Email BOEM to indicate your company’s lease sale representative. (</a:t>
            </a:r>
            <a:r>
              <a:rPr lang="en-US" sz="2000">
                <a:solidFill>
                  <a:srgbClr val="7030A0"/>
                </a:solidFill>
                <a:latin typeface="Calibri" panose="020F0502020204030204" pitchFamily="34" charset="0"/>
                <a:hlinkClick r:id="rId3"/>
              </a:rPr>
              <a:t>boemgomrleasesales@boem.gov</a:t>
            </a:r>
            <a:r>
              <a:rPr lang="en-US" sz="2000">
                <a:solidFill>
                  <a:srgbClr val="1C1C1C"/>
                </a:solidFill>
                <a:latin typeface="Calibri" panose="020F0502020204030204" pitchFamily="34" charset="0"/>
              </a:rPr>
              <a:t>)	</a:t>
            </a:r>
            <a:r>
              <a:rPr lang="en-US" altLang="en-US" sz="2000">
                <a:solidFill>
                  <a:srgbClr val="1C1C1C"/>
                </a:solidFill>
                <a:latin typeface="Calibri" panose="020F0502020204030204" pitchFamily="34" charset="0"/>
              </a:rPr>
              <a:t>      	</a:t>
            </a:r>
            <a:r>
              <a:rPr lang="en-US" altLang="en-US" sz="2000" b="1">
                <a:solidFill>
                  <a:srgbClr val="1C1C1C"/>
                </a:solidFill>
                <a:latin typeface="Calibri" panose="020F0502020204030204" pitchFamily="34" charset="0"/>
              </a:rPr>
              <a:t>ENSURE INTERNAL AUTHORITY SIGNOR IS AVAILABLE FRIDAY BEFORE SALE.</a:t>
            </a:r>
          </a:p>
          <a:p>
            <a:pPr marL="0" indent="0">
              <a:spcBef>
                <a:spcPct val="0"/>
              </a:spcBef>
              <a:buNone/>
              <a:defRPr/>
            </a:pPr>
            <a:endParaRPr lang="en-US" altLang="en-US" sz="800" b="1">
              <a:solidFill>
                <a:srgbClr val="1C1C1C"/>
              </a:solidFill>
              <a:latin typeface="Calibri" panose="020F0502020204030204" pitchFamily="34" charset="0"/>
            </a:endParaRPr>
          </a:p>
          <a:p>
            <a:pPr marL="0" indent="0">
              <a:spcBef>
                <a:spcPct val="0"/>
              </a:spcBef>
              <a:buNone/>
            </a:pPr>
            <a:r>
              <a:rPr lang="en-US" altLang="en-US" sz="2000">
                <a:solidFill>
                  <a:srgbClr val="1C1C1C"/>
                </a:solidFill>
                <a:latin typeface="Calibri" panose="020F0502020204030204" pitchFamily="34" charset="0"/>
              </a:rPr>
              <a:t>10. Verify Wire Transfer Requests with accounting /  </a:t>
            </a:r>
            <a:r>
              <a:rPr lang="en-US" altLang="en-US" sz="2000" i="1">
                <a:solidFill>
                  <a:schemeClr val="accent6"/>
                </a:solidFill>
                <a:latin typeface="Calibri" panose="020F0502020204030204" pitchFamily="34" charset="0"/>
              </a:rPr>
              <a:t>Confirm partners’ wire transfer information.</a:t>
            </a:r>
            <a:endParaRPr lang="en-US" altLang="en-US" sz="2000">
              <a:solidFill>
                <a:schemeClr val="accent6"/>
              </a:solidFill>
              <a:latin typeface="Calibri" panose="020F0502020204030204" pitchFamily="34" charset="0"/>
            </a:endParaRPr>
          </a:p>
          <a:p>
            <a:pPr marL="0" indent="0">
              <a:buNone/>
            </a:pPr>
            <a:r>
              <a:rPr lang="en-US" altLang="en-US" sz="2000" i="1">
                <a:solidFill>
                  <a:schemeClr val="accent6"/>
                </a:solidFill>
                <a:latin typeface="Calibri" panose="020F0502020204030204" pitchFamily="34" charset="0"/>
              </a:rPr>
              <a:t>11. Get all parties corporate qualification directly from BOEM (or look for current date online). </a:t>
            </a:r>
          </a:p>
          <a:p>
            <a:pPr marL="0" indent="0">
              <a:buNone/>
            </a:pPr>
            <a:r>
              <a:rPr lang="en-US" altLang="en-US" sz="2000">
                <a:latin typeface="Calibri" panose="020F0502020204030204" pitchFamily="34" charset="0"/>
              </a:rPr>
              <a:t>12. Prepare blank bid form template, envelopes and </a:t>
            </a:r>
            <a:r>
              <a:rPr lang="en-US" altLang="en-US" sz="2000">
                <a:solidFill>
                  <a:schemeClr val="accent6"/>
                </a:solidFill>
                <a:latin typeface="Calibri" panose="020F0502020204030204" pitchFamily="34" charset="0"/>
              </a:rPr>
              <a:t>memorandums</a:t>
            </a:r>
            <a:r>
              <a:rPr lang="en-US" altLang="en-US" sz="2000">
                <a:latin typeface="Calibri" panose="020F0502020204030204" pitchFamily="34" charset="0"/>
              </a:rPr>
              <a:t> you are responsible for                                                  	</a:t>
            </a:r>
            <a:r>
              <a:rPr lang="en-US" altLang="en-US" sz="2000" i="1">
                <a:solidFill>
                  <a:schemeClr val="accent6"/>
                </a:solidFill>
                <a:latin typeface="Calibri" panose="020F0502020204030204" pitchFamily="34" charset="0"/>
              </a:rPr>
              <a:t>(send to applicable partners for review).</a:t>
            </a:r>
          </a:p>
          <a:p>
            <a:pPr marL="0" indent="0">
              <a:buNone/>
            </a:pPr>
            <a:r>
              <a:rPr lang="en-US" altLang="en-US" sz="2000" i="1">
                <a:solidFill>
                  <a:schemeClr val="accent6"/>
                </a:solidFill>
                <a:latin typeface="Calibri" panose="020F0502020204030204" pitchFamily="34" charset="0"/>
              </a:rPr>
              <a:t>13. Request blank bid forms, envelopes and memorandums from all partners responsible for joint bids.</a:t>
            </a:r>
          </a:p>
          <a:p>
            <a:pPr marL="0" indent="0">
              <a:buNone/>
            </a:pPr>
            <a:r>
              <a:rPr lang="en-US" altLang="en-US" sz="2000" b="1" i="1">
                <a:solidFill>
                  <a:schemeClr val="accent6"/>
                </a:solidFill>
                <a:latin typeface="Calibri" panose="020F0502020204030204" pitchFamily="34" charset="0"/>
              </a:rPr>
              <a:t>14. Host Bid Meetings.  Make sure all blocks in JBA are covered by memo                                                                                                     (i.e. one‐way memo out, both out, both bid).</a:t>
            </a:r>
          </a:p>
          <a:p>
            <a:pPr marL="0" indent="0">
              <a:buNone/>
            </a:pPr>
            <a:r>
              <a:rPr lang="en-US" altLang="en-US" sz="2000">
                <a:latin typeface="Calibri" panose="020F0502020204030204" pitchFamily="34" charset="0"/>
              </a:rPr>
              <a:t>15. Prepare all Bid Envelopes and Bid Forms pursuant to Sale Notice and bid memos and </a:t>
            </a:r>
            <a:r>
              <a:rPr lang="en-US" altLang="en-US" sz="2000" i="1">
                <a:solidFill>
                  <a:schemeClr val="accent6"/>
                </a:solidFill>
                <a:latin typeface="Calibri" panose="020F0502020204030204" pitchFamily="34" charset="0"/>
              </a:rPr>
              <a:t>check all envelopes and forms prepared by partners. </a:t>
            </a:r>
          </a:p>
          <a:p>
            <a:pPr marL="0" indent="0">
              <a:buNone/>
            </a:pPr>
            <a:r>
              <a:rPr lang="en-US" altLang="en-US" sz="2000">
                <a:latin typeface="Calibri" panose="020F0502020204030204" pitchFamily="34" charset="0"/>
              </a:rPr>
              <a:t>16. Prepare BOEM Form 2022 and 2023 and Bidders Information Form.</a:t>
            </a:r>
          </a:p>
          <a:p>
            <a:pPr marL="0" indent="0">
              <a:buNone/>
            </a:pPr>
            <a:r>
              <a:rPr lang="en-US" altLang="en-US" sz="2000" b="1">
                <a:latin typeface="Calibri" panose="020F0502020204030204" pitchFamily="34" charset="0"/>
              </a:rPr>
              <a:t>17. Prepare geophysical statement and work with technical team to prepare map/spreadsheet for all bid blocks and file at bid submission.  </a:t>
            </a:r>
            <a:r>
              <a:rPr lang="en-US" altLang="en-US" sz="2000" b="1" i="1">
                <a:solidFill>
                  <a:schemeClr val="accent6"/>
                </a:solidFill>
                <a:latin typeface="Calibri" panose="020F0502020204030204" pitchFamily="34" charset="0"/>
              </a:rPr>
              <a:t>Check to make sure partners are preparing like-wise for each joint bid block.</a:t>
            </a:r>
          </a:p>
          <a:p>
            <a:pPr marL="0" indent="0">
              <a:buNone/>
            </a:pPr>
            <a:r>
              <a:rPr lang="en-US" altLang="en-US" sz="2000" i="1">
                <a:solidFill>
                  <a:srgbClr val="C00000"/>
                </a:solidFill>
              </a:rPr>
              <a:t>							</a:t>
            </a:r>
            <a:endParaRPr lang="en-US" altLang="en-US" sz="2000">
              <a:solidFill>
                <a:schemeClr val="accent6"/>
              </a:solidFill>
              <a:latin typeface="Calibri" panose="020F0502020204030204" pitchFamily="34" charset="0"/>
            </a:endParaRPr>
          </a:p>
          <a:p>
            <a:pPr marL="0" indent="0">
              <a:spcBef>
                <a:spcPct val="0"/>
              </a:spcBef>
              <a:buNone/>
            </a:pPr>
            <a:endParaRPr lang="en-US" altLang="en-US" sz="2000">
              <a:solidFill>
                <a:srgbClr val="1C1C1C"/>
              </a:solidFill>
              <a:latin typeface="Calibri" panose="020F0502020204030204" pitchFamily="34" charset="0"/>
            </a:endParaRPr>
          </a:p>
          <a:p>
            <a:pPr marL="0" indent="0">
              <a:spcBef>
                <a:spcPct val="0"/>
              </a:spcBef>
              <a:buNone/>
            </a:pPr>
            <a:endParaRPr lang="en-US" altLang="en-US" sz="2000">
              <a:solidFill>
                <a:srgbClr val="1C1C1C"/>
              </a:solidFill>
              <a:latin typeface="Calibri" panose="020F0502020204030204" pitchFamily="34" charset="0"/>
            </a:endParaRPr>
          </a:p>
          <a:p>
            <a:pPr marL="0" indent="0">
              <a:buNone/>
            </a:pPr>
            <a:endParaRPr lang="en-US" altLang="en-US"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1D2702F4-1FA5-9F4B-A315-3D54E3080D19}"/>
              </a:ext>
            </a:extLst>
          </p:cNvPr>
          <p:cNvSpPr>
            <a:spLocks noGrp="1"/>
          </p:cNvSpPr>
          <p:nvPr>
            <p:ph type="title"/>
          </p:nvPr>
        </p:nvSpPr>
        <p:spPr>
          <a:xfrm>
            <a:off x="837" y="0"/>
            <a:ext cx="8229600" cy="1143000"/>
          </a:xfrm>
        </p:spPr>
        <p:txBody>
          <a:bodyPr>
            <a:normAutofit/>
          </a:bodyPr>
          <a:lstStyle/>
          <a:p>
            <a:r>
              <a:rPr lang="en-US" altLang="en-US" sz="4000"/>
              <a:t>LEASE SALE PREP CHECKLIST</a:t>
            </a:r>
          </a:p>
        </p:txBody>
      </p:sp>
      <p:sp>
        <p:nvSpPr>
          <p:cNvPr id="93187" name="Content Placeholder 2">
            <a:extLst>
              <a:ext uri="{FF2B5EF4-FFF2-40B4-BE49-F238E27FC236}">
                <a16:creationId xmlns:a16="http://schemas.microsoft.com/office/drawing/2014/main" id="{3614961E-7D66-2A52-52C2-028AFFB52F77}"/>
              </a:ext>
            </a:extLst>
          </p:cNvPr>
          <p:cNvSpPr>
            <a:spLocks noGrp="1"/>
          </p:cNvSpPr>
          <p:nvPr>
            <p:ph idx="1"/>
          </p:nvPr>
        </p:nvSpPr>
        <p:spPr>
          <a:xfrm>
            <a:off x="304800" y="762000"/>
            <a:ext cx="10439400" cy="5943600"/>
          </a:xfrm>
        </p:spPr>
        <p:txBody>
          <a:bodyPr>
            <a:normAutofit/>
          </a:bodyPr>
          <a:lstStyle/>
          <a:p>
            <a:pPr marL="0" indent="0">
              <a:buNone/>
            </a:pPr>
            <a:r>
              <a:rPr lang="en-US" altLang="en-US" sz="2400">
                <a:latin typeface="Calibri" panose="020F0502020204030204" pitchFamily="34" charset="0"/>
              </a:rPr>
              <a:t>FRIDAY BEFORE SALE (</a:t>
            </a:r>
            <a:r>
              <a:rPr lang="en-US" altLang="en-US" sz="2400" i="1">
                <a:latin typeface="Calibri" panose="020F0502020204030204" pitchFamily="34" charset="0"/>
              </a:rPr>
              <a:t>or earlier…)</a:t>
            </a:r>
            <a:endParaRPr lang="en-US" altLang="en-US" sz="2400">
              <a:latin typeface="Calibri" panose="020F0502020204030204" pitchFamily="34" charset="0"/>
            </a:endParaRPr>
          </a:p>
          <a:p>
            <a:pPr marL="0" indent="0">
              <a:spcBef>
                <a:spcPct val="0"/>
              </a:spcBef>
              <a:buNone/>
            </a:pPr>
            <a:r>
              <a:rPr lang="en-US" altLang="en-US" sz="2400">
                <a:solidFill>
                  <a:srgbClr val="000000"/>
                </a:solidFill>
                <a:latin typeface="Calibri" panose="020F0502020204030204" pitchFamily="34" charset="0"/>
              </a:rPr>
              <a:t>18. </a:t>
            </a:r>
            <a:r>
              <a:rPr lang="en-US" altLang="en-US" sz="2400" strike="sngStrike">
                <a:solidFill>
                  <a:srgbClr val="000000"/>
                </a:solidFill>
                <a:latin typeface="Calibri" panose="020F0502020204030204" pitchFamily="34" charset="0"/>
              </a:rPr>
              <a:t>Confirm travel/hotel reservations to New Orleans.</a:t>
            </a:r>
          </a:p>
          <a:p>
            <a:pPr marL="0" indent="0">
              <a:spcBef>
                <a:spcPct val="0"/>
              </a:spcBef>
              <a:buNone/>
            </a:pPr>
            <a:r>
              <a:rPr lang="en-US" altLang="en-US" sz="2400" b="1">
                <a:solidFill>
                  <a:srgbClr val="000000"/>
                </a:solidFill>
                <a:latin typeface="Calibri" panose="020F0502020204030204" pitchFamily="34" charset="0"/>
              </a:rPr>
              <a:t>19. Prepare two complete sets of bids:</a:t>
            </a:r>
          </a:p>
          <a:p>
            <a:pPr lvl="1">
              <a:spcBef>
                <a:spcPct val="0"/>
              </a:spcBef>
              <a:buClrTx/>
              <a:buSzTx/>
              <a:buFont typeface="Arial" panose="020B0604020202020204" pitchFamily="34" charset="0"/>
              <a:buChar char="•"/>
            </a:pPr>
            <a:r>
              <a:rPr lang="en-US" altLang="en-US" sz="2000">
                <a:solidFill>
                  <a:srgbClr val="000000"/>
                </a:solidFill>
                <a:latin typeface="Calibri" panose="020F0502020204030204" pitchFamily="34" charset="0"/>
              </a:rPr>
              <a:t>Check (more than one person) both sets</a:t>
            </a:r>
          </a:p>
          <a:p>
            <a:pPr lvl="1">
              <a:spcBef>
                <a:spcPct val="0"/>
              </a:spcBef>
              <a:buClrTx/>
              <a:buSzTx/>
              <a:buFont typeface="Arial" panose="020B0604020202020204" pitchFamily="34" charset="0"/>
              <a:buChar char="•"/>
            </a:pPr>
            <a:r>
              <a:rPr lang="en-US" altLang="en-US" sz="2000">
                <a:solidFill>
                  <a:srgbClr val="000000"/>
                </a:solidFill>
                <a:latin typeface="Calibri" panose="020F0502020204030204" pitchFamily="34" charset="0"/>
              </a:rPr>
              <a:t>Sign and scan each set separately and seal envelopes.</a:t>
            </a:r>
          </a:p>
          <a:p>
            <a:pPr lvl="1">
              <a:spcBef>
                <a:spcPct val="0"/>
              </a:spcBef>
              <a:buClrTx/>
              <a:buSzTx/>
              <a:buFont typeface="Arial" panose="020B0604020202020204" pitchFamily="34" charset="0"/>
              <a:buChar char="•"/>
            </a:pPr>
            <a:r>
              <a:rPr lang="en-US" altLang="en-US" sz="2000">
                <a:solidFill>
                  <a:srgbClr val="000000"/>
                </a:solidFill>
                <a:latin typeface="Calibri" panose="020F0502020204030204" pitchFamily="34" charset="0"/>
              </a:rPr>
              <a:t>One original set of bids, GDIS, Affirmative Action forms, and Bidding Information Forms is sent by courier (keep tracking information) for Monday am (at the latest) delivery and keep one set for emergency backup. </a:t>
            </a:r>
          </a:p>
          <a:p>
            <a:pPr marL="457200" lvl="1" indent="0">
              <a:spcBef>
                <a:spcPct val="0"/>
              </a:spcBef>
              <a:buClrTx/>
              <a:buSzTx/>
              <a:buNone/>
            </a:pPr>
            <a:endParaRPr lang="en-US" altLang="en-US" sz="900">
              <a:solidFill>
                <a:srgbClr val="000000"/>
              </a:solidFill>
              <a:latin typeface="Calibri" panose="020F0502020204030204" pitchFamily="34" charset="0"/>
            </a:endParaRPr>
          </a:p>
          <a:p>
            <a:pPr marL="0" indent="0">
              <a:spcBef>
                <a:spcPct val="0"/>
              </a:spcBef>
              <a:buNone/>
            </a:pPr>
            <a:r>
              <a:rPr lang="en-US" altLang="en-US" sz="2400">
                <a:solidFill>
                  <a:srgbClr val="000000"/>
                </a:solidFill>
                <a:latin typeface="Calibri" panose="020F0502020204030204" pitchFamily="34" charset="0"/>
              </a:rPr>
              <a:t>20</a:t>
            </a:r>
            <a:r>
              <a:rPr lang="en-US" altLang="en-US" sz="2400">
                <a:latin typeface="Calibri" panose="020F0502020204030204" pitchFamily="34" charset="0"/>
              </a:rPr>
              <a:t>. Send email alerting BOEM when courier is sent (include tracking information)</a:t>
            </a:r>
          </a:p>
          <a:p>
            <a:pPr marL="0" indent="0">
              <a:buNone/>
            </a:pPr>
            <a:r>
              <a:rPr lang="en-US" altLang="en-US" sz="2400">
                <a:latin typeface="Calibri" panose="020F0502020204030204" pitchFamily="34" charset="0"/>
              </a:rPr>
              <a:t>21. Prepare a package containing partner financial contacts and ACH/EFT instructions and provide to Treasury.</a:t>
            </a:r>
          </a:p>
          <a:p>
            <a:pPr marL="0" indent="0">
              <a:buNone/>
            </a:pPr>
            <a:r>
              <a:rPr lang="en-US" altLang="en-US" sz="2400">
                <a:solidFill>
                  <a:schemeClr val="accent6"/>
                </a:solidFill>
                <a:latin typeface="Calibri" panose="020F0502020204030204" pitchFamily="34" charset="0"/>
              </a:rPr>
              <a:t>22. Communicate delivery initiation and receipt to partners.</a:t>
            </a:r>
          </a:p>
          <a:p>
            <a:pPr marL="0" indent="0">
              <a:buNone/>
            </a:pPr>
            <a:r>
              <a:rPr lang="en-US" altLang="en-US" sz="2400">
                <a:latin typeface="Calibri" panose="020F0502020204030204" pitchFamily="34" charset="0"/>
              </a:rPr>
              <a:t>23. Sit back and pour yourself a drink!</a:t>
            </a:r>
          </a:p>
          <a:p>
            <a:pPr marL="0" indent="0">
              <a:buNone/>
            </a:pPr>
            <a:endParaRPr lang="en-US" altLang="en-US" sz="2400">
              <a:latin typeface="Calibri" panose="020F0502020204030204" pitchFamily="34" charset="0"/>
            </a:endParaRPr>
          </a:p>
          <a:p>
            <a:pPr marL="0" indent="0">
              <a:spcBef>
                <a:spcPct val="0"/>
              </a:spcBef>
              <a:buNone/>
            </a:pPr>
            <a:endParaRPr lang="en-US" altLang="en-US" sz="2400">
              <a:solidFill>
                <a:srgbClr val="1C1C1C"/>
              </a:solidFill>
              <a:latin typeface="Calibri" panose="020F0502020204030204" pitchFamily="34" charset="0"/>
            </a:endParaRPr>
          </a:p>
          <a:p>
            <a:pPr marL="0" indent="0">
              <a:spcBef>
                <a:spcPct val="0"/>
              </a:spcBef>
              <a:buNone/>
            </a:pPr>
            <a:endParaRPr lang="en-US" altLang="en-US" sz="2400">
              <a:solidFill>
                <a:srgbClr val="1C1C1C"/>
              </a:solidFill>
              <a:latin typeface="Calibri" panose="020F0502020204030204" pitchFamily="34" charset="0"/>
            </a:endParaRPr>
          </a:p>
          <a:p>
            <a:pPr marL="0" indent="0">
              <a:buNone/>
            </a:pPr>
            <a:endParaRPr lang="en-US" altLang="en-US"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ED1626D0-E5F9-F299-387A-7B8BFC647DAF}"/>
              </a:ext>
            </a:extLst>
          </p:cNvPr>
          <p:cNvSpPr>
            <a:spLocks noChangeArrowheads="1"/>
          </p:cNvSpPr>
          <p:nvPr/>
        </p:nvSpPr>
        <p:spPr bwMode="auto">
          <a:xfrm>
            <a:off x="228600" y="762000"/>
            <a:ext cx="10439400"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Calibri" panose="020F0502020204030204" pitchFamily="34" charset="0"/>
              </a:rPr>
              <a:t>DAY OF LEASE SALE</a:t>
            </a:r>
          </a:p>
          <a:p>
            <a:r>
              <a:rPr lang="en-US" altLang="en-US" sz="2400" b="1">
                <a:latin typeface="Calibri" panose="020F0502020204030204" pitchFamily="34" charset="0"/>
              </a:rPr>
              <a:t>26. Watch livestream of Sale (boem.gov) and note competition on bid blocks and other blocks of interest. (compare with master obligation list)</a:t>
            </a:r>
          </a:p>
          <a:p>
            <a:r>
              <a:rPr lang="en-US" altLang="en-US" sz="2400" b="1">
                <a:latin typeface="Calibri" panose="020F0502020204030204" pitchFamily="34" charset="0"/>
              </a:rPr>
              <a:t>27. Verify high bids and EFT funds due.</a:t>
            </a:r>
          </a:p>
          <a:p>
            <a:r>
              <a:rPr lang="en-US" altLang="en-US" sz="2400">
                <a:latin typeface="Calibri" panose="020F0502020204030204" pitchFamily="34" charset="0"/>
              </a:rPr>
              <a:t>28.  Finalize spreadsheet of the high bid blocks with amount of 20% due. </a:t>
            </a:r>
          </a:p>
          <a:p>
            <a:r>
              <a:rPr lang="en-US" altLang="en-US" sz="2400">
                <a:latin typeface="Calibri" panose="020F0502020204030204" pitchFamily="34" charset="0"/>
              </a:rPr>
              <a:t>29.  Send internal contacts update regarding successful bids and wire transfer.</a:t>
            </a:r>
          </a:p>
          <a:p>
            <a:r>
              <a:rPr lang="en-US" altLang="en-US" sz="2400">
                <a:solidFill>
                  <a:srgbClr val="1C1C1C"/>
                </a:solidFill>
                <a:latin typeface="Calibri" panose="020F0502020204030204" pitchFamily="34" charset="0"/>
              </a:rPr>
              <a:t>30. Submit wire transfer and verify payment was made and received by BOEM and partners.</a:t>
            </a:r>
          </a:p>
          <a:p>
            <a:endParaRPr lang="en-US" altLang="en-US" sz="2400">
              <a:solidFill>
                <a:srgbClr val="1C1C1C"/>
              </a:solidFill>
              <a:latin typeface="Calibri" panose="020F0502020204030204" pitchFamily="34" charset="0"/>
            </a:endParaRPr>
          </a:p>
          <a:p>
            <a:r>
              <a:rPr lang="en-US" altLang="en-US" sz="2400">
                <a:solidFill>
                  <a:srgbClr val="1C1C1C"/>
                </a:solidFill>
                <a:latin typeface="Calibri" panose="020F0502020204030204" pitchFamily="34" charset="0"/>
              </a:rPr>
              <a:t>BEFORE ONE WEEK AFTER SALE</a:t>
            </a:r>
          </a:p>
          <a:p>
            <a:r>
              <a:rPr lang="en-US" altLang="en-US" sz="2400">
                <a:solidFill>
                  <a:srgbClr val="1C1C1C"/>
                </a:solidFill>
                <a:latin typeface="Calibri" panose="020F0502020204030204" pitchFamily="34" charset="0"/>
              </a:rPr>
              <a:t>31. Prepare Sale file.</a:t>
            </a:r>
          </a:p>
          <a:p>
            <a:r>
              <a:rPr lang="en-US" altLang="en-US" sz="2400">
                <a:solidFill>
                  <a:srgbClr val="1C1C1C"/>
                </a:solidFill>
                <a:latin typeface="Calibri" panose="020F0502020204030204" pitchFamily="34" charset="0"/>
              </a:rPr>
              <a:t>32. Prepare “Post‐Sale Analysis” summary spreadsheet for management.</a:t>
            </a:r>
          </a:p>
          <a:p>
            <a:r>
              <a:rPr lang="en-US" altLang="en-US" sz="2400" i="1">
                <a:solidFill>
                  <a:schemeClr val="accent6"/>
                </a:solidFill>
                <a:latin typeface="Calibri" panose="020F0502020204030204" pitchFamily="34" charset="0"/>
              </a:rPr>
              <a:t>33. Submit any CAs or JBAs internally for scanning and filing.</a:t>
            </a:r>
          </a:p>
          <a:p>
            <a:r>
              <a:rPr lang="en-US" altLang="en-US" sz="2400" i="1">
                <a:solidFill>
                  <a:schemeClr val="accent6"/>
                </a:solidFill>
                <a:latin typeface="Calibri" panose="020F0502020204030204" pitchFamily="34" charset="0"/>
              </a:rPr>
              <a:t>34. Compile all CA and/or JBA obligations created by Sale efforts; e‐mail to partners for verification.</a:t>
            </a:r>
          </a:p>
          <a:p>
            <a:r>
              <a:rPr lang="en-US" altLang="en-US" sz="2400" i="1">
                <a:solidFill>
                  <a:schemeClr val="accent6"/>
                </a:solidFill>
                <a:latin typeface="Calibri" panose="020F0502020204030204" pitchFamily="34" charset="0"/>
              </a:rPr>
              <a:t>35. Post all sale obligations to include in master obligation Map and List.</a:t>
            </a:r>
          </a:p>
          <a:p>
            <a:endParaRPr lang="en-US" altLang="en-US" sz="2400" i="1">
              <a:solidFill>
                <a:srgbClr val="C00000"/>
              </a:solidFill>
              <a:latin typeface="Calibri" panose="020F0502020204030204" pitchFamily="34" charset="0"/>
            </a:endParaRPr>
          </a:p>
          <a:p>
            <a:endParaRPr lang="en-US" altLang="en-US" sz="2400">
              <a:solidFill>
                <a:srgbClr val="1C1C1C"/>
              </a:solidFill>
              <a:latin typeface="Calibri" panose="020F0502020204030204" pitchFamily="34" charset="0"/>
            </a:endParaRPr>
          </a:p>
          <a:p>
            <a:endParaRPr lang="en-US" altLang="en-US" sz="2400">
              <a:solidFill>
                <a:srgbClr val="000000"/>
              </a:solidFill>
              <a:latin typeface="Calibri" panose="020F0502020204030204" pitchFamily="34" charset="0"/>
            </a:endParaRPr>
          </a:p>
        </p:txBody>
      </p:sp>
      <p:sp>
        <p:nvSpPr>
          <p:cNvPr id="94211" name="Title 1">
            <a:extLst>
              <a:ext uri="{FF2B5EF4-FFF2-40B4-BE49-F238E27FC236}">
                <a16:creationId xmlns:a16="http://schemas.microsoft.com/office/drawing/2014/main" id="{169A06EB-0336-742F-5E6F-07A4184873D9}"/>
              </a:ext>
            </a:extLst>
          </p:cNvPr>
          <p:cNvSpPr txBox="1">
            <a:spLocks/>
          </p:cNvSpPr>
          <p:nvPr/>
        </p:nvSpPr>
        <p:spPr bwMode="auto">
          <a:xfrm>
            <a:off x="457200" y="0"/>
            <a:ext cx="7620000" cy="60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r>
              <a:rPr lang="en-US" altLang="en-US" sz="4000">
                <a:solidFill>
                  <a:schemeClr val="accent6"/>
                </a:solidFill>
                <a:latin typeface="Abadi" panose="020B0604020104020204" pitchFamily="34" charset="0"/>
              </a:rPr>
              <a:t>LEASE SALE PREP CHECKLIST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CF5EC46-DF68-7F30-4E05-D0D2C5A0620F}"/>
              </a:ext>
            </a:extLst>
          </p:cNvPr>
          <p:cNvSpPr>
            <a:spLocks noChangeArrowheads="1"/>
          </p:cNvSpPr>
          <p:nvPr/>
        </p:nvSpPr>
        <p:spPr bwMode="auto">
          <a:xfrm>
            <a:off x="381000" y="838200"/>
            <a:ext cx="10210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latin typeface="Calibri" panose="020F0502020204030204" pitchFamily="34" charset="0"/>
              </a:rPr>
              <a:t>UPON LEASE AWARD</a:t>
            </a:r>
          </a:p>
          <a:p>
            <a:r>
              <a:rPr lang="en-US" altLang="en-US" sz="2700">
                <a:solidFill>
                  <a:srgbClr val="1C1C1C"/>
                </a:solidFill>
                <a:latin typeface="Calibri" panose="020F0502020204030204" pitchFamily="34" charset="0"/>
              </a:rPr>
              <a:t>37. Notify appropriate departments and accounting as soon as leases are awarded.</a:t>
            </a:r>
          </a:p>
          <a:p>
            <a:r>
              <a:rPr lang="en-US" altLang="en-US" sz="2700" b="1">
                <a:latin typeface="Calibri" panose="020F0502020204030204" pitchFamily="34" charset="0"/>
              </a:rPr>
              <a:t>38. Prepare and execute all required documents to be sent to BOEM.</a:t>
            </a:r>
          </a:p>
          <a:p>
            <a:r>
              <a:rPr lang="en-US" altLang="en-US" sz="2700" b="1">
                <a:latin typeface="Calibri" panose="020F0502020204030204" pitchFamily="34" charset="0"/>
              </a:rPr>
              <a:t>A. Lease Form (Include Corporate Seal)</a:t>
            </a:r>
          </a:p>
          <a:p>
            <a:r>
              <a:rPr lang="en-US" altLang="en-US" sz="2700" b="1">
                <a:latin typeface="Calibri" panose="020F0502020204030204" pitchFamily="34" charset="0"/>
              </a:rPr>
              <a:t>B. Designation of Operator Form (company designation to itself)</a:t>
            </a:r>
          </a:p>
          <a:p>
            <a:r>
              <a:rPr lang="en-US" altLang="en-US" sz="2700" b="1">
                <a:latin typeface="Calibri" panose="020F0502020204030204" pitchFamily="34" charset="0"/>
              </a:rPr>
              <a:t>C. 1017 Form, if applicable.</a:t>
            </a:r>
          </a:p>
          <a:p>
            <a:r>
              <a:rPr lang="en-US" altLang="en-US" sz="2700" i="1">
                <a:solidFill>
                  <a:schemeClr val="accent6"/>
                </a:solidFill>
                <a:latin typeface="Calibri" panose="020F0502020204030204" pitchFamily="34" charset="0"/>
              </a:rPr>
              <a:t>39. Submit copies of all BOEM paperwork to partners.</a:t>
            </a:r>
          </a:p>
          <a:p>
            <a:r>
              <a:rPr lang="en-US" altLang="en-US" sz="2700">
                <a:latin typeface="Calibri" panose="020F0502020204030204" pitchFamily="34" charset="0"/>
              </a:rPr>
              <a:t>40. Check fully executed lease and other required documents to see that signatures are correct and company seal is on lease.</a:t>
            </a:r>
          </a:p>
          <a:p>
            <a:r>
              <a:rPr lang="en-US" altLang="en-US" sz="2700" b="1" u="sng">
                <a:latin typeface="Calibri" panose="020F0502020204030204" pitchFamily="34" charset="0"/>
              </a:rPr>
              <a:t>41. Set up payment of 4/5 Bonus + 1</a:t>
            </a:r>
            <a:r>
              <a:rPr lang="en-US" altLang="en-US" sz="2700" b="1" u="sng" baseline="30000">
                <a:latin typeface="Calibri" panose="020F0502020204030204" pitchFamily="34" charset="0"/>
              </a:rPr>
              <a:t>st</a:t>
            </a:r>
            <a:r>
              <a:rPr lang="en-US" altLang="en-US" sz="2700" b="1" u="sng">
                <a:latin typeface="Calibri" panose="020F0502020204030204" pitchFamily="34" charset="0"/>
              </a:rPr>
              <a:t> Year Rental with Treasury to pay before deadline on successful leases. </a:t>
            </a:r>
          </a:p>
          <a:p>
            <a:r>
              <a:rPr lang="en-US" altLang="en-US" sz="2700" u="sng">
                <a:latin typeface="Calibri" panose="020F0502020204030204" pitchFamily="34" charset="0"/>
              </a:rPr>
              <a:t>A. Send wire transfer, confirm wire and verify receipt.</a:t>
            </a:r>
          </a:p>
          <a:p>
            <a:r>
              <a:rPr lang="en-US" altLang="en-US" sz="2700" i="1">
                <a:solidFill>
                  <a:schemeClr val="accent6"/>
                </a:solidFill>
                <a:latin typeface="Calibri" panose="020F0502020204030204" pitchFamily="34" charset="0"/>
              </a:rPr>
              <a:t>42. Prepare Operating Agreement(s) if not already completed.</a:t>
            </a:r>
          </a:p>
        </p:txBody>
      </p:sp>
      <p:sp>
        <p:nvSpPr>
          <p:cNvPr id="95235" name="Title 1">
            <a:extLst>
              <a:ext uri="{FF2B5EF4-FFF2-40B4-BE49-F238E27FC236}">
                <a16:creationId xmlns:a16="http://schemas.microsoft.com/office/drawing/2014/main" id="{65770CF3-CF0E-38D5-5984-9B6D4859F9B1}"/>
              </a:ext>
            </a:extLst>
          </p:cNvPr>
          <p:cNvSpPr txBox="1">
            <a:spLocks/>
          </p:cNvSpPr>
          <p:nvPr/>
        </p:nvSpPr>
        <p:spPr bwMode="auto">
          <a:xfrm>
            <a:off x="381000" y="10477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r>
              <a:rPr lang="en-US" altLang="en-US" sz="4000">
                <a:solidFill>
                  <a:schemeClr val="accent6"/>
                </a:solidFill>
                <a:latin typeface="Abadi" panose="020B0604020104020204" pitchFamily="34" charset="0"/>
              </a:rPr>
              <a:t>LEASE SALE PREP CHECKLIST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652B66D-BFE0-E26C-886D-316152805AB9}"/>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6" name="Rectangle 5">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object 3">
            <a:extLst>
              <a:ext uri="{FF2B5EF4-FFF2-40B4-BE49-F238E27FC236}">
                <a16:creationId xmlns:a16="http://schemas.microsoft.com/office/drawing/2014/main" id="{23B13026-A5CA-27D1-D86B-6B351C5E8F57}"/>
              </a:ext>
            </a:extLst>
          </p:cNvPr>
          <p:cNvSpPr txBox="1">
            <a:spLocks noGrp="1"/>
          </p:cNvSpPr>
          <p:nvPr>
            <p:ph type="title"/>
          </p:nvPr>
        </p:nvSpPr>
        <p:spPr>
          <a:xfrm>
            <a:off x="1507067" y="2404534"/>
            <a:ext cx="7766936" cy="1646302"/>
          </a:xfrm>
          <a:prstGeom prst="rect">
            <a:avLst/>
          </a:prstGeom>
        </p:spPr>
        <p:txBody>
          <a:bodyPr vert="horz" lIns="91440" tIns="45720" rIns="91440" bIns="45720" rtlCol="0" anchor="b">
            <a:normAutofit/>
          </a:bodyPr>
          <a:lstStyle/>
          <a:p>
            <a:pPr marL="12700" marR="5080" algn="r">
              <a:lnSpc>
                <a:spcPct val="90000"/>
              </a:lnSpc>
            </a:pPr>
            <a:r>
              <a:rPr lang="en-US" sz="5400" cap="none">
                <a:effectLst>
                  <a:outerShdw blurRad="38100" dist="38100" dir="2700000" algn="tl">
                    <a:srgbClr val="000000">
                      <a:alpha val="43137"/>
                    </a:srgbClr>
                  </a:outerShdw>
                </a:effectLst>
              </a:rPr>
              <a:t>Lease Sale: </a:t>
            </a:r>
            <a:br>
              <a:rPr lang="en-US" sz="5400" cap="none">
                <a:effectLst>
                  <a:outerShdw blurRad="38100" dist="38100" dir="2700000" algn="tl">
                    <a:srgbClr val="000000">
                      <a:alpha val="43137"/>
                    </a:srgbClr>
                  </a:outerShdw>
                </a:effectLst>
              </a:rPr>
            </a:br>
            <a:r>
              <a:rPr lang="en-US" sz="5400" cap="none">
                <a:effectLst>
                  <a:outerShdw blurRad="38100" dist="38100" dir="2700000" algn="tl">
                    <a:srgbClr val="000000">
                      <a:alpha val="43137"/>
                    </a:srgbClr>
                  </a:outerShdw>
                </a:effectLst>
              </a:rPr>
              <a:t>terms and trends</a:t>
            </a:r>
          </a:p>
        </p:txBody>
      </p:sp>
    </p:spTree>
    <p:extLst>
      <p:ext uri="{BB962C8B-B14F-4D97-AF65-F5344CB8AC3E}">
        <p14:creationId xmlns:p14="http://schemas.microsoft.com/office/powerpoint/2010/main" val="285483753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185482"/>
            <a:ext cx="6377940" cy="627736"/>
          </a:xfrm>
          <a:prstGeom prst="rect">
            <a:avLst/>
          </a:prstGeom>
        </p:spPr>
        <p:txBody>
          <a:bodyPr vert="horz" wrap="square" lIns="0" tIns="12065" rIns="0" bIns="0" rtlCol="0" anchor="ctr">
            <a:spAutoFit/>
          </a:bodyPr>
          <a:lstStyle/>
          <a:p>
            <a:pPr marL="12700">
              <a:lnSpc>
                <a:spcPct val="100000"/>
              </a:lnSpc>
              <a:spcBef>
                <a:spcPts val="95"/>
              </a:spcBef>
            </a:pPr>
            <a:r>
              <a:rPr lang="en-US" sz="4000" spc="-10">
                <a:effectLst>
                  <a:outerShdw blurRad="38100" dist="38100" dir="2700000" algn="tl">
                    <a:srgbClr val="000000">
                      <a:alpha val="43137"/>
                    </a:srgbClr>
                  </a:outerShdw>
                </a:effectLst>
              </a:rPr>
              <a:t>OCS </a:t>
            </a:r>
            <a:r>
              <a:rPr sz="4000" spc="-10">
                <a:effectLst>
                  <a:outerShdw blurRad="38100" dist="38100" dir="2700000" algn="tl">
                    <a:srgbClr val="000000">
                      <a:alpha val="43137"/>
                    </a:srgbClr>
                  </a:outerShdw>
                </a:effectLst>
              </a:rPr>
              <a:t>Lease </a:t>
            </a:r>
            <a:r>
              <a:rPr sz="4000" spc="-80">
                <a:effectLst>
                  <a:outerShdw blurRad="38100" dist="38100" dir="2700000" algn="tl">
                    <a:srgbClr val="000000">
                      <a:alpha val="43137"/>
                    </a:srgbClr>
                  </a:outerShdw>
                </a:effectLst>
              </a:rPr>
              <a:t>Terms</a:t>
            </a:r>
          </a:p>
        </p:txBody>
      </p:sp>
      <p:sp>
        <p:nvSpPr>
          <p:cNvPr id="4" name="Content Placeholder 3">
            <a:extLst>
              <a:ext uri="{FF2B5EF4-FFF2-40B4-BE49-F238E27FC236}">
                <a16:creationId xmlns:a16="http://schemas.microsoft.com/office/drawing/2014/main" id="{D2730953-DB46-441E-B91F-56B52293A129}"/>
              </a:ext>
            </a:extLst>
          </p:cNvPr>
          <p:cNvSpPr>
            <a:spLocks noGrp="1"/>
          </p:cNvSpPr>
          <p:nvPr>
            <p:ph sz="half" idx="1"/>
          </p:nvPr>
        </p:nvSpPr>
        <p:spPr>
          <a:xfrm>
            <a:off x="457200" y="1238047"/>
            <a:ext cx="3910579" cy="4960535"/>
          </a:xfrm>
        </p:spPr>
        <p:txBody>
          <a:bodyPr>
            <a:normAutofit fontScale="92500" lnSpcReduction="20000"/>
          </a:bodyPr>
          <a:lstStyle/>
          <a:p>
            <a:pPr marL="0" indent="0">
              <a:lnSpc>
                <a:spcPct val="100000"/>
              </a:lnSpc>
              <a:spcBef>
                <a:spcPts val="770"/>
              </a:spcBef>
              <a:buNone/>
            </a:pPr>
            <a:r>
              <a:rPr lang="en-US" sz="2800" b="1" u="sng" spc="-5">
                <a:uFill>
                  <a:solidFill>
                    <a:srgbClr val="000000"/>
                  </a:solidFill>
                </a:uFill>
                <a:latin typeface="Calibri" panose="020F0502020204030204" pitchFamily="34" charset="0"/>
                <a:cs typeface="Calibri" panose="020F0502020204030204" pitchFamily="34" charset="0"/>
              </a:rPr>
              <a:t>Primary Terms</a:t>
            </a:r>
            <a:endParaRPr lang="en-US" sz="2800" b="1" u="sng">
              <a:latin typeface="Calibri" panose="020F0502020204030204" pitchFamily="34" charset="0"/>
              <a:cs typeface="Calibri" panose="020F0502020204030204" pitchFamily="34" charset="0"/>
            </a:endParaRPr>
          </a:p>
          <a:p>
            <a:pPr marL="287020" marR="5080">
              <a:lnSpc>
                <a:spcPct val="120000"/>
              </a:lnSpc>
              <a:spcBef>
                <a:spcPts val="1010"/>
              </a:spcBef>
              <a:buSzPct val="78571"/>
              <a:tabLst>
                <a:tab pos="560705" algn="l"/>
                <a:tab pos="561340" algn="l"/>
              </a:tabLst>
            </a:pPr>
            <a:r>
              <a:rPr lang="en-US" sz="2400" spc="-5">
                <a:latin typeface="Calibri" panose="020F0502020204030204" pitchFamily="34" charset="0"/>
                <a:cs typeface="Calibri" panose="020F0502020204030204" pitchFamily="34" charset="0"/>
              </a:rPr>
              <a:t>&lt; 400m: 5 years + </a:t>
            </a:r>
            <a:r>
              <a:rPr lang="en-US" sz="2400">
                <a:latin typeface="Calibri" panose="020F0502020204030204" pitchFamily="34" charset="0"/>
                <a:cs typeface="Calibri" panose="020F0502020204030204" pitchFamily="34" charset="0"/>
              </a:rPr>
              <a:t>3 y</a:t>
            </a:r>
            <a:r>
              <a:rPr lang="en-US" sz="2400" spc="-5">
                <a:latin typeface="Calibri" panose="020F0502020204030204" pitchFamily="34" charset="0"/>
                <a:cs typeface="Calibri" panose="020F0502020204030204" pitchFamily="34" charset="0"/>
              </a:rPr>
              <a:t>ear extension (wells &gt;25,000’ TVDSS)</a:t>
            </a:r>
            <a:r>
              <a:rPr lang="en-US" sz="2400">
                <a:latin typeface="Calibri" panose="020F0502020204030204" pitchFamily="34" charset="0"/>
                <a:cs typeface="Calibri" panose="020F0502020204030204" pitchFamily="34" charset="0"/>
              </a:rPr>
              <a:t>  </a:t>
            </a:r>
          </a:p>
          <a:p>
            <a:pPr marL="12065" marR="5080">
              <a:lnSpc>
                <a:spcPct val="139600"/>
              </a:lnSpc>
              <a:spcBef>
                <a:spcPts val="90"/>
              </a:spcBef>
              <a:buSzPct val="78571"/>
              <a:tabLst>
                <a:tab pos="577850" algn="l"/>
                <a:tab pos="578485" algn="l"/>
              </a:tabLst>
            </a:pPr>
            <a:r>
              <a:rPr lang="en-US" sz="2400">
                <a:latin typeface="Calibri" panose="020F0502020204030204" pitchFamily="34" charset="0"/>
                <a:cs typeface="Calibri" panose="020F0502020204030204" pitchFamily="34" charset="0"/>
              </a:rPr>
              <a:t>400m-800m: 5 + 3 years (well spud required)  </a:t>
            </a:r>
          </a:p>
          <a:p>
            <a:pPr marL="12065" marR="5080">
              <a:lnSpc>
                <a:spcPct val="139600"/>
              </a:lnSpc>
              <a:spcBef>
                <a:spcPts val="90"/>
              </a:spcBef>
              <a:buSzPct val="78571"/>
              <a:tabLst>
                <a:tab pos="577850" algn="l"/>
                <a:tab pos="578485" algn="l"/>
              </a:tabLst>
            </a:pPr>
            <a:r>
              <a:rPr lang="en-US" sz="2400" spc="-5">
                <a:latin typeface="Calibri" panose="020F0502020204030204" pitchFamily="34" charset="0"/>
                <a:cs typeface="Calibri" panose="020F0502020204030204" pitchFamily="34" charset="0"/>
              </a:rPr>
              <a:t>800m +: 10 years </a:t>
            </a:r>
          </a:p>
          <a:p>
            <a:pPr marL="0" marR="5080" indent="0">
              <a:lnSpc>
                <a:spcPct val="139600"/>
              </a:lnSpc>
              <a:spcBef>
                <a:spcPts val="90"/>
              </a:spcBef>
              <a:buSzPct val="78571"/>
              <a:buNone/>
              <a:tabLst>
                <a:tab pos="577850" algn="l"/>
                <a:tab pos="578485" algn="l"/>
              </a:tabLst>
            </a:pPr>
            <a:endParaRPr lang="en-US" sz="2400" spc="-5">
              <a:latin typeface="Calibri" panose="020F0502020204030204" pitchFamily="34" charset="0"/>
              <a:cs typeface="Calibri" panose="020F0502020204030204" pitchFamily="34" charset="0"/>
            </a:endParaRPr>
          </a:p>
          <a:p>
            <a:pPr marL="12065" marR="5080">
              <a:lnSpc>
                <a:spcPct val="120000"/>
              </a:lnSpc>
              <a:spcBef>
                <a:spcPts val="90"/>
              </a:spcBef>
              <a:buSzPct val="78571"/>
              <a:tabLst>
                <a:tab pos="577850" algn="l"/>
                <a:tab pos="578485" algn="l"/>
              </a:tabLst>
            </a:pPr>
            <a:r>
              <a:rPr lang="en-US" sz="2400" spc="-5">
                <a:latin typeface="Calibri" panose="020F0502020204030204" pitchFamily="34" charset="0"/>
                <a:cs typeface="Calibri" panose="020F0502020204030204" pitchFamily="34" charset="0"/>
              </a:rPr>
              <a:t>Extension require timely notification in accordance with lease.</a:t>
            </a:r>
          </a:p>
          <a:p>
            <a:pPr marL="12065" marR="5080">
              <a:lnSpc>
                <a:spcPct val="139600"/>
              </a:lnSpc>
              <a:spcBef>
                <a:spcPts val="90"/>
              </a:spcBef>
              <a:buClr>
                <a:srgbClr val="C00000"/>
              </a:buClr>
              <a:buSzPct val="78571"/>
              <a:tabLst>
                <a:tab pos="577850" algn="l"/>
                <a:tab pos="578485" algn="l"/>
              </a:tabLst>
            </a:pPr>
            <a:endParaRPr lang="en-US" sz="2400" b="1">
              <a:latin typeface="Calibri" panose="020F0502020204030204" pitchFamily="34" charset="0"/>
              <a:cs typeface="Calibri" panose="020F0502020204030204" pitchFamily="34" charset="0"/>
            </a:endParaRPr>
          </a:p>
          <a:p>
            <a:pPr marL="287020" marR="5080">
              <a:lnSpc>
                <a:spcPct val="80000"/>
              </a:lnSpc>
              <a:spcBef>
                <a:spcPts val="1010"/>
              </a:spcBef>
              <a:buClr>
                <a:srgbClr val="C00000"/>
              </a:buClr>
              <a:buSzPct val="78571"/>
              <a:tabLst>
                <a:tab pos="560705" algn="l"/>
                <a:tab pos="561340" algn="l"/>
              </a:tabLst>
            </a:pPr>
            <a:endParaRPr lang="en-US" sz="2400">
              <a:latin typeface="Calibri" panose="020F0502020204030204" pitchFamily="34" charset="0"/>
              <a:cs typeface="Calibri" panose="020F0502020204030204" pitchFamily="34" charset="0"/>
            </a:endParaRPr>
          </a:p>
          <a:p>
            <a:endParaRPr lang="en-US"/>
          </a:p>
        </p:txBody>
      </p:sp>
      <p:sp>
        <p:nvSpPr>
          <p:cNvPr id="9" name="Content Placeholder 8">
            <a:extLst>
              <a:ext uri="{FF2B5EF4-FFF2-40B4-BE49-F238E27FC236}">
                <a16:creationId xmlns:a16="http://schemas.microsoft.com/office/drawing/2014/main" id="{AE348977-EFDE-4EB0-8D09-A2FECAD98909}"/>
              </a:ext>
            </a:extLst>
          </p:cNvPr>
          <p:cNvSpPr>
            <a:spLocks noGrp="1"/>
          </p:cNvSpPr>
          <p:nvPr>
            <p:ph sz="half" idx="2"/>
          </p:nvPr>
        </p:nvSpPr>
        <p:spPr>
          <a:xfrm>
            <a:off x="5486400" y="784860"/>
            <a:ext cx="3907540" cy="2491740"/>
          </a:xfrm>
        </p:spPr>
        <p:txBody>
          <a:bodyPr>
            <a:normAutofit fontScale="92500" lnSpcReduction="20000"/>
          </a:bodyPr>
          <a:lstStyle/>
          <a:p>
            <a:pPr marL="0" indent="0">
              <a:lnSpc>
                <a:spcPct val="100000"/>
              </a:lnSpc>
              <a:spcBef>
                <a:spcPts val="760"/>
              </a:spcBef>
              <a:buNone/>
            </a:pPr>
            <a:r>
              <a:rPr lang="en-US" sz="2800" b="1" u="heavy">
                <a:uFill>
                  <a:solidFill>
                    <a:srgbClr val="000000"/>
                  </a:solidFill>
                </a:uFill>
                <a:latin typeface="Calibri" panose="020F0502020204030204" pitchFamily="34" charset="0"/>
                <a:cs typeface="Calibri" panose="020F0502020204030204" pitchFamily="34" charset="0"/>
              </a:rPr>
              <a:t>Minimum </a:t>
            </a:r>
            <a:r>
              <a:rPr lang="en-US" sz="2800" b="1" u="heavy" spc="-5">
                <a:uFill>
                  <a:solidFill>
                    <a:srgbClr val="000000"/>
                  </a:solidFill>
                </a:uFill>
                <a:latin typeface="Calibri" panose="020F0502020204030204" pitchFamily="34" charset="0"/>
                <a:cs typeface="Calibri" panose="020F0502020204030204" pitchFamily="34" charset="0"/>
              </a:rPr>
              <a:t>Bonus </a:t>
            </a:r>
            <a:r>
              <a:rPr lang="en-US" sz="2800" b="1" u="heavy">
                <a:uFill>
                  <a:solidFill>
                    <a:srgbClr val="000000"/>
                  </a:solidFill>
                </a:uFill>
                <a:latin typeface="Calibri" panose="020F0502020204030204" pitchFamily="34" charset="0"/>
                <a:cs typeface="Calibri" panose="020F0502020204030204" pitchFamily="34" charset="0"/>
              </a:rPr>
              <a:t>Bid</a:t>
            </a:r>
            <a:r>
              <a:rPr lang="en-US" sz="2800" b="1" u="heavy" spc="-155">
                <a:uFill>
                  <a:solidFill>
                    <a:srgbClr val="000000"/>
                  </a:solidFill>
                </a:uFill>
                <a:latin typeface="Calibri" panose="020F0502020204030204" pitchFamily="34" charset="0"/>
                <a:cs typeface="Calibri" panose="020F0502020204030204" pitchFamily="34" charset="0"/>
              </a:rPr>
              <a:t> </a:t>
            </a:r>
            <a:r>
              <a:rPr lang="en-US" sz="2800" b="1" u="heavy" spc="-5">
                <a:uFill>
                  <a:solidFill>
                    <a:srgbClr val="000000"/>
                  </a:solidFill>
                </a:uFill>
                <a:latin typeface="Calibri" panose="020F0502020204030204" pitchFamily="34" charset="0"/>
                <a:cs typeface="Calibri" panose="020F0502020204030204" pitchFamily="34" charset="0"/>
              </a:rPr>
              <a:t>Amount</a:t>
            </a:r>
            <a:r>
              <a:rPr lang="en-US" sz="2800" b="1" spc="-5">
                <a:latin typeface="Calibri" panose="020F0502020204030204" pitchFamily="34" charset="0"/>
                <a:cs typeface="Calibri" panose="020F0502020204030204" pitchFamily="34" charset="0"/>
              </a:rPr>
              <a:t>:</a:t>
            </a:r>
            <a:endParaRPr lang="en-US" sz="2800">
              <a:latin typeface="Calibri" panose="020F0502020204030204" pitchFamily="34" charset="0"/>
              <a:cs typeface="Calibri" panose="020F0502020204030204" pitchFamily="34" charset="0"/>
            </a:endParaRPr>
          </a:p>
          <a:p>
            <a:pPr marL="0" indent="0">
              <a:lnSpc>
                <a:spcPct val="100000"/>
              </a:lnSpc>
              <a:spcBef>
                <a:spcPts val="660"/>
              </a:spcBef>
              <a:buClr>
                <a:srgbClr val="C00000"/>
              </a:buClr>
              <a:buSzPct val="78571"/>
              <a:buNone/>
              <a:tabLst>
                <a:tab pos="577850" algn="l"/>
                <a:tab pos="578485" algn="l"/>
              </a:tabLst>
            </a:pPr>
            <a:r>
              <a:rPr lang="en-US" sz="2400">
                <a:latin typeface="Calibri" panose="020F0502020204030204" pitchFamily="34" charset="0"/>
                <a:cs typeface="Calibri" panose="020F0502020204030204" pitchFamily="34" charset="0"/>
              </a:rPr>
              <a:t>$</a:t>
            </a:r>
            <a:r>
              <a:rPr lang="en-US" sz="2400" spc="-5">
                <a:latin typeface="Calibri" panose="020F0502020204030204" pitchFamily="34" charset="0"/>
                <a:cs typeface="Calibri" panose="020F0502020204030204" pitchFamily="34" charset="0"/>
              </a:rPr>
              <a:t>25.00 </a:t>
            </a:r>
            <a:r>
              <a:rPr lang="en-US" sz="2400">
                <a:latin typeface="Calibri" panose="020F0502020204030204" pitchFamily="34" charset="0"/>
                <a:cs typeface="Calibri" panose="020F0502020204030204" pitchFamily="34" charset="0"/>
              </a:rPr>
              <a:t>per </a:t>
            </a:r>
            <a:r>
              <a:rPr lang="en-US" sz="2400" spc="-5">
                <a:latin typeface="Calibri" panose="020F0502020204030204" pitchFamily="34" charset="0"/>
                <a:cs typeface="Calibri" panose="020F0502020204030204" pitchFamily="34" charset="0"/>
              </a:rPr>
              <a:t>acre </a:t>
            </a:r>
            <a:r>
              <a:rPr lang="en-US" sz="2400">
                <a:latin typeface="Calibri" panose="020F0502020204030204" pitchFamily="34" charset="0"/>
                <a:cs typeface="Calibri" panose="020F0502020204030204" pitchFamily="34" charset="0"/>
              </a:rPr>
              <a:t>(&lt; </a:t>
            </a:r>
            <a:r>
              <a:rPr lang="en-US" sz="2400" spc="-5">
                <a:latin typeface="Calibri" panose="020F0502020204030204" pitchFamily="34" charset="0"/>
                <a:cs typeface="Calibri" panose="020F0502020204030204" pitchFamily="34" charset="0"/>
              </a:rPr>
              <a:t>400</a:t>
            </a:r>
            <a:r>
              <a:rPr lang="en-US" sz="2400" spc="35">
                <a:latin typeface="Calibri" panose="020F0502020204030204" pitchFamily="34" charset="0"/>
                <a:cs typeface="Calibri" panose="020F0502020204030204" pitchFamily="34" charset="0"/>
              </a:rPr>
              <a:t> </a:t>
            </a:r>
            <a:r>
              <a:rPr lang="en-US" sz="2400" spc="-5">
                <a:latin typeface="Calibri" panose="020F0502020204030204" pitchFamily="34" charset="0"/>
                <a:cs typeface="Calibri" panose="020F0502020204030204" pitchFamily="34" charset="0"/>
              </a:rPr>
              <a:t>m)</a:t>
            </a:r>
            <a:endParaRPr lang="en-US" sz="2400">
              <a:latin typeface="Calibri" panose="020F0502020204030204" pitchFamily="34" charset="0"/>
              <a:cs typeface="Calibri" panose="020F0502020204030204" pitchFamily="34" charset="0"/>
            </a:endParaRPr>
          </a:p>
          <a:p>
            <a:pPr marL="0" indent="0">
              <a:lnSpc>
                <a:spcPct val="100000"/>
              </a:lnSpc>
              <a:spcBef>
                <a:spcPts val="670"/>
              </a:spcBef>
              <a:buClr>
                <a:srgbClr val="C00000"/>
              </a:buClr>
              <a:buSzPct val="78571"/>
              <a:buNone/>
              <a:tabLst>
                <a:tab pos="577850" algn="l"/>
                <a:tab pos="578485" algn="l"/>
              </a:tabLst>
            </a:pPr>
            <a:r>
              <a:rPr lang="en-US" sz="2400" spc="-5">
                <a:latin typeface="Calibri" panose="020F0502020204030204" pitchFamily="34" charset="0"/>
                <a:cs typeface="Calibri" panose="020F0502020204030204" pitchFamily="34" charset="0"/>
              </a:rPr>
              <a:t>$100.00 </a:t>
            </a:r>
            <a:r>
              <a:rPr lang="en-US" sz="2400">
                <a:latin typeface="Calibri" panose="020F0502020204030204" pitchFamily="34" charset="0"/>
                <a:cs typeface="Calibri" panose="020F0502020204030204" pitchFamily="34" charset="0"/>
              </a:rPr>
              <a:t>per </a:t>
            </a:r>
            <a:r>
              <a:rPr lang="en-US" sz="2400" spc="-5">
                <a:latin typeface="Calibri" panose="020F0502020204030204" pitchFamily="34" charset="0"/>
                <a:cs typeface="Calibri" panose="020F0502020204030204" pitchFamily="34" charset="0"/>
              </a:rPr>
              <a:t>acre </a:t>
            </a:r>
            <a:r>
              <a:rPr lang="en-US" sz="2400">
                <a:latin typeface="Calibri" panose="020F0502020204030204" pitchFamily="34" charset="0"/>
                <a:cs typeface="Calibri" panose="020F0502020204030204" pitchFamily="34" charset="0"/>
              </a:rPr>
              <a:t>(&gt; </a:t>
            </a:r>
            <a:r>
              <a:rPr lang="en-US" sz="2400" spc="-5">
                <a:latin typeface="Calibri" panose="020F0502020204030204" pitchFamily="34" charset="0"/>
                <a:cs typeface="Calibri" panose="020F0502020204030204" pitchFamily="34" charset="0"/>
              </a:rPr>
              <a:t>400m)</a:t>
            </a:r>
            <a:endParaRPr lang="en-US" sz="2400">
              <a:latin typeface="Calibri" panose="020F0502020204030204" pitchFamily="34" charset="0"/>
              <a:cs typeface="Calibri" panose="020F0502020204030204" pitchFamily="34" charset="0"/>
            </a:endParaRPr>
          </a:p>
          <a:p>
            <a:pPr marL="0" indent="0">
              <a:lnSpc>
                <a:spcPct val="100000"/>
              </a:lnSpc>
              <a:spcBef>
                <a:spcPts val="660"/>
              </a:spcBef>
              <a:buNone/>
            </a:pPr>
            <a:endParaRPr lang="en-US" sz="2400" b="1" u="heavy" spc="-5">
              <a:uFill>
                <a:solidFill>
                  <a:srgbClr val="000000"/>
                </a:solidFill>
              </a:uFill>
              <a:latin typeface="Calibri" panose="020F0502020204030204" pitchFamily="34" charset="0"/>
              <a:cs typeface="Calibri" panose="020F0502020204030204" pitchFamily="34" charset="0"/>
            </a:endParaRPr>
          </a:p>
          <a:p>
            <a:pPr marL="0" indent="0">
              <a:lnSpc>
                <a:spcPct val="100000"/>
              </a:lnSpc>
              <a:spcBef>
                <a:spcPts val="100"/>
              </a:spcBef>
              <a:buNone/>
            </a:pPr>
            <a:r>
              <a:rPr lang="en-US" sz="2800" b="1" u="heavy" spc="-5">
                <a:uFill>
                  <a:solidFill>
                    <a:srgbClr val="000000"/>
                  </a:solidFill>
                </a:uFill>
                <a:latin typeface="Calibri" panose="020F0502020204030204" pitchFamily="34" charset="0"/>
                <a:cs typeface="Calibri" panose="020F0502020204030204" pitchFamily="34" charset="0"/>
              </a:rPr>
              <a:t>Royalty Rate:</a:t>
            </a:r>
            <a:r>
              <a:rPr lang="en-US" sz="2800" b="1" spc="-50">
                <a:latin typeface="Calibri" panose="020F0502020204030204" pitchFamily="34" charset="0"/>
                <a:cs typeface="Calibri" panose="020F0502020204030204" pitchFamily="34" charset="0"/>
              </a:rPr>
              <a:t> </a:t>
            </a:r>
            <a:endParaRPr lang="en-US" sz="2400" spc="-5">
              <a:latin typeface="Calibri" panose="020F0502020204030204" pitchFamily="34" charset="0"/>
              <a:cs typeface="Calibri" panose="020F0502020204030204" pitchFamily="34" charset="0"/>
            </a:endParaRPr>
          </a:p>
          <a:p>
            <a:pPr marL="0" indent="0">
              <a:lnSpc>
                <a:spcPct val="100000"/>
              </a:lnSpc>
              <a:spcBef>
                <a:spcPts val="100"/>
              </a:spcBef>
              <a:buNone/>
            </a:pPr>
            <a:r>
              <a:rPr lang="en-US" sz="2400" spc="-5">
                <a:latin typeface="Calibri" panose="020F0502020204030204" pitchFamily="34" charset="0"/>
                <a:cs typeface="Calibri" panose="020F0502020204030204" pitchFamily="34" charset="0"/>
              </a:rPr>
              <a:t>18.75%   </a:t>
            </a:r>
          </a:p>
          <a:p>
            <a:pPr marL="12065">
              <a:lnSpc>
                <a:spcPct val="100000"/>
              </a:lnSpc>
              <a:spcBef>
                <a:spcPts val="770"/>
              </a:spcBef>
              <a:buClr>
                <a:srgbClr val="C00000"/>
              </a:buClr>
              <a:buSzPct val="78571"/>
              <a:tabLst>
                <a:tab pos="577850" algn="l"/>
                <a:tab pos="578485" algn="l"/>
              </a:tabLst>
            </a:pPr>
            <a:endParaRPr lang="en-US" sz="2400" b="1">
              <a:latin typeface="Calibri" panose="020F0502020204030204" pitchFamily="34" charset="0"/>
              <a:cs typeface="Calibri" panose="020F0502020204030204" pitchFamily="34" charset="0"/>
            </a:endParaRPr>
          </a:p>
          <a:p>
            <a:pPr marL="12700">
              <a:lnSpc>
                <a:spcPct val="100000"/>
              </a:lnSpc>
              <a:spcBef>
                <a:spcPts val="660"/>
              </a:spcBef>
            </a:pPr>
            <a:endParaRPr lang="en-US"/>
          </a:p>
        </p:txBody>
      </p:sp>
      <p:sp>
        <p:nvSpPr>
          <p:cNvPr id="7" name="object 7"/>
          <p:cNvSpPr txBox="1"/>
          <p:nvPr/>
        </p:nvSpPr>
        <p:spPr>
          <a:xfrm>
            <a:off x="1755141" y="4406901"/>
            <a:ext cx="150495" cy="635429"/>
          </a:xfrm>
          <a:prstGeom prst="rect">
            <a:avLst/>
          </a:prstGeom>
        </p:spPr>
        <p:txBody>
          <a:bodyPr vert="horz" wrap="square" lIns="0" tIns="14604" rIns="0" bIns="0" rtlCol="0">
            <a:spAutoFit/>
          </a:bodyPr>
          <a:lstStyle/>
          <a:p>
            <a:pPr marL="12700">
              <a:spcBef>
                <a:spcPts val="114"/>
              </a:spcBef>
            </a:pPr>
            <a:endParaRPr sz="1600">
              <a:latin typeface="Calibri" panose="020F0502020204030204" pitchFamily="34" charset="0"/>
              <a:cs typeface="Calibri" panose="020F0502020204030204" pitchFamily="34" charset="0"/>
            </a:endParaRPr>
          </a:p>
          <a:p>
            <a:pPr marL="12700">
              <a:spcBef>
                <a:spcPts val="1019"/>
              </a:spcBef>
            </a:pPr>
            <a:endParaRPr sz="1600">
              <a:latin typeface="Calibri" panose="020F0502020204030204" pitchFamily="34" charset="0"/>
              <a:cs typeface="Calibri" panose="020F0502020204030204" pitchFamily="34" charset="0"/>
            </a:endParaRPr>
          </a:p>
        </p:txBody>
      </p:sp>
      <p:graphicFrame>
        <p:nvGraphicFramePr>
          <p:cNvPr id="13" name="Table 13">
            <a:extLst>
              <a:ext uri="{FF2B5EF4-FFF2-40B4-BE49-F238E27FC236}">
                <a16:creationId xmlns:a16="http://schemas.microsoft.com/office/drawing/2014/main" id="{0EE5ACF7-344C-4FC5-B482-CDB8ACE6029B}"/>
              </a:ext>
            </a:extLst>
          </p:cNvPr>
          <p:cNvGraphicFramePr>
            <a:graphicFrameLocks noGrp="1"/>
          </p:cNvGraphicFramePr>
          <p:nvPr>
            <p:extLst>
              <p:ext uri="{D42A27DB-BD31-4B8C-83A1-F6EECF244321}">
                <p14:modId xmlns:p14="http://schemas.microsoft.com/office/powerpoint/2010/main" val="2750778479"/>
              </p:ext>
            </p:extLst>
          </p:nvPr>
        </p:nvGraphicFramePr>
        <p:xfrm>
          <a:off x="5159680" y="3362288"/>
          <a:ext cx="5432120" cy="3360084"/>
        </p:xfrm>
        <a:graphic>
          <a:graphicData uri="http://schemas.openxmlformats.org/drawingml/2006/table">
            <a:tbl>
              <a:tblPr firstRow="1" bandRow="1">
                <a:tableStyleId>{5C22544A-7EE6-4342-B048-85BDC9FD1C3A}</a:tableStyleId>
              </a:tblPr>
              <a:tblGrid>
                <a:gridCol w="2111011">
                  <a:extLst>
                    <a:ext uri="{9D8B030D-6E8A-4147-A177-3AD203B41FA5}">
                      <a16:colId xmlns:a16="http://schemas.microsoft.com/office/drawing/2014/main" val="2122708294"/>
                    </a:ext>
                  </a:extLst>
                </a:gridCol>
                <a:gridCol w="1232684">
                  <a:extLst>
                    <a:ext uri="{9D8B030D-6E8A-4147-A177-3AD203B41FA5}">
                      <a16:colId xmlns:a16="http://schemas.microsoft.com/office/drawing/2014/main" val="2455872003"/>
                    </a:ext>
                  </a:extLst>
                </a:gridCol>
                <a:gridCol w="2088425">
                  <a:extLst>
                    <a:ext uri="{9D8B030D-6E8A-4147-A177-3AD203B41FA5}">
                      <a16:colId xmlns:a16="http://schemas.microsoft.com/office/drawing/2014/main" val="2469982305"/>
                    </a:ext>
                  </a:extLst>
                </a:gridCol>
              </a:tblGrid>
              <a:tr h="449916">
                <a:tc gridSpan="3">
                  <a:txBody>
                    <a:bodyPr/>
                    <a:lstStyle/>
                    <a:p>
                      <a:pPr algn="ctr"/>
                      <a:r>
                        <a:rPr lang="en-US" sz="2400">
                          <a:latin typeface="Calibri" panose="020F0502020204030204" pitchFamily="34" charset="0"/>
                          <a:cs typeface="Calibri" panose="020F0502020204030204" pitchFamily="34" charset="0"/>
                        </a:rPr>
                        <a:t>Rental Rates per Acre</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9784197"/>
                  </a:ext>
                </a:extLst>
              </a:tr>
              <a:tr h="776568">
                <a:tc>
                  <a:txBody>
                    <a:bodyPr/>
                    <a:lstStyle/>
                    <a:p>
                      <a:pPr algn="ctr"/>
                      <a:r>
                        <a:rPr lang="en-US">
                          <a:latin typeface="Calibri" panose="020F0502020204030204" pitchFamily="34" charset="0"/>
                          <a:cs typeface="Calibri" panose="020F0502020204030204" pitchFamily="34" charset="0"/>
                        </a:rPr>
                        <a:t>Water Depth (m)</a:t>
                      </a:r>
                    </a:p>
                  </a:txBody>
                  <a:tcPr/>
                </a:tc>
                <a:tc>
                  <a:txBody>
                    <a:bodyPr/>
                    <a:lstStyle/>
                    <a:p>
                      <a:pPr algn="ctr"/>
                      <a:r>
                        <a:rPr lang="en-US">
                          <a:latin typeface="Calibri" panose="020F0502020204030204" pitchFamily="34" charset="0"/>
                          <a:cs typeface="Calibri" panose="020F0502020204030204" pitchFamily="34" charset="0"/>
                        </a:rPr>
                        <a:t>Years </a:t>
                      </a:r>
                    </a:p>
                    <a:p>
                      <a:pPr algn="ctr"/>
                      <a:r>
                        <a:rPr lang="en-US">
                          <a:latin typeface="Calibri" panose="020F0502020204030204" pitchFamily="34" charset="0"/>
                          <a:cs typeface="Calibri" panose="020F0502020204030204" pitchFamily="34" charset="0"/>
                        </a:rPr>
                        <a:t>1-5</a:t>
                      </a:r>
                    </a:p>
                  </a:txBody>
                  <a:tcPr/>
                </a:tc>
                <a:tc>
                  <a:txBody>
                    <a:bodyPr/>
                    <a:lstStyle/>
                    <a:p>
                      <a:pPr algn="ctr"/>
                      <a:r>
                        <a:rPr lang="en-US"/>
                        <a:t>Years </a:t>
                      </a:r>
                    </a:p>
                    <a:p>
                      <a:pPr algn="ctr"/>
                      <a:r>
                        <a:rPr lang="en-US"/>
                        <a:t>6, 7, 8</a:t>
                      </a:r>
                    </a:p>
                  </a:txBody>
                  <a:tcPr/>
                </a:tc>
                <a:extLst>
                  <a:ext uri="{0D108BD9-81ED-4DB2-BD59-A6C34878D82A}">
                    <a16:rowId xmlns:a16="http://schemas.microsoft.com/office/drawing/2014/main" val="552234929"/>
                  </a:ext>
                </a:extLst>
              </a:tr>
              <a:tr h="449916">
                <a:tc>
                  <a:txBody>
                    <a:bodyPr/>
                    <a:lstStyle/>
                    <a:p>
                      <a:pPr algn="ctr"/>
                      <a:r>
                        <a:rPr lang="en-US">
                          <a:latin typeface="Calibri" panose="020F0502020204030204" pitchFamily="34" charset="0"/>
                          <a:cs typeface="Calibri" panose="020F0502020204030204" pitchFamily="34" charset="0"/>
                        </a:rPr>
                        <a:t>0 to &lt;200</a:t>
                      </a:r>
                    </a:p>
                  </a:txBody>
                  <a:tcPr/>
                </a:tc>
                <a:tc>
                  <a:txBody>
                    <a:bodyPr/>
                    <a:lstStyle/>
                    <a:p>
                      <a:pPr algn="ctr"/>
                      <a:r>
                        <a:rPr lang="en-US">
                          <a:latin typeface="Calibri" panose="020F0502020204030204" pitchFamily="34" charset="0"/>
                          <a:cs typeface="Calibri" panose="020F0502020204030204" pitchFamily="34" charset="0"/>
                        </a:rPr>
                        <a:t>$10</a:t>
                      </a:r>
                    </a:p>
                  </a:txBody>
                  <a:tcPr/>
                </a:tc>
                <a:tc>
                  <a:txBody>
                    <a:bodyPr/>
                    <a:lstStyle/>
                    <a:p>
                      <a:pPr algn="ctr"/>
                      <a:r>
                        <a:rPr lang="en-US"/>
                        <a:t>$20, $30, $40</a:t>
                      </a:r>
                    </a:p>
                  </a:txBody>
                  <a:tcPr/>
                </a:tc>
                <a:extLst>
                  <a:ext uri="{0D108BD9-81ED-4DB2-BD59-A6C34878D82A}">
                    <a16:rowId xmlns:a16="http://schemas.microsoft.com/office/drawing/2014/main" val="1691048594"/>
                  </a:ext>
                </a:extLst>
              </a:tr>
              <a:tr h="449916">
                <a:tc>
                  <a:txBody>
                    <a:bodyPr/>
                    <a:lstStyle/>
                    <a:p>
                      <a:pPr algn="ctr"/>
                      <a:r>
                        <a:rPr lang="en-US">
                          <a:latin typeface="Calibri" panose="020F0502020204030204" pitchFamily="34" charset="0"/>
                          <a:cs typeface="Calibri" panose="020F0502020204030204" pitchFamily="34" charset="0"/>
                        </a:rPr>
                        <a:t>200 to &lt;400</a:t>
                      </a:r>
                    </a:p>
                  </a:txBody>
                  <a:tcPr/>
                </a:tc>
                <a:tc>
                  <a:txBody>
                    <a:bodyPr/>
                    <a:lstStyle/>
                    <a:p>
                      <a:pPr algn="ctr"/>
                      <a:r>
                        <a:rPr lang="en-US">
                          <a:latin typeface="Calibri" panose="020F0502020204030204" pitchFamily="34" charset="0"/>
                          <a:cs typeface="Calibri" panose="020F0502020204030204" pitchFamily="34" charset="0"/>
                        </a:rPr>
                        <a:t>$16</a:t>
                      </a:r>
                    </a:p>
                  </a:txBody>
                  <a:tcPr/>
                </a:tc>
                <a:tc>
                  <a:txBody>
                    <a:bodyPr/>
                    <a:lstStyle/>
                    <a:p>
                      <a:pPr algn="ctr"/>
                      <a:r>
                        <a:rPr lang="en-US"/>
                        <a:t>$32, $48, $64</a:t>
                      </a:r>
                    </a:p>
                  </a:txBody>
                  <a:tcPr/>
                </a:tc>
                <a:extLst>
                  <a:ext uri="{0D108BD9-81ED-4DB2-BD59-A6C34878D82A}">
                    <a16:rowId xmlns:a16="http://schemas.microsoft.com/office/drawing/2014/main" val="45899301"/>
                  </a:ext>
                </a:extLst>
              </a:tr>
              <a:tr h="449916">
                <a:tc>
                  <a:txBody>
                    <a:bodyPr/>
                    <a:lstStyle/>
                    <a:p>
                      <a:pPr algn="ctr"/>
                      <a:r>
                        <a:rPr lang="en-US">
                          <a:latin typeface="Calibri" panose="020F0502020204030204" pitchFamily="34" charset="0"/>
                          <a:cs typeface="Calibri" panose="020F0502020204030204" pitchFamily="34" charset="0"/>
                        </a:rPr>
                        <a:t>400+</a:t>
                      </a:r>
                    </a:p>
                  </a:txBody>
                  <a:tcPr/>
                </a:tc>
                <a:tc>
                  <a:txBody>
                    <a:bodyPr/>
                    <a:lstStyle/>
                    <a:p>
                      <a:pPr algn="ctr"/>
                      <a:r>
                        <a:rPr lang="en-US">
                          <a:latin typeface="Calibri" panose="020F0502020204030204" pitchFamily="34" charset="0"/>
                          <a:cs typeface="Calibri" panose="020F0502020204030204" pitchFamily="34" charset="0"/>
                        </a:rPr>
                        <a:t>$16</a:t>
                      </a:r>
                    </a:p>
                  </a:txBody>
                  <a:tcPr/>
                </a:tc>
                <a:tc>
                  <a:txBody>
                    <a:bodyPr/>
                    <a:lstStyle/>
                    <a:p>
                      <a:pPr algn="ctr"/>
                      <a:r>
                        <a:rPr lang="en-US"/>
                        <a:t>$22</a:t>
                      </a:r>
                    </a:p>
                  </a:txBody>
                  <a:tcPr/>
                </a:tc>
                <a:extLst>
                  <a:ext uri="{0D108BD9-81ED-4DB2-BD59-A6C34878D82A}">
                    <a16:rowId xmlns:a16="http://schemas.microsoft.com/office/drawing/2014/main" val="3901694095"/>
                  </a:ext>
                </a:extLst>
              </a:tr>
              <a:tr h="776568">
                <a:tc gridSpan="3">
                  <a:txBody>
                    <a:bodyPr/>
                    <a:lstStyle/>
                    <a:p>
                      <a:r>
                        <a:rPr lang="en-US">
                          <a:latin typeface="Calibri" panose="020F0502020204030204" pitchFamily="34" charset="0"/>
                          <a:cs typeface="Calibri" panose="020F0502020204030204" pitchFamily="34" charset="0"/>
                        </a:rPr>
                        <a:t>Escalating rental rates apply during 3-year extension of primary term.</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9592142"/>
                  </a:ext>
                </a:extLst>
              </a:tr>
            </a:tbl>
          </a:graphicData>
        </a:graphic>
      </p:graphicFrame>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0268" y="304800"/>
            <a:ext cx="6781801" cy="1293028"/>
          </a:xfrm>
          <a:prstGeom prst="rect">
            <a:avLst/>
          </a:prstGeom>
          <a:effectLst>
            <a:innerShdw blurRad="114300">
              <a:prstClr val="black"/>
            </a:innerShdw>
          </a:effectLst>
        </p:spPr>
        <p:txBody>
          <a:bodyPr vert="horz" lIns="91440" tIns="45720" rIns="91440" bIns="45720" rtlCol="0" anchor="ctr">
            <a:noAutofit/>
          </a:bodyPr>
          <a:lstStyle/>
          <a:p>
            <a:pPr marL="12700" marR="5080" algn="ctr">
              <a:tabLst>
                <a:tab pos="3994150" algn="l"/>
              </a:tabLst>
            </a:pPr>
            <a:r>
              <a:rPr lang="en-US" b="1" spc="-10">
                <a:effectLst>
                  <a:outerShdw blurRad="38100" dist="38100" dir="2700000" algn="tl">
                    <a:srgbClr val="000000">
                      <a:alpha val="43137"/>
                    </a:srgbClr>
                  </a:outerShdw>
                </a:effectLst>
              </a:rPr>
              <a:t>Outer</a:t>
            </a:r>
            <a:r>
              <a:rPr lang="en-US" b="1" spc="20">
                <a:effectLst>
                  <a:outerShdw blurRad="38100" dist="38100" dir="2700000" algn="tl">
                    <a:srgbClr val="000000">
                      <a:alpha val="43137"/>
                    </a:srgbClr>
                  </a:outerShdw>
                </a:effectLst>
              </a:rPr>
              <a:t> </a:t>
            </a:r>
            <a:r>
              <a:rPr lang="en-US" b="1" spc="-10">
                <a:effectLst>
                  <a:outerShdw blurRad="38100" dist="38100" dir="2700000" algn="tl">
                    <a:srgbClr val="000000">
                      <a:alpha val="43137"/>
                    </a:srgbClr>
                  </a:outerShdw>
                </a:effectLst>
              </a:rPr>
              <a:t>Continental</a:t>
            </a:r>
            <a:r>
              <a:rPr lang="en-US" b="1" spc="50">
                <a:effectLst>
                  <a:outerShdw blurRad="38100" dist="38100" dir="2700000" algn="tl">
                    <a:srgbClr val="000000">
                      <a:alpha val="43137"/>
                    </a:srgbClr>
                  </a:outerShdw>
                </a:effectLst>
              </a:rPr>
              <a:t> </a:t>
            </a:r>
            <a:r>
              <a:rPr lang="en-US" b="1" spc="-5">
                <a:effectLst>
                  <a:outerShdw blurRad="38100" dist="38100" dir="2700000" algn="tl">
                    <a:srgbClr val="000000">
                      <a:alpha val="43137"/>
                    </a:srgbClr>
                  </a:outerShdw>
                </a:effectLst>
              </a:rPr>
              <a:t>Shelf Lands </a:t>
            </a:r>
            <a:r>
              <a:rPr lang="en-US" b="1" spc="-10">
                <a:effectLst>
                  <a:outerShdw blurRad="38100" dist="38100" dir="2700000" algn="tl">
                    <a:srgbClr val="000000">
                      <a:alpha val="43137"/>
                    </a:srgbClr>
                  </a:outerShdw>
                </a:effectLst>
              </a:rPr>
              <a:t>Act </a:t>
            </a:r>
            <a:br>
              <a:rPr lang="en-US" b="1" spc="-10">
                <a:effectLst>
                  <a:outerShdw blurRad="38100" dist="38100" dir="2700000" algn="tl">
                    <a:srgbClr val="000000">
                      <a:alpha val="43137"/>
                    </a:srgbClr>
                  </a:outerShdw>
                </a:effectLst>
              </a:rPr>
            </a:br>
            <a:r>
              <a:rPr lang="en-US" b="1" spc="-10">
                <a:effectLst>
                  <a:outerShdw blurRad="38100" dist="38100" dir="2700000" algn="tl">
                    <a:srgbClr val="000000">
                      <a:alpha val="43137"/>
                    </a:srgbClr>
                  </a:outerShdw>
                </a:effectLst>
              </a:rPr>
              <a:t>1953</a:t>
            </a:r>
          </a:p>
        </p:txBody>
      </p:sp>
      <p:sp>
        <p:nvSpPr>
          <p:cNvPr id="3" name="object 3"/>
          <p:cNvSpPr txBox="1"/>
          <p:nvPr/>
        </p:nvSpPr>
        <p:spPr>
          <a:xfrm>
            <a:off x="3625702" y="1981201"/>
            <a:ext cx="4680098" cy="4024125"/>
          </a:xfrm>
          <a:prstGeom prst="rect">
            <a:avLst/>
          </a:prstGeom>
        </p:spPr>
        <p:txBody>
          <a:bodyPr vert="horz" lIns="91440" tIns="45720" rIns="91440" bIns="45720" rtlCol="0">
            <a:normAutofit/>
          </a:bodyPr>
          <a:lstStyle/>
          <a:p>
            <a:pPr algn="ctr" defTabSz="914400">
              <a:lnSpc>
                <a:spcPct val="90000"/>
              </a:lnSpc>
              <a:spcBef>
                <a:spcPts val="1095"/>
              </a:spcBef>
            </a:pPr>
            <a:r>
              <a:rPr lang="en-US" sz="2800" spc="-5">
                <a:latin typeface="Calibri" panose="020F0502020204030204" pitchFamily="34" charset="0"/>
                <a:cs typeface="Calibri" panose="020F0502020204030204" pitchFamily="34" charset="0"/>
              </a:rPr>
              <a:t>The</a:t>
            </a:r>
            <a:r>
              <a:rPr lang="en-US" sz="2800">
                <a:latin typeface="Calibri" panose="020F0502020204030204" pitchFamily="34" charset="0"/>
                <a:cs typeface="Calibri" panose="020F0502020204030204" pitchFamily="34" charset="0"/>
              </a:rPr>
              <a:t> </a:t>
            </a:r>
            <a:r>
              <a:rPr lang="en-US" sz="2800" b="1" spc="-5">
                <a:latin typeface="Calibri" panose="020F0502020204030204" pitchFamily="34" charset="0"/>
                <a:cs typeface="Calibri" panose="020F0502020204030204" pitchFamily="34" charset="0"/>
              </a:rPr>
              <a:t>Secretary is authorized </a:t>
            </a:r>
            <a:r>
              <a:rPr lang="en-US" sz="2800" b="1" spc="-10">
                <a:latin typeface="Calibri" panose="020F0502020204030204" pitchFamily="34" charset="0"/>
                <a:cs typeface="Calibri" panose="020F0502020204030204" pitchFamily="34" charset="0"/>
              </a:rPr>
              <a:t>to </a:t>
            </a:r>
            <a:r>
              <a:rPr lang="en-US" sz="2800" b="1" spc="-5">
                <a:latin typeface="Calibri" panose="020F0502020204030204" pitchFamily="34" charset="0"/>
                <a:cs typeface="Calibri" panose="020F0502020204030204" pitchFamily="34" charset="0"/>
              </a:rPr>
              <a:t>grant </a:t>
            </a:r>
            <a:r>
              <a:rPr lang="en-US" sz="2800" spc="-10">
                <a:latin typeface="Calibri" panose="020F0502020204030204" pitchFamily="34" charset="0"/>
                <a:cs typeface="Calibri" panose="020F0502020204030204" pitchFamily="34" charset="0"/>
              </a:rPr>
              <a:t>to </a:t>
            </a:r>
            <a:r>
              <a:rPr lang="en-US" sz="2800" spc="-5">
                <a:latin typeface="Calibri" panose="020F0502020204030204" pitchFamily="34" charset="0"/>
                <a:cs typeface="Calibri" panose="020F0502020204030204" pitchFamily="34" charset="0"/>
              </a:rPr>
              <a:t>the </a:t>
            </a:r>
            <a:r>
              <a:rPr lang="en-US" sz="2800" b="1" spc="-5">
                <a:latin typeface="Calibri" panose="020F0502020204030204" pitchFamily="34" charset="0"/>
                <a:cs typeface="Calibri" panose="020F0502020204030204" pitchFamily="34" charset="0"/>
              </a:rPr>
              <a:t>highest, responsible, qualified </a:t>
            </a:r>
            <a:r>
              <a:rPr lang="en-US" sz="2800" b="1">
                <a:latin typeface="Calibri" panose="020F0502020204030204" pitchFamily="34" charset="0"/>
                <a:cs typeface="Calibri" panose="020F0502020204030204" pitchFamily="34" charset="0"/>
              </a:rPr>
              <a:t>bidder </a:t>
            </a:r>
            <a:r>
              <a:rPr lang="en-US" sz="2800" b="1" spc="-5">
                <a:latin typeface="Calibri" panose="020F0502020204030204" pitchFamily="34" charset="0"/>
                <a:cs typeface="Calibri" panose="020F0502020204030204" pitchFamily="34" charset="0"/>
              </a:rPr>
              <a:t>or </a:t>
            </a:r>
            <a:r>
              <a:rPr lang="en-US" sz="2800" b="1">
                <a:latin typeface="Calibri" panose="020F0502020204030204" pitchFamily="34" charset="0"/>
                <a:cs typeface="Calibri" panose="020F0502020204030204" pitchFamily="34" charset="0"/>
              </a:rPr>
              <a:t>bidders </a:t>
            </a:r>
            <a:r>
              <a:rPr lang="en-US" sz="2800">
                <a:latin typeface="Calibri" panose="020F0502020204030204" pitchFamily="34" charset="0"/>
                <a:cs typeface="Calibri" panose="020F0502020204030204" pitchFamily="34" charset="0"/>
              </a:rPr>
              <a:t>by </a:t>
            </a:r>
            <a:r>
              <a:rPr lang="en-US" sz="2800" b="1" spc="-5">
                <a:latin typeface="Calibri" panose="020F0502020204030204" pitchFamily="34" charset="0"/>
                <a:cs typeface="Calibri" panose="020F0502020204030204" pitchFamily="34" charset="0"/>
              </a:rPr>
              <a:t>competitive </a:t>
            </a:r>
            <a:r>
              <a:rPr lang="en-US" sz="2800" b="1">
                <a:latin typeface="Calibri" panose="020F0502020204030204" pitchFamily="34" charset="0"/>
                <a:cs typeface="Calibri" panose="020F0502020204030204" pitchFamily="34" charset="0"/>
              </a:rPr>
              <a:t>bidding</a:t>
            </a:r>
            <a:r>
              <a:rPr lang="en-US" sz="2800">
                <a:latin typeface="Calibri" panose="020F0502020204030204" pitchFamily="34" charset="0"/>
                <a:cs typeface="Calibri" panose="020F0502020204030204" pitchFamily="34" charset="0"/>
              </a:rPr>
              <a:t>, under  </a:t>
            </a:r>
            <a:r>
              <a:rPr lang="en-US" sz="2800" spc="-5">
                <a:latin typeface="Calibri" panose="020F0502020204030204" pitchFamily="34" charset="0"/>
                <a:cs typeface="Calibri" panose="020F0502020204030204" pitchFamily="34" charset="0"/>
              </a:rPr>
              <a:t>regulations promulgated in advance, any oil and gas lease  </a:t>
            </a:r>
            <a:r>
              <a:rPr lang="en-US" sz="2800" spc="-10">
                <a:latin typeface="Calibri" panose="020F0502020204030204" pitchFamily="34" charset="0"/>
                <a:cs typeface="Calibri" panose="020F0502020204030204" pitchFamily="34" charset="0"/>
              </a:rPr>
              <a:t>on </a:t>
            </a:r>
            <a:r>
              <a:rPr lang="en-US" sz="2800" spc="-5">
                <a:latin typeface="Calibri" panose="020F0502020204030204" pitchFamily="34" charset="0"/>
                <a:cs typeface="Calibri" panose="020F0502020204030204" pitchFamily="34" charset="0"/>
              </a:rPr>
              <a:t>submerged lands of the Outer Continental</a:t>
            </a:r>
            <a:r>
              <a:rPr lang="en-US" sz="2800" spc="30">
                <a:latin typeface="Calibri" panose="020F0502020204030204" pitchFamily="34" charset="0"/>
                <a:cs typeface="Calibri" panose="020F0502020204030204" pitchFamily="34" charset="0"/>
              </a:rPr>
              <a:t> </a:t>
            </a:r>
            <a:r>
              <a:rPr lang="en-US" sz="2800" spc="-5">
                <a:latin typeface="Calibri" panose="020F0502020204030204" pitchFamily="34" charset="0"/>
                <a:cs typeface="Calibri" panose="020F0502020204030204" pitchFamily="34" charset="0"/>
              </a:rPr>
              <a:t>Shelf….</a:t>
            </a:r>
          </a:p>
          <a:p>
            <a:pPr marL="12700" marR="156845" indent="-228600" algn="ctr" defTabSz="914400">
              <a:lnSpc>
                <a:spcPct val="90000"/>
              </a:lnSpc>
              <a:buFont typeface="Arial" panose="020B0604020202020204" pitchFamily="34" charset="0"/>
              <a:buChar char="•"/>
            </a:pPr>
            <a:endParaRPr lang="en-US" sz="2800" spc="-5">
              <a:latin typeface="Calibri" panose="020F0502020204030204" pitchFamily="34" charset="0"/>
              <a:cs typeface="Calibri" panose="020F0502020204030204" pitchFamily="34" charset="0"/>
            </a:endParaRPr>
          </a:p>
          <a:p>
            <a:pPr marL="12700" marR="156845" indent="-228600" algn="ctr" defTabSz="914400">
              <a:lnSpc>
                <a:spcPct val="90000"/>
              </a:lnSpc>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3D4C3F0A-9822-BA29-EAF4-2D0D60EAF01B}"/>
              </a:ext>
            </a:extLst>
          </p:cNvPr>
          <p:cNvPicPr>
            <a:picLocks noChangeAspect="1"/>
          </p:cNvPicPr>
          <p:nvPr/>
        </p:nvPicPr>
        <p:blipFill rotWithShape="1">
          <a:blip r:embed="rId3"/>
          <a:srcRect b="46667"/>
          <a:stretch/>
        </p:blipFill>
        <p:spPr>
          <a:xfrm>
            <a:off x="3350" y="1"/>
            <a:ext cx="2691366" cy="6858000"/>
          </a:xfrm>
          <a:prstGeom prst="rect">
            <a:avLst/>
          </a:prstGeom>
        </p:spPr>
      </p:pic>
      <p:pic>
        <p:nvPicPr>
          <p:cNvPr id="6" name="Picture 5">
            <a:extLst>
              <a:ext uri="{FF2B5EF4-FFF2-40B4-BE49-F238E27FC236}">
                <a16:creationId xmlns:a16="http://schemas.microsoft.com/office/drawing/2014/main" id="{1A887276-F74F-0C14-EF92-15F70FFB7C82}"/>
              </a:ext>
            </a:extLst>
          </p:cNvPr>
          <p:cNvPicPr>
            <a:picLocks noChangeAspect="1"/>
          </p:cNvPicPr>
          <p:nvPr/>
        </p:nvPicPr>
        <p:blipFill rotWithShape="1">
          <a:blip r:embed="rId3"/>
          <a:srcRect t="53333"/>
          <a:stretch/>
        </p:blipFill>
        <p:spPr>
          <a:xfrm>
            <a:off x="9116153" y="0"/>
            <a:ext cx="3075847" cy="6858000"/>
          </a:xfrm>
          <a:prstGeom prst="rect">
            <a:avLst/>
          </a:prstGeom>
        </p:spPr>
      </p:pic>
    </p:spTree>
    <p:extLst>
      <p:ext uri="{BB962C8B-B14F-4D97-AF65-F5344CB8AC3E}">
        <p14:creationId xmlns:p14="http://schemas.microsoft.com/office/powerpoint/2010/main" val="440857850"/>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D07C9-C5AC-59B3-3631-3A20381DAAAA}"/>
              </a:ext>
            </a:extLst>
          </p:cNvPr>
          <p:cNvSpPr>
            <a:spLocks noGrp="1"/>
          </p:cNvSpPr>
          <p:nvPr>
            <p:ph type="title"/>
          </p:nvPr>
        </p:nvSpPr>
        <p:spPr>
          <a:xfrm>
            <a:off x="228600" y="0"/>
            <a:ext cx="8596668" cy="1320800"/>
          </a:xfrm>
        </p:spPr>
        <p:txBody>
          <a:bodyPr>
            <a:normAutofit/>
          </a:bodyPr>
          <a:lstStyle/>
          <a:p>
            <a:r>
              <a:rPr lang="en-US" sz="4000">
                <a:effectLst>
                  <a:outerShdw blurRad="38100" dist="38100" dir="2700000" algn="tl">
                    <a:srgbClr val="000000">
                      <a:alpha val="43137"/>
                    </a:srgbClr>
                  </a:outerShdw>
                </a:effectLst>
              </a:rPr>
              <a:t>Primary Term (2000 – present)</a:t>
            </a:r>
          </a:p>
        </p:txBody>
      </p:sp>
      <p:graphicFrame>
        <p:nvGraphicFramePr>
          <p:cNvPr id="4" name="Content Placeholder 3">
            <a:extLst>
              <a:ext uri="{FF2B5EF4-FFF2-40B4-BE49-F238E27FC236}">
                <a16:creationId xmlns:a16="http://schemas.microsoft.com/office/drawing/2014/main" id="{43D3EEC8-BE9B-49AF-9D96-3C2FBCC27C58}"/>
              </a:ext>
            </a:extLst>
          </p:cNvPr>
          <p:cNvGraphicFramePr>
            <a:graphicFrameLocks noGrp="1"/>
          </p:cNvGraphicFramePr>
          <p:nvPr>
            <p:ph idx="1"/>
            <p:extLst>
              <p:ext uri="{D42A27DB-BD31-4B8C-83A1-F6EECF244321}">
                <p14:modId xmlns:p14="http://schemas.microsoft.com/office/powerpoint/2010/main" val="130810427"/>
              </p:ext>
            </p:extLst>
          </p:nvPr>
        </p:nvGraphicFramePr>
        <p:xfrm>
          <a:off x="381000" y="1283956"/>
          <a:ext cx="9296400" cy="44310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3867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65271-D6B0-BCCE-1168-7FFB35E7A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26524-34A3-50CB-4538-3E58190359AA}"/>
              </a:ext>
            </a:extLst>
          </p:cNvPr>
          <p:cNvSpPr>
            <a:spLocks noGrp="1"/>
          </p:cNvSpPr>
          <p:nvPr>
            <p:ph type="title"/>
          </p:nvPr>
        </p:nvSpPr>
        <p:spPr>
          <a:xfrm>
            <a:off x="228600" y="0"/>
            <a:ext cx="8596668" cy="1320800"/>
          </a:xfrm>
        </p:spPr>
        <p:txBody>
          <a:bodyPr>
            <a:normAutofit/>
          </a:bodyPr>
          <a:lstStyle/>
          <a:p>
            <a:r>
              <a:rPr lang="en-US" sz="4000">
                <a:effectLst>
                  <a:outerShdw blurRad="38100" dist="38100" dir="2700000" algn="tl">
                    <a:srgbClr val="000000">
                      <a:alpha val="43137"/>
                    </a:srgbClr>
                  </a:outerShdw>
                </a:effectLst>
              </a:rPr>
              <a:t>Minimum Bid / Acre (2000 – present)</a:t>
            </a:r>
          </a:p>
        </p:txBody>
      </p:sp>
      <p:graphicFrame>
        <p:nvGraphicFramePr>
          <p:cNvPr id="6" name="Chart 5">
            <a:extLst>
              <a:ext uri="{FF2B5EF4-FFF2-40B4-BE49-F238E27FC236}">
                <a16:creationId xmlns:a16="http://schemas.microsoft.com/office/drawing/2014/main" id="{FC78F030-B752-47C4-AB3C-68FBA39F9B5C}"/>
              </a:ext>
            </a:extLst>
          </p:cNvPr>
          <p:cNvGraphicFramePr>
            <a:graphicFrameLocks/>
          </p:cNvGraphicFramePr>
          <p:nvPr>
            <p:extLst>
              <p:ext uri="{D42A27DB-BD31-4B8C-83A1-F6EECF244321}">
                <p14:modId xmlns:p14="http://schemas.microsoft.com/office/powerpoint/2010/main" val="1082388251"/>
              </p:ext>
            </p:extLst>
          </p:nvPr>
        </p:nvGraphicFramePr>
        <p:xfrm>
          <a:off x="685800" y="1219200"/>
          <a:ext cx="8424862"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5632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67A74-B664-9015-4064-8AFDADAD9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12003-0414-4FBA-715B-131E6545950E}"/>
              </a:ext>
            </a:extLst>
          </p:cNvPr>
          <p:cNvSpPr>
            <a:spLocks noGrp="1"/>
          </p:cNvSpPr>
          <p:nvPr>
            <p:ph type="title"/>
          </p:nvPr>
        </p:nvSpPr>
        <p:spPr>
          <a:xfrm>
            <a:off x="228600" y="0"/>
            <a:ext cx="8596668" cy="1320800"/>
          </a:xfrm>
        </p:spPr>
        <p:txBody>
          <a:bodyPr>
            <a:normAutofit/>
          </a:bodyPr>
          <a:lstStyle/>
          <a:p>
            <a:r>
              <a:rPr lang="en-US" sz="4000">
                <a:effectLst>
                  <a:outerShdw blurRad="38100" dist="38100" dir="2700000" algn="tl">
                    <a:srgbClr val="000000">
                      <a:alpha val="43137"/>
                    </a:srgbClr>
                  </a:outerShdw>
                </a:effectLst>
              </a:rPr>
              <a:t>Royalty Rate</a:t>
            </a:r>
          </a:p>
        </p:txBody>
      </p:sp>
      <p:graphicFrame>
        <p:nvGraphicFramePr>
          <p:cNvPr id="7" name="Chart 6">
            <a:extLst>
              <a:ext uri="{FF2B5EF4-FFF2-40B4-BE49-F238E27FC236}">
                <a16:creationId xmlns:a16="http://schemas.microsoft.com/office/drawing/2014/main" id="{F9CBE81B-80F9-43B2-9BB8-6F7468F55917}"/>
              </a:ext>
            </a:extLst>
          </p:cNvPr>
          <p:cNvGraphicFramePr>
            <a:graphicFrameLocks/>
          </p:cNvGraphicFramePr>
          <p:nvPr>
            <p:extLst>
              <p:ext uri="{D42A27DB-BD31-4B8C-83A1-F6EECF244321}">
                <p14:modId xmlns:p14="http://schemas.microsoft.com/office/powerpoint/2010/main" val="916916905"/>
              </p:ext>
            </p:extLst>
          </p:nvPr>
        </p:nvGraphicFramePr>
        <p:xfrm>
          <a:off x="1981200" y="1143000"/>
          <a:ext cx="74676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8642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F1F6D-B338-C1EF-DABA-5A8A0B99B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AE8C4-CDAC-55FF-0764-223C752F713B}"/>
              </a:ext>
            </a:extLst>
          </p:cNvPr>
          <p:cNvSpPr>
            <a:spLocks noGrp="1"/>
          </p:cNvSpPr>
          <p:nvPr>
            <p:ph type="title"/>
          </p:nvPr>
        </p:nvSpPr>
        <p:spPr>
          <a:xfrm>
            <a:off x="228600" y="0"/>
            <a:ext cx="8596668" cy="1320800"/>
          </a:xfrm>
        </p:spPr>
        <p:txBody>
          <a:bodyPr>
            <a:normAutofit/>
          </a:bodyPr>
          <a:lstStyle/>
          <a:p>
            <a:r>
              <a:rPr lang="en-US" sz="4000">
                <a:effectLst>
                  <a:outerShdw blurRad="38100" dist="38100" dir="2700000" algn="tl">
                    <a:srgbClr val="000000">
                      <a:alpha val="43137"/>
                    </a:srgbClr>
                  </a:outerShdw>
                </a:effectLst>
              </a:rPr>
              <a:t>Rental Rate (2000 – present)</a:t>
            </a:r>
          </a:p>
        </p:txBody>
      </p:sp>
      <p:graphicFrame>
        <p:nvGraphicFramePr>
          <p:cNvPr id="6" name="Chart 5">
            <a:extLst>
              <a:ext uri="{FF2B5EF4-FFF2-40B4-BE49-F238E27FC236}">
                <a16:creationId xmlns:a16="http://schemas.microsoft.com/office/drawing/2014/main" id="{3EE65606-79C9-4CB2-BF4A-DF7684853B26}"/>
              </a:ext>
            </a:extLst>
          </p:cNvPr>
          <p:cNvGraphicFramePr>
            <a:graphicFrameLocks/>
          </p:cNvGraphicFramePr>
          <p:nvPr>
            <p:extLst>
              <p:ext uri="{D42A27DB-BD31-4B8C-83A1-F6EECF244321}">
                <p14:modId xmlns:p14="http://schemas.microsoft.com/office/powerpoint/2010/main" val="1578560539"/>
              </p:ext>
            </p:extLst>
          </p:nvPr>
        </p:nvGraphicFramePr>
        <p:xfrm>
          <a:off x="2286000" y="685800"/>
          <a:ext cx="5791200" cy="289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64B76E64-8FE7-498A-9529-8CF5209BCA32}"/>
              </a:ext>
            </a:extLst>
          </p:cNvPr>
          <p:cNvGraphicFramePr>
            <a:graphicFrameLocks/>
          </p:cNvGraphicFramePr>
          <p:nvPr>
            <p:extLst>
              <p:ext uri="{D42A27DB-BD31-4B8C-83A1-F6EECF244321}">
                <p14:modId xmlns:p14="http://schemas.microsoft.com/office/powerpoint/2010/main" val="390738586"/>
              </p:ext>
            </p:extLst>
          </p:nvPr>
        </p:nvGraphicFramePr>
        <p:xfrm>
          <a:off x="2209800" y="3581400"/>
          <a:ext cx="6019800" cy="304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63474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EF5D9-226D-12E5-BE8C-F0A312015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9D01B-84D1-6818-2365-87794FABDF22}"/>
              </a:ext>
            </a:extLst>
          </p:cNvPr>
          <p:cNvSpPr>
            <a:spLocks noGrp="1"/>
          </p:cNvSpPr>
          <p:nvPr>
            <p:ph type="title"/>
          </p:nvPr>
        </p:nvSpPr>
        <p:spPr>
          <a:xfrm>
            <a:off x="228600" y="0"/>
            <a:ext cx="8596668" cy="1320800"/>
          </a:xfrm>
        </p:spPr>
        <p:txBody>
          <a:bodyPr>
            <a:normAutofit/>
          </a:bodyPr>
          <a:lstStyle/>
          <a:p>
            <a:r>
              <a:rPr lang="en-US" sz="4000">
                <a:effectLst>
                  <a:outerShdw blurRad="38100" dist="38100" dir="2700000" algn="tl">
                    <a:srgbClr val="000000">
                      <a:alpha val="43137"/>
                    </a:srgbClr>
                  </a:outerShdw>
                </a:effectLst>
              </a:rPr>
              <a:t>Sum of High Bids (2000 – present)</a:t>
            </a:r>
          </a:p>
        </p:txBody>
      </p:sp>
      <p:graphicFrame>
        <p:nvGraphicFramePr>
          <p:cNvPr id="6" name="Chart 5">
            <a:extLst>
              <a:ext uri="{FF2B5EF4-FFF2-40B4-BE49-F238E27FC236}">
                <a16:creationId xmlns:a16="http://schemas.microsoft.com/office/drawing/2014/main" id="{FA45EDF9-BAA7-4622-94C6-D51908D58561}"/>
              </a:ext>
            </a:extLst>
          </p:cNvPr>
          <p:cNvGraphicFramePr>
            <a:graphicFrameLocks/>
          </p:cNvGraphicFramePr>
          <p:nvPr>
            <p:extLst>
              <p:ext uri="{D42A27DB-BD31-4B8C-83A1-F6EECF244321}">
                <p14:modId xmlns:p14="http://schemas.microsoft.com/office/powerpoint/2010/main" val="3329568495"/>
              </p:ext>
            </p:extLst>
          </p:nvPr>
        </p:nvGraphicFramePr>
        <p:xfrm>
          <a:off x="-152400" y="674635"/>
          <a:ext cx="5695951"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035053B-95F0-475A-AEEC-53213B6DEAFC}"/>
              </a:ext>
            </a:extLst>
          </p:cNvPr>
          <p:cNvGraphicFramePr>
            <a:graphicFrameLocks/>
          </p:cNvGraphicFramePr>
          <p:nvPr>
            <p:extLst>
              <p:ext uri="{D42A27DB-BD31-4B8C-83A1-F6EECF244321}">
                <p14:modId xmlns:p14="http://schemas.microsoft.com/office/powerpoint/2010/main" val="2683946144"/>
              </p:ext>
            </p:extLst>
          </p:nvPr>
        </p:nvGraphicFramePr>
        <p:xfrm>
          <a:off x="76201" y="4114800"/>
          <a:ext cx="546735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5F2810C2-C1D6-448B-9A6B-ADEE4E4A87AE}"/>
              </a:ext>
            </a:extLst>
          </p:cNvPr>
          <p:cNvGraphicFramePr>
            <a:graphicFrameLocks/>
          </p:cNvGraphicFramePr>
          <p:nvPr>
            <p:extLst>
              <p:ext uri="{D42A27DB-BD31-4B8C-83A1-F6EECF244321}">
                <p14:modId xmlns:p14="http://schemas.microsoft.com/office/powerpoint/2010/main" val="3987349683"/>
              </p:ext>
            </p:extLst>
          </p:nvPr>
        </p:nvGraphicFramePr>
        <p:xfrm>
          <a:off x="5513406" y="1676401"/>
          <a:ext cx="6602393" cy="37416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98797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1242D00-4975-314A-52CB-71C1F5CD12E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0" name="Rectangle 19">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object 3">
            <a:extLst>
              <a:ext uri="{FF2B5EF4-FFF2-40B4-BE49-F238E27FC236}">
                <a16:creationId xmlns:a16="http://schemas.microsoft.com/office/drawing/2014/main" id="{76FB1082-647F-F158-A0A1-47C4D1FAE632}"/>
              </a:ext>
            </a:extLst>
          </p:cNvPr>
          <p:cNvSpPr txBox="1">
            <a:spLocks noGrp="1"/>
          </p:cNvSpPr>
          <p:nvPr>
            <p:ph type="title"/>
          </p:nvPr>
        </p:nvSpPr>
        <p:spPr>
          <a:xfrm>
            <a:off x="1507067" y="2404534"/>
            <a:ext cx="7766936" cy="1646302"/>
          </a:xfrm>
          <a:prstGeom prst="rect">
            <a:avLst/>
          </a:prstGeom>
        </p:spPr>
        <p:txBody>
          <a:bodyPr vert="horz" lIns="91440" tIns="45720" rIns="91440" bIns="45720" rtlCol="0" anchor="b">
            <a:normAutofit/>
          </a:bodyPr>
          <a:lstStyle/>
          <a:p>
            <a:pPr marL="12700" marR="5080" algn="r">
              <a:lnSpc>
                <a:spcPct val="90000"/>
              </a:lnSpc>
            </a:pPr>
            <a:r>
              <a:rPr lang="en-US" sz="5400" cap="none">
                <a:effectLst>
                  <a:outerShdw blurRad="38100" dist="38100" dir="2700000" algn="tl">
                    <a:srgbClr val="000000">
                      <a:alpha val="43137"/>
                    </a:srgbClr>
                  </a:outerShdw>
                </a:effectLst>
              </a:rPr>
              <a:t>The End:</a:t>
            </a:r>
            <a:br>
              <a:rPr lang="en-US" sz="5400" cap="none">
                <a:effectLst>
                  <a:outerShdw blurRad="38100" dist="38100" dir="2700000" algn="tl">
                    <a:srgbClr val="000000">
                      <a:alpha val="43137"/>
                    </a:srgbClr>
                  </a:outerShdw>
                </a:effectLst>
              </a:rPr>
            </a:br>
            <a:r>
              <a:rPr lang="en-US" sz="5400">
                <a:effectLst>
                  <a:outerShdw blurRad="38100" dist="38100" dir="2700000" algn="tl">
                    <a:srgbClr val="000000">
                      <a:alpha val="43137"/>
                    </a:srgbClr>
                  </a:outerShdw>
                </a:effectLst>
              </a:rPr>
              <a:t>any questions?</a:t>
            </a:r>
            <a:endParaRPr lang="en-US" sz="5400" cap="none">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501275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9DC7-5DDC-44A9-9A38-250BF25183A1}"/>
              </a:ext>
            </a:extLst>
          </p:cNvPr>
          <p:cNvSpPr>
            <a:spLocks noGrp="1"/>
          </p:cNvSpPr>
          <p:nvPr>
            <p:ph type="title"/>
          </p:nvPr>
        </p:nvSpPr>
        <p:spPr>
          <a:xfrm>
            <a:off x="228600" y="228600"/>
            <a:ext cx="8229600" cy="1143000"/>
          </a:xfrm>
        </p:spPr>
        <p:txBody>
          <a:bodyPr>
            <a:no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Inflation Reduction Act refresher</a:t>
            </a:r>
          </a:p>
        </p:txBody>
      </p:sp>
      <p:sp>
        <p:nvSpPr>
          <p:cNvPr id="5" name="TextBox 4">
            <a:extLst>
              <a:ext uri="{FF2B5EF4-FFF2-40B4-BE49-F238E27FC236}">
                <a16:creationId xmlns:a16="http://schemas.microsoft.com/office/drawing/2014/main" id="{CD6FF52C-58AA-7A01-BD73-EA2230C82EAF}"/>
              </a:ext>
            </a:extLst>
          </p:cNvPr>
          <p:cNvSpPr txBox="1"/>
          <p:nvPr/>
        </p:nvSpPr>
        <p:spPr>
          <a:xfrm>
            <a:off x="10515600" y="6581001"/>
            <a:ext cx="1676400" cy="276999"/>
          </a:xfrm>
          <a:prstGeom prst="rect">
            <a:avLst/>
          </a:prstGeom>
          <a:noFill/>
        </p:spPr>
        <p:txBody>
          <a:bodyPr wrap="square" rtlCol="0">
            <a:spAutoFit/>
          </a:bodyPr>
          <a:lstStyle/>
          <a:p>
            <a:r>
              <a:rPr lang="en-US" sz="1200" dirty="0">
                <a:solidFill>
                  <a:schemeClr val="bg1"/>
                </a:solidFill>
              </a:rPr>
              <a:t>Source: whitehouse.gov</a:t>
            </a:r>
          </a:p>
        </p:txBody>
      </p:sp>
      <p:pic>
        <p:nvPicPr>
          <p:cNvPr id="8" name="Picture 7">
            <a:extLst>
              <a:ext uri="{FF2B5EF4-FFF2-40B4-BE49-F238E27FC236}">
                <a16:creationId xmlns:a16="http://schemas.microsoft.com/office/drawing/2014/main" id="{FF78A3A1-04DD-8CE5-784B-D4F080B49A90}"/>
              </a:ext>
            </a:extLst>
          </p:cNvPr>
          <p:cNvPicPr>
            <a:picLocks noChangeAspect="1"/>
          </p:cNvPicPr>
          <p:nvPr/>
        </p:nvPicPr>
        <p:blipFill>
          <a:blip r:embed="rId3"/>
          <a:stretch>
            <a:fillRect/>
          </a:stretch>
        </p:blipFill>
        <p:spPr>
          <a:xfrm>
            <a:off x="457200" y="1782213"/>
            <a:ext cx="9144000" cy="3293573"/>
          </a:xfrm>
          <a:prstGeom prst="rect">
            <a:avLst/>
          </a:prstGeom>
        </p:spPr>
      </p:pic>
      <p:sp>
        <p:nvSpPr>
          <p:cNvPr id="3" name="Rectangle 2">
            <a:extLst>
              <a:ext uri="{FF2B5EF4-FFF2-40B4-BE49-F238E27FC236}">
                <a16:creationId xmlns:a16="http://schemas.microsoft.com/office/drawing/2014/main" id="{541A25A0-2F67-D2E1-1DF7-A8E364306B9D}"/>
              </a:ext>
            </a:extLst>
          </p:cNvPr>
          <p:cNvSpPr/>
          <p:nvPr/>
        </p:nvSpPr>
        <p:spPr>
          <a:xfrm>
            <a:off x="457200" y="4648200"/>
            <a:ext cx="44958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82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553702-47AA-F46B-39E3-A42BF6D38A61}"/>
              </a:ext>
            </a:extLst>
          </p:cNvPr>
          <p:cNvSpPr txBox="1">
            <a:spLocks/>
          </p:cNvSpPr>
          <p:nvPr/>
        </p:nvSpPr>
        <p:spPr>
          <a:xfrm>
            <a:off x="609600" y="0"/>
            <a:ext cx="9982200" cy="12930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tx1">
                    <a:lumMod val="75000"/>
                    <a:lumOff val="25000"/>
                  </a:schemeClr>
                </a:solidFill>
                <a:latin typeface="Arial"/>
                <a:ea typeface="+mj-ea"/>
                <a:cs typeface="Arial"/>
              </a:defRPr>
            </a:lvl1pPr>
          </a:lstStyle>
          <a:p>
            <a:r>
              <a:rPr lang="en-US" sz="4000" b="1" dirty="0">
                <a:solidFill>
                  <a:schemeClr val="accent1"/>
                </a:solidFill>
                <a:effectLst>
                  <a:outerShdw blurRad="38100" dist="38100" dir="2700000" algn="tl">
                    <a:srgbClr val="000000">
                      <a:alpha val="43137"/>
                    </a:srgbClr>
                  </a:outerShdw>
                </a:effectLst>
                <a:latin typeface="Abadi" panose="020B0604020104020204" pitchFamily="34" charset="0"/>
              </a:rPr>
              <a:t>Inflation Reduction Act – August 7, 2022</a:t>
            </a:r>
          </a:p>
        </p:txBody>
      </p:sp>
      <p:sp>
        <p:nvSpPr>
          <p:cNvPr id="4" name="Content Placeholder 3">
            <a:extLst>
              <a:ext uri="{FF2B5EF4-FFF2-40B4-BE49-F238E27FC236}">
                <a16:creationId xmlns:a16="http://schemas.microsoft.com/office/drawing/2014/main" id="{54E11E35-9AF9-62A3-A99A-6AD1148E5CF6}"/>
              </a:ext>
            </a:extLst>
          </p:cNvPr>
          <p:cNvSpPr>
            <a:spLocks noGrp="1"/>
          </p:cNvSpPr>
          <p:nvPr>
            <p:ph idx="1"/>
          </p:nvPr>
        </p:nvSpPr>
        <p:spPr>
          <a:xfrm>
            <a:off x="685800" y="1371600"/>
            <a:ext cx="8596668" cy="5181600"/>
          </a:xfrm>
        </p:spPr>
        <p:txBody>
          <a:bodyPr>
            <a:normAutofit/>
          </a:bodyPr>
          <a:lstStyle/>
          <a:p>
            <a:r>
              <a:rPr lang="en-US" sz="2400" dirty="0"/>
              <a:t>Previous announced offshore lease sales to be held during the next 2 years, despite the 5 Year Leasing Plan expired in June, 2022.  Lease Sales 258, 259, 261</a:t>
            </a:r>
          </a:p>
          <a:p>
            <a:r>
              <a:rPr lang="en-US" sz="2400" dirty="0"/>
              <a:t>High bids awarded from Lease Sale 257, which had been vacated due to U.S. District Court ruling that environment review was inadequate.  Friends of the Earth v. Haaland, 2022</a:t>
            </a:r>
          </a:p>
          <a:p>
            <a:r>
              <a:rPr lang="en-US" sz="2400" dirty="0"/>
              <a:t>New offshore wind lease sales require that at least one offshore oil and gas lease sale (60 million acre min.) be held within the year prior to the new offshore wind sale.</a:t>
            </a:r>
          </a:p>
          <a:p>
            <a:r>
              <a:rPr lang="en-US" sz="2400" dirty="0"/>
              <a:t>Coming soon: date for lease sale 262.</a:t>
            </a:r>
          </a:p>
          <a:p>
            <a:pPr marL="0" indent="0">
              <a:buNone/>
            </a:pPr>
            <a:endParaRPr lang="en-US" sz="2400" dirty="0"/>
          </a:p>
          <a:p>
            <a:endParaRPr lang="en-US" sz="2400" dirty="0"/>
          </a:p>
        </p:txBody>
      </p:sp>
    </p:spTree>
    <p:extLst>
      <p:ext uri="{BB962C8B-B14F-4D97-AF65-F5344CB8AC3E}">
        <p14:creationId xmlns:p14="http://schemas.microsoft.com/office/powerpoint/2010/main" val="2427266057"/>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53E404-F1FD-22ED-B68C-FC8818387282}"/>
              </a:ext>
            </a:extLst>
          </p:cNvPr>
          <p:cNvPicPr>
            <a:picLocks noChangeAspect="1"/>
          </p:cNvPicPr>
          <p:nvPr/>
        </p:nvPicPr>
        <p:blipFill>
          <a:blip r:embed="rId3"/>
          <a:stretch>
            <a:fillRect/>
          </a:stretch>
        </p:blipFill>
        <p:spPr>
          <a:xfrm>
            <a:off x="457200" y="4095750"/>
            <a:ext cx="4419600" cy="2762250"/>
          </a:xfrm>
          <a:prstGeom prst="rect">
            <a:avLst/>
          </a:prstGeom>
        </p:spPr>
      </p:pic>
      <p:pic>
        <p:nvPicPr>
          <p:cNvPr id="7" name="Picture 6">
            <a:extLst>
              <a:ext uri="{FF2B5EF4-FFF2-40B4-BE49-F238E27FC236}">
                <a16:creationId xmlns:a16="http://schemas.microsoft.com/office/drawing/2014/main" id="{76F17AA6-6B9D-4B33-4FAF-3B66E2948F9A}"/>
              </a:ext>
            </a:extLst>
          </p:cNvPr>
          <p:cNvPicPr>
            <a:picLocks noChangeAspect="1"/>
          </p:cNvPicPr>
          <p:nvPr/>
        </p:nvPicPr>
        <p:blipFill>
          <a:blip r:embed="rId4"/>
          <a:stretch>
            <a:fillRect/>
          </a:stretch>
        </p:blipFill>
        <p:spPr>
          <a:xfrm>
            <a:off x="3810000" y="4705023"/>
            <a:ext cx="5216394" cy="1349945"/>
          </a:xfrm>
          <a:prstGeom prst="rect">
            <a:avLst/>
          </a:prstGeom>
        </p:spPr>
      </p:pic>
      <p:sp>
        <p:nvSpPr>
          <p:cNvPr id="3" name="Title 2">
            <a:extLst>
              <a:ext uri="{FF2B5EF4-FFF2-40B4-BE49-F238E27FC236}">
                <a16:creationId xmlns:a16="http://schemas.microsoft.com/office/drawing/2014/main" id="{6E7BC82B-7B15-7FBE-A060-BA1140A55CF8}"/>
              </a:ext>
            </a:extLst>
          </p:cNvPr>
          <p:cNvSpPr>
            <a:spLocks noGrp="1"/>
          </p:cNvSpPr>
          <p:nvPr>
            <p:ph type="title"/>
          </p:nvPr>
        </p:nvSpPr>
        <p:spPr>
          <a:xfrm>
            <a:off x="457200" y="447621"/>
            <a:ext cx="8596668" cy="1320800"/>
          </a:xfrm>
        </p:spPr>
        <p:txBody>
          <a:bodyPr>
            <a:normAutofit/>
          </a:bodyPr>
          <a:lstStyle/>
          <a:p>
            <a:r>
              <a:rPr lang="en-US" sz="4000" b="1" dirty="0">
                <a:effectLst>
                  <a:outerShdw blurRad="38100" dist="38100" dir="2700000" algn="tl">
                    <a:srgbClr val="000000">
                      <a:alpha val="43137"/>
                    </a:srgbClr>
                  </a:outerShdw>
                </a:effectLst>
              </a:rPr>
              <a:t>Rice Whales</a:t>
            </a:r>
          </a:p>
        </p:txBody>
      </p:sp>
      <p:sp>
        <p:nvSpPr>
          <p:cNvPr id="5" name="Content Placeholder 4">
            <a:extLst>
              <a:ext uri="{FF2B5EF4-FFF2-40B4-BE49-F238E27FC236}">
                <a16:creationId xmlns:a16="http://schemas.microsoft.com/office/drawing/2014/main" id="{2F680E54-25F4-660E-8ABF-9949CD8DC206}"/>
              </a:ext>
            </a:extLst>
          </p:cNvPr>
          <p:cNvSpPr>
            <a:spLocks noGrp="1"/>
          </p:cNvSpPr>
          <p:nvPr>
            <p:ph idx="1"/>
          </p:nvPr>
        </p:nvSpPr>
        <p:spPr>
          <a:xfrm>
            <a:off x="228600" y="1371164"/>
            <a:ext cx="9906000" cy="3880773"/>
          </a:xfrm>
        </p:spPr>
        <p:txBody>
          <a:bodyPr>
            <a:normAutofit/>
          </a:bodyPr>
          <a:lstStyle/>
          <a:p>
            <a:r>
              <a:rPr lang="en-US" sz="2400" dirty="0"/>
              <a:t>New addition to endangered species with migratory territory across GOM.</a:t>
            </a:r>
          </a:p>
          <a:p>
            <a:r>
              <a:rPr lang="en-US" sz="2400" dirty="0"/>
              <a:t>Rice Whale unique to region?</a:t>
            </a:r>
          </a:p>
          <a:p>
            <a:r>
              <a:rPr lang="en-US" sz="2400" dirty="0"/>
              <a:t>National Marine Fisheries Service (NMFS) found 27 threats to Rice Whales in 2020 biological opinion (</a:t>
            </a:r>
            <a:r>
              <a:rPr lang="en-US" sz="2400" dirty="0" err="1"/>
              <a:t>BiOp</a:t>
            </a:r>
            <a:r>
              <a:rPr lang="en-US" sz="2400" dirty="0"/>
              <a:t>)</a:t>
            </a:r>
          </a:p>
          <a:p>
            <a:r>
              <a:rPr lang="en-US" sz="2400" dirty="0"/>
              <a:t>Lease Sale 261 included stipulations and excluded migratory territory; sale was subsequently delayed (twice) and rescheduled on December 20, 2023.</a:t>
            </a:r>
          </a:p>
          <a:p>
            <a:r>
              <a:rPr lang="en-US" sz="2400" dirty="0"/>
              <a:t>Sierra Club v. NMFS, District Court of Maryland ruled violations and vacated </a:t>
            </a:r>
            <a:r>
              <a:rPr lang="en-US" sz="2400" dirty="0" err="1"/>
              <a:t>BiOp</a:t>
            </a:r>
            <a:r>
              <a:rPr lang="en-US" sz="2400" dirty="0"/>
              <a:t> in December, 2024.</a:t>
            </a:r>
          </a:p>
          <a:p>
            <a:endParaRPr lang="en-US" sz="2400" dirty="0"/>
          </a:p>
          <a:p>
            <a:endParaRPr lang="en-US" sz="2400" dirty="0"/>
          </a:p>
          <a:p>
            <a:pPr marL="0" indent="0">
              <a:buNone/>
            </a:pPr>
            <a:endParaRPr lang="en-US" sz="2400" dirty="0"/>
          </a:p>
        </p:txBody>
      </p:sp>
    </p:spTree>
    <p:extLst>
      <p:ext uri="{BB962C8B-B14F-4D97-AF65-F5344CB8AC3E}">
        <p14:creationId xmlns:p14="http://schemas.microsoft.com/office/powerpoint/2010/main" val="272733863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330200"/>
            <a:ext cx="8596668" cy="1320800"/>
          </a:xfrm>
          <a:prstGeom prst="rect">
            <a:avLst/>
          </a:prstGeom>
          <a:effectLst>
            <a:innerShdw blurRad="114300">
              <a:prstClr val="black"/>
            </a:innerShdw>
          </a:effectLst>
        </p:spPr>
        <p:txBody>
          <a:bodyPr vert="horz" lIns="91440" tIns="45720" rIns="91440" bIns="45720" rtlCol="0" anchor="ctr">
            <a:normAutofit/>
          </a:bodyPr>
          <a:lstStyle/>
          <a:p>
            <a:pPr marL="12700" marR="5080">
              <a:tabLst>
                <a:tab pos="3994150" algn="l"/>
              </a:tabLst>
            </a:pPr>
            <a:r>
              <a:rPr lang="en-US" sz="4000" spc="-10">
                <a:effectLst>
                  <a:outerShdw blurRad="38100" dist="38100" dir="2700000" algn="tl">
                    <a:srgbClr val="000000">
                      <a:alpha val="43137"/>
                    </a:srgbClr>
                  </a:outerShdw>
                </a:effectLst>
              </a:rPr>
              <a:t>Why did OCSLA come to be?</a:t>
            </a:r>
          </a:p>
        </p:txBody>
      </p:sp>
      <p:sp>
        <p:nvSpPr>
          <p:cNvPr id="5" name="Content Placeholder 4">
            <a:extLst>
              <a:ext uri="{FF2B5EF4-FFF2-40B4-BE49-F238E27FC236}">
                <a16:creationId xmlns:a16="http://schemas.microsoft.com/office/drawing/2014/main" id="{C9E564C9-8297-A2DD-2138-BCD801FF7492}"/>
              </a:ext>
            </a:extLst>
          </p:cNvPr>
          <p:cNvSpPr>
            <a:spLocks noGrp="1"/>
          </p:cNvSpPr>
          <p:nvPr>
            <p:ph idx="1"/>
          </p:nvPr>
        </p:nvSpPr>
        <p:spPr>
          <a:xfrm>
            <a:off x="-32602" y="685800"/>
            <a:ext cx="7957402" cy="6245050"/>
          </a:xfrm>
        </p:spPr>
        <p:txBody>
          <a:bodyPr>
            <a:normAutofit/>
          </a:bodyPr>
          <a:lstStyle/>
          <a:p>
            <a:r>
              <a:rPr lang="en-US" sz="2100" b="1">
                <a:solidFill>
                  <a:schemeClr val="accent1"/>
                </a:solidFill>
              </a:rPr>
              <a:t>March, 1938: </a:t>
            </a:r>
            <a:r>
              <a:rPr lang="en-US" sz="2100"/>
              <a:t>1</a:t>
            </a:r>
            <a:r>
              <a:rPr lang="en-US" sz="2100" baseline="30000"/>
              <a:t>st</a:t>
            </a:r>
            <a:r>
              <a:rPr lang="en-US" sz="2100"/>
              <a:t> production in GOM</a:t>
            </a:r>
            <a:endParaRPr lang="en-US" sz="2100" i="1"/>
          </a:p>
          <a:p>
            <a:r>
              <a:rPr lang="en-US" sz="2100" b="1">
                <a:solidFill>
                  <a:schemeClr val="accent1"/>
                </a:solidFill>
              </a:rPr>
              <a:t>August, 1945: </a:t>
            </a:r>
            <a:r>
              <a:rPr lang="en-US" sz="2100"/>
              <a:t>US lifted fuel rations the day after the end of World War II led to Harry Truman’s proclamation of federal authority over the OCS.</a:t>
            </a:r>
          </a:p>
          <a:p>
            <a:r>
              <a:rPr lang="en-US" sz="2100" b="1">
                <a:solidFill>
                  <a:schemeClr val="accent1"/>
                </a:solidFill>
              </a:rPr>
              <a:t>October, 1947: </a:t>
            </a:r>
            <a:r>
              <a:rPr lang="en-US" sz="2100">
                <a:solidFill>
                  <a:schemeClr val="tx1"/>
                </a:solidFill>
              </a:rPr>
              <a:t>California, Texas and Louisiana defied proclamation and continues to issue leases.  Supreme Court ruled against the states; federal government as possessing “paramount rights”.  Meanwhile… </a:t>
            </a:r>
            <a:r>
              <a:rPr lang="en-US" sz="2100" b="1" err="1"/>
              <a:t>Kermac</a:t>
            </a:r>
            <a:r>
              <a:rPr lang="en-US" sz="2100" b="1"/>
              <a:t> 16</a:t>
            </a:r>
            <a:r>
              <a:rPr lang="en-US" sz="2100"/>
              <a:t> “out of sight                                                                  from land” at 10.5 miles off the coast in Ship Shoal, used a war surplus barge to house mud/supplies &amp; quarter workers.  </a:t>
            </a:r>
          </a:p>
          <a:p>
            <a:r>
              <a:rPr lang="en-US" sz="2100" b="1">
                <a:solidFill>
                  <a:schemeClr val="accent1"/>
                </a:solidFill>
              </a:rPr>
              <a:t>May, 1953:  </a:t>
            </a:r>
            <a:r>
              <a:rPr lang="en-US" sz="2100"/>
              <a:t>After months of intense debate, and a 3-year stall (</a:t>
            </a:r>
            <a:r>
              <a:rPr lang="en-US" sz="2100" i="1"/>
              <a:t>pause #1) </a:t>
            </a:r>
            <a:r>
              <a:rPr lang="en-US" sz="2100"/>
              <a:t>of leasing and exploration, newly elected Dwight D. Eisenhower signed compromise legislation validating all state leases awarded before the Supreme Court decision and reserved 3 states coastal land within 3 nautical miles (3 marine leagues for Texas and Florida).  Where’s Texas? </a:t>
            </a:r>
          </a:p>
          <a:p>
            <a:r>
              <a:rPr lang="en-US" sz="2100" b="1">
                <a:solidFill>
                  <a:schemeClr val="accent1"/>
                </a:solidFill>
              </a:rPr>
              <a:t>July, 1953: </a:t>
            </a:r>
            <a:r>
              <a:rPr lang="en-US" sz="2100"/>
              <a:t>OCSLA was signed as a compromise.</a:t>
            </a:r>
          </a:p>
          <a:p>
            <a:endParaRPr lang="en-US" sz="2100"/>
          </a:p>
          <a:p>
            <a:endParaRPr lang="en-US" sz="2100"/>
          </a:p>
        </p:txBody>
      </p:sp>
      <p:sp>
        <p:nvSpPr>
          <p:cNvPr id="4" name="object 4"/>
          <p:cNvSpPr txBox="1"/>
          <p:nvPr/>
        </p:nvSpPr>
        <p:spPr>
          <a:xfrm>
            <a:off x="8317737" y="6140260"/>
            <a:ext cx="85725" cy="151323"/>
          </a:xfrm>
          <a:prstGeom prst="rect">
            <a:avLst/>
          </a:prstGeom>
        </p:spPr>
        <p:txBody>
          <a:bodyPr vert="horz" wrap="square" lIns="0" tIns="12700" rIns="0" bIns="0" rtlCol="0">
            <a:spAutoFit/>
          </a:bodyPr>
          <a:lstStyle/>
          <a:p>
            <a:pPr marL="12700">
              <a:spcBef>
                <a:spcPts val="100"/>
              </a:spcBef>
            </a:pPr>
            <a:r>
              <a:rPr sz="900" spc="-5">
                <a:solidFill>
                  <a:srgbClr val="5FCBEF"/>
                </a:solidFill>
                <a:latin typeface="Trebuchet MS"/>
                <a:cs typeface="Trebuchet MS"/>
              </a:rPr>
              <a:t>3</a:t>
            </a:r>
            <a:endParaRPr lang="en-US" sz="900">
              <a:latin typeface="Trebuchet MS"/>
              <a:cs typeface="Trebuchet MS"/>
            </a:endParaRPr>
          </a:p>
        </p:txBody>
      </p:sp>
      <p:pic>
        <p:nvPicPr>
          <p:cNvPr id="18434" name="Picture 2" descr="January 20, 1953. On this day 70 years ago President Dwight Eisenhower ...">
            <a:extLst>
              <a:ext uri="{FF2B5EF4-FFF2-40B4-BE49-F238E27FC236}">
                <a16:creationId xmlns:a16="http://schemas.microsoft.com/office/drawing/2014/main" id="{0E1683A7-75FF-1D5C-D660-8F5F4665B4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9533" y="3429000"/>
            <a:ext cx="4389908" cy="3425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2AACAC8-EC6E-316F-E446-D4EC2906DECC}"/>
              </a:ext>
            </a:extLst>
          </p:cNvPr>
          <p:cNvPicPr>
            <a:picLocks noChangeAspect="1"/>
          </p:cNvPicPr>
          <p:nvPr/>
        </p:nvPicPr>
        <p:blipFill>
          <a:blip r:embed="rId4"/>
          <a:stretch>
            <a:fillRect/>
          </a:stretch>
        </p:blipFill>
        <p:spPr>
          <a:xfrm>
            <a:off x="7766648" y="0"/>
            <a:ext cx="4424516" cy="2971800"/>
          </a:xfrm>
          <a:prstGeom prst="rect">
            <a:avLst/>
          </a:prstGeom>
        </p:spPr>
      </p:pic>
    </p:spTree>
    <p:extLst>
      <p:ext uri="{BB962C8B-B14F-4D97-AF65-F5344CB8AC3E}">
        <p14:creationId xmlns:p14="http://schemas.microsoft.com/office/powerpoint/2010/main" val="5514464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A89E0-16B4-BA03-A0C4-AE65E070DAA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C899283-3E7A-B503-075F-F66648125D0C}"/>
              </a:ext>
            </a:extLst>
          </p:cNvPr>
          <p:cNvSpPr txBox="1">
            <a:spLocks noGrp="1"/>
          </p:cNvSpPr>
          <p:nvPr>
            <p:ph type="title"/>
          </p:nvPr>
        </p:nvSpPr>
        <p:spPr>
          <a:xfrm>
            <a:off x="304800" y="-177322"/>
            <a:ext cx="8596668" cy="1320800"/>
          </a:xfrm>
          <a:prstGeom prst="rect">
            <a:avLst/>
          </a:prstGeom>
          <a:effectLst>
            <a:innerShdw blurRad="114300">
              <a:prstClr val="black"/>
            </a:innerShdw>
          </a:effectLst>
        </p:spPr>
        <p:txBody>
          <a:bodyPr vert="horz" lIns="91440" tIns="45720" rIns="91440" bIns="45720" rtlCol="0" anchor="ctr">
            <a:normAutofit/>
          </a:bodyPr>
          <a:lstStyle/>
          <a:p>
            <a:pPr marL="12700" marR="5080">
              <a:tabLst>
                <a:tab pos="3994150" algn="l"/>
              </a:tabLst>
            </a:pPr>
            <a:r>
              <a:rPr lang="en-US" sz="4000" spc="-10">
                <a:effectLst>
                  <a:outerShdw blurRad="38100" dist="38100" dir="2700000" algn="tl">
                    <a:srgbClr val="000000">
                      <a:alpha val="43137"/>
                    </a:srgbClr>
                  </a:outerShdw>
                </a:effectLst>
              </a:rPr>
              <a:t>1978 Amendment</a:t>
            </a:r>
          </a:p>
        </p:txBody>
      </p:sp>
      <p:sp>
        <p:nvSpPr>
          <p:cNvPr id="4" name="object 4">
            <a:extLst>
              <a:ext uri="{FF2B5EF4-FFF2-40B4-BE49-F238E27FC236}">
                <a16:creationId xmlns:a16="http://schemas.microsoft.com/office/drawing/2014/main" id="{E6456039-0260-FE50-C448-820E77B12ABE}"/>
              </a:ext>
            </a:extLst>
          </p:cNvPr>
          <p:cNvSpPr txBox="1"/>
          <p:nvPr/>
        </p:nvSpPr>
        <p:spPr>
          <a:xfrm>
            <a:off x="8317737" y="6140260"/>
            <a:ext cx="85725" cy="151323"/>
          </a:xfrm>
          <a:prstGeom prst="rect">
            <a:avLst/>
          </a:prstGeom>
        </p:spPr>
        <p:txBody>
          <a:bodyPr vert="horz" wrap="square" lIns="0" tIns="12700" rIns="0" bIns="0" rtlCol="0">
            <a:spAutoFit/>
          </a:bodyPr>
          <a:lstStyle/>
          <a:p>
            <a:pPr marL="12700">
              <a:spcBef>
                <a:spcPts val="100"/>
              </a:spcBef>
            </a:pPr>
            <a:r>
              <a:rPr sz="900" spc="-5">
                <a:solidFill>
                  <a:srgbClr val="5FCBEF"/>
                </a:solidFill>
                <a:latin typeface="Trebuchet MS"/>
                <a:cs typeface="Trebuchet MS"/>
              </a:rPr>
              <a:t>3</a:t>
            </a:r>
            <a:endParaRPr lang="en-US" sz="900">
              <a:latin typeface="Trebuchet MS"/>
              <a:cs typeface="Trebuchet MS"/>
            </a:endParaRPr>
          </a:p>
        </p:txBody>
      </p:sp>
      <p:sp>
        <p:nvSpPr>
          <p:cNvPr id="7" name="Content Placeholder 4">
            <a:extLst>
              <a:ext uri="{FF2B5EF4-FFF2-40B4-BE49-F238E27FC236}">
                <a16:creationId xmlns:a16="http://schemas.microsoft.com/office/drawing/2014/main" id="{D24E0648-16D6-D34D-82AF-6352C86C0FEF}"/>
              </a:ext>
            </a:extLst>
          </p:cNvPr>
          <p:cNvSpPr txBox="1">
            <a:spLocks/>
          </p:cNvSpPr>
          <p:nvPr/>
        </p:nvSpPr>
        <p:spPr>
          <a:xfrm>
            <a:off x="152400" y="990600"/>
            <a:ext cx="9715495" cy="5562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69850" defTabSz="914400">
              <a:lnSpc>
                <a:spcPct val="90000"/>
              </a:lnSpc>
              <a:spcBef>
                <a:spcPts val="1000"/>
              </a:spcBef>
            </a:pPr>
            <a:r>
              <a:rPr lang="en-US" sz="2800">
                <a:cs typeface="Calibri" panose="020F0502020204030204" pitchFamily="34" charset="0"/>
              </a:rPr>
              <a:t>The</a:t>
            </a:r>
            <a:r>
              <a:rPr lang="en-US" sz="2800" spc="-155">
                <a:cs typeface="Calibri" panose="020F0502020204030204" pitchFamily="34" charset="0"/>
              </a:rPr>
              <a:t> </a:t>
            </a:r>
            <a:r>
              <a:rPr lang="en-US" sz="2800" spc="-20">
                <a:cs typeface="Calibri" panose="020F0502020204030204" pitchFamily="34" charset="0"/>
              </a:rPr>
              <a:t>Secretary of Interior </a:t>
            </a:r>
            <a:r>
              <a:rPr lang="en-US" sz="2800" spc="-5">
                <a:cs typeface="Calibri" panose="020F0502020204030204" pitchFamily="34" charset="0"/>
              </a:rPr>
              <a:t>prepares and revises 5-year oil and gas leasing program. </a:t>
            </a:r>
          </a:p>
          <a:p>
            <a:pPr marL="69850" defTabSz="914400">
              <a:lnSpc>
                <a:spcPct val="90000"/>
              </a:lnSpc>
            </a:pPr>
            <a:r>
              <a:rPr lang="en-US" sz="2800" spc="-5">
                <a:cs typeface="Calibri" panose="020F0502020204030204" pitchFamily="34" charset="0"/>
              </a:rPr>
              <a:t>Expanded role of state and environmental agencies.</a:t>
            </a:r>
          </a:p>
          <a:p>
            <a:pPr marL="69850" defTabSz="914400">
              <a:lnSpc>
                <a:spcPct val="90000"/>
              </a:lnSpc>
            </a:pPr>
            <a:r>
              <a:rPr lang="en-US" sz="2800" spc="-5">
                <a:cs typeface="Calibri" panose="020F0502020204030204" pitchFamily="34" charset="0"/>
              </a:rPr>
              <a:t>Companies awarded leases                                                                         prepare plans to explore, develop,                                                                                    and decommission the lease.</a:t>
            </a:r>
          </a:p>
          <a:p>
            <a:pPr marL="69850" defTabSz="914400">
              <a:lnSpc>
                <a:spcPct val="90000"/>
              </a:lnSpc>
              <a:spcBef>
                <a:spcPts val="1000"/>
              </a:spcBef>
            </a:pPr>
            <a:r>
              <a:rPr lang="en-US" sz="2800" spc="-5">
                <a:cs typeface="Calibri" panose="020F0502020204030204" pitchFamily="34" charset="0"/>
              </a:rPr>
              <a:t>Leasing program is </a:t>
            </a:r>
            <a:r>
              <a:rPr lang="en-US" sz="2800">
                <a:cs typeface="Calibri" panose="020F0502020204030204" pitchFamily="34" charset="0"/>
              </a:rPr>
              <a:t>a schedule of                                                                                                                   </a:t>
            </a:r>
            <a:r>
              <a:rPr lang="en-US" sz="2800" spc="-5">
                <a:cs typeface="Calibri" panose="020F0502020204030204" pitchFamily="34" charset="0"/>
              </a:rPr>
              <a:t>lease </a:t>
            </a:r>
            <a:r>
              <a:rPr lang="en-US" sz="2800">
                <a:cs typeface="Calibri" panose="020F0502020204030204" pitchFamily="34" charset="0"/>
              </a:rPr>
              <a:t>sales; includes size, </a:t>
            </a:r>
            <a:r>
              <a:rPr lang="en-US" sz="2800" spc="-5">
                <a:cs typeface="Calibri" panose="020F0502020204030204" pitchFamily="34" charset="0"/>
              </a:rPr>
              <a:t>timing,                                                                                     leasing activity to best </a:t>
            </a:r>
            <a:r>
              <a:rPr lang="en-US" sz="2800">
                <a:cs typeface="Calibri" panose="020F0502020204030204" pitchFamily="34" charset="0"/>
              </a:rPr>
              <a:t>meet                                                                                           </a:t>
            </a:r>
            <a:r>
              <a:rPr lang="en-US" sz="2800" spc="-5">
                <a:cs typeface="Calibri" panose="020F0502020204030204" pitchFamily="34" charset="0"/>
              </a:rPr>
              <a:t>national </a:t>
            </a:r>
            <a:r>
              <a:rPr lang="en-US" sz="2800">
                <a:cs typeface="Calibri" panose="020F0502020204030204" pitchFamily="34" charset="0"/>
              </a:rPr>
              <a:t>energy needs in upcoming:                                                                     </a:t>
            </a:r>
            <a:r>
              <a:rPr lang="en-US" sz="2800" b="1" i="1" u="heavy">
                <a:uFill>
                  <a:solidFill>
                    <a:srgbClr val="FF0000"/>
                  </a:solidFill>
                </a:uFill>
                <a:cs typeface="Calibri" panose="020F0502020204030204" pitchFamily="34" charset="0"/>
              </a:rPr>
              <a:t>five-year period.</a:t>
            </a:r>
            <a:r>
              <a:rPr lang="en-US" sz="2800" spc="-20">
                <a:cs typeface="Calibri" panose="020F0502020204030204" pitchFamily="34" charset="0"/>
              </a:rPr>
              <a:t> </a:t>
            </a:r>
          </a:p>
          <a:p>
            <a:endParaRPr lang="en-US" sz="2800"/>
          </a:p>
          <a:p>
            <a:endParaRPr lang="en-US" sz="2800"/>
          </a:p>
        </p:txBody>
      </p:sp>
      <p:pic>
        <p:nvPicPr>
          <p:cNvPr id="20482" name="Picture 2" descr="President Jimmy Carter Signing Public Photograph by Everett">
            <a:extLst>
              <a:ext uri="{FF2B5EF4-FFF2-40B4-BE49-F238E27FC236}">
                <a16:creationId xmlns:a16="http://schemas.microsoft.com/office/drawing/2014/main" id="{5E166D90-F64E-EDDB-0942-408D677B1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331" y="2463800"/>
            <a:ext cx="6718670" cy="442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2825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063F9-5B5E-D75D-5772-1255C00A269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B13A5ED-FEBD-7D9C-36F4-079554120049}"/>
              </a:ext>
            </a:extLst>
          </p:cNvPr>
          <p:cNvSpPr txBox="1">
            <a:spLocks noGrp="1"/>
          </p:cNvSpPr>
          <p:nvPr>
            <p:ph type="title"/>
          </p:nvPr>
        </p:nvSpPr>
        <p:spPr>
          <a:xfrm>
            <a:off x="0" y="-228600"/>
            <a:ext cx="9829800" cy="1320800"/>
          </a:xfrm>
          <a:prstGeom prst="rect">
            <a:avLst/>
          </a:prstGeom>
          <a:effectLst>
            <a:innerShdw blurRad="114300">
              <a:prstClr val="black"/>
            </a:innerShdw>
          </a:effectLst>
        </p:spPr>
        <p:txBody>
          <a:bodyPr vert="horz" lIns="91440" tIns="45720" rIns="91440" bIns="45720" rtlCol="0" anchor="ctr">
            <a:normAutofit/>
          </a:bodyPr>
          <a:lstStyle/>
          <a:p>
            <a:pPr marL="12700" marR="5080">
              <a:tabLst>
                <a:tab pos="3994150" algn="l"/>
              </a:tabLst>
            </a:pPr>
            <a:r>
              <a:rPr lang="en-US" sz="4000" spc="-10">
                <a:effectLst>
                  <a:outerShdw blurRad="38100" dist="38100" dir="2700000" algn="tl">
                    <a:srgbClr val="000000">
                      <a:alpha val="43137"/>
                    </a:srgbClr>
                  </a:outerShdw>
                </a:effectLst>
              </a:rPr>
              <a:t>What led to1978 Amendment?</a:t>
            </a:r>
          </a:p>
        </p:txBody>
      </p:sp>
      <p:sp>
        <p:nvSpPr>
          <p:cNvPr id="5" name="Content Placeholder 4">
            <a:extLst>
              <a:ext uri="{FF2B5EF4-FFF2-40B4-BE49-F238E27FC236}">
                <a16:creationId xmlns:a16="http://schemas.microsoft.com/office/drawing/2014/main" id="{A7740B25-B20F-1DB3-1879-204C0CA5AE66}"/>
              </a:ext>
            </a:extLst>
          </p:cNvPr>
          <p:cNvSpPr>
            <a:spLocks noGrp="1"/>
          </p:cNvSpPr>
          <p:nvPr>
            <p:ph idx="1"/>
          </p:nvPr>
        </p:nvSpPr>
        <p:spPr/>
        <p:txBody>
          <a:bodyPr>
            <a:normAutofit/>
          </a:bodyPr>
          <a:lstStyle/>
          <a:p>
            <a:endParaRPr lang="en-US"/>
          </a:p>
          <a:p>
            <a:endParaRPr lang="en-US"/>
          </a:p>
        </p:txBody>
      </p:sp>
      <p:sp>
        <p:nvSpPr>
          <p:cNvPr id="4" name="object 4">
            <a:extLst>
              <a:ext uri="{FF2B5EF4-FFF2-40B4-BE49-F238E27FC236}">
                <a16:creationId xmlns:a16="http://schemas.microsoft.com/office/drawing/2014/main" id="{A59AFC67-BC6E-1876-E8A0-E011A00A7AD5}"/>
              </a:ext>
            </a:extLst>
          </p:cNvPr>
          <p:cNvSpPr txBox="1"/>
          <p:nvPr/>
        </p:nvSpPr>
        <p:spPr>
          <a:xfrm>
            <a:off x="8317737" y="6140260"/>
            <a:ext cx="85725" cy="151323"/>
          </a:xfrm>
          <a:prstGeom prst="rect">
            <a:avLst/>
          </a:prstGeom>
        </p:spPr>
        <p:txBody>
          <a:bodyPr vert="horz" wrap="square" lIns="0" tIns="12700" rIns="0" bIns="0" rtlCol="0">
            <a:spAutoFit/>
          </a:bodyPr>
          <a:lstStyle/>
          <a:p>
            <a:pPr marL="12700">
              <a:spcBef>
                <a:spcPts val="100"/>
              </a:spcBef>
            </a:pPr>
            <a:r>
              <a:rPr sz="900" spc="-5">
                <a:solidFill>
                  <a:srgbClr val="5FCBEF"/>
                </a:solidFill>
                <a:latin typeface="Trebuchet MS"/>
                <a:cs typeface="Trebuchet MS"/>
              </a:rPr>
              <a:t>3</a:t>
            </a:r>
            <a:endParaRPr lang="en-US" sz="900">
              <a:latin typeface="Trebuchet MS"/>
              <a:cs typeface="Trebuchet MS"/>
            </a:endParaRPr>
          </a:p>
        </p:txBody>
      </p:sp>
      <p:sp>
        <p:nvSpPr>
          <p:cNvPr id="7" name="Content Placeholder 4">
            <a:extLst>
              <a:ext uri="{FF2B5EF4-FFF2-40B4-BE49-F238E27FC236}">
                <a16:creationId xmlns:a16="http://schemas.microsoft.com/office/drawing/2014/main" id="{99A4F19D-918A-67CD-1026-84508F97E492}"/>
              </a:ext>
            </a:extLst>
          </p:cNvPr>
          <p:cNvSpPr txBox="1">
            <a:spLocks/>
          </p:cNvSpPr>
          <p:nvPr/>
        </p:nvSpPr>
        <p:spPr>
          <a:xfrm>
            <a:off x="0" y="816638"/>
            <a:ext cx="10119527" cy="591323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a:t>Exorbitant cost brings enhanced innovation:                                                                               </a:t>
            </a:r>
            <a:r>
              <a:rPr lang="en-US" sz="2400" i="1"/>
              <a:t>Wildcat wells drilled from fixed platforms =                                                                                      limited mobility, high risk and cost + how to produce?</a:t>
            </a:r>
          </a:p>
          <a:p>
            <a:pPr lvl="1">
              <a:buFont typeface="Arial" panose="020B0604020202020204" pitchFamily="34" charset="0"/>
              <a:buChar char="•"/>
            </a:pPr>
            <a:r>
              <a:rPr lang="en-US" sz="2400" i="1"/>
              <a:t>1954, ODECO’s Mr. Charlie is first “submersible” drilling                                                   barge and Zapata Offshore develops</a:t>
            </a:r>
            <a:r>
              <a:rPr lang="en-US" sz="2400"/>
              <a:t> “jack-up rig”.</a:t>
            </a:r>
          </a:p>
          <a:p>
            <a:pPr lvl="1">
              <a:buFont typeface="Arial" panose="020B0604020202020204" pitchFamily="34" charset="0"/>
              <a:buChar char="•"/>
            </a:pPr>
            <a:r>
              <a:rPr lang="en-US" sz="2400"/>
              <a:t>1962, Shell’s Blue Water 1 - floating drilling platform and Eureka - dynamically positioned drillship in 600’-4000’ led to “School for Industry”.  </a:t>
            </a:r>
          </a:p>
          <a:p>
            <a:pPr lvl="1">
              <a:buFont typeface="Arial" panose="020B0604020202020204" pitchFamily="34" charset="0"/>
              <a:buChar char="•"/>
            </a:pPr>
            <a:r>
              <a:rPr lang="en-US" sz="2400"/>
              <a:t>1969, improved soil boring techniques, steel jacket construction advances, digital computers 3-D modeling for jacket designs.</a:t>
            </a:r>
          </a:p>
          <a:p>
            <a:pPr lvl="1">
              <a:buFont typeface="Arial" panose="020B0604020202020204" pitchFamily="34" charset="0"/>
              <a:buChar char="•"/>
            </a:pPr>
            <a:r>
              <a:rPr lang="en-US" sz="2400"/>
              <a:t>1970s, fixed producing platforms rival heights of NYC’s tallest skyscrapers!</a:t>
            </a:r>
          </a:p>
          <a:p>
            <a:r>
              <a:rPr lang="en-US" sz="2400"/>
              <a:t>9x larger than onshore wells.  1962: 915,000 </a:t>
            </a:r>
            <a:r>
              <a:rPr lang="en-US" sz="2400" err="1"/>
              <a:t>bopd</a:t>
            </a:r>
            <a:r>
              <a:rPr lang="en-US" sz="2400"/>
              <a:t> – 8.6% of US production.</a:t>
            </a:r>
          </a:p>
          <a:p>
            <a:r>
              <a:rPr lang="en-US" sz="2400"/>
              <a:t>Insurance limits soar: hurricane damage and safety sacrificed.</a:t>
            </a:r>
          </a:p>
          <a:p>
            <a:r>
              <a:rPr lang="en-US" sz="2400"/>
              <a:t>1960 and 1962 lease sales;  greater than all previous sales combined                                                       and 1974 lease sale brings a $2.17B in bonuses.</a:t>
            </a:r>
          </a:p>
          <a:p>
            <a:r>
              <a:rPr lang="en-US" sz="2400"/>
              <a:t>High-paying jobs offshore and in onshore support centers: New Orleans,                              Morgan City, Lafayette, Beaumont, and Houston.</a:t>
            </a:r>
          </a:p>
          <a:p>
            <a:endParaRPr lang="en-US" sz="2400"/>
          </a:p>
          <a:p>
            <a:endParaRPr lang="en-US" sz="2400"/>
          </a:p>
          <a:p>
            <a:pPr>
              <a:buFont typeface="Wingdings" panose="05000000000000000000" pitchFamily="2" charset="2"/>
              <a:buChar char="Ø"/>
            </a:pPr>
            <a:endParaRPr lang="en-US" sz="2400"/>
          </a:p>
          <a:p>
            <a:endParaRPr lang="en-US" sz="2400"/>
          </a:p>
        </p:txBody>
      </p:sp>
      <p:pic>
        <p:nvPicPr>
          <p:cNvPr id="1026" name="Picture 2" descr="BLUE WATER RIG 1 – FIRST DRILLING SEMI-SUBMERSIBLE - Energy Global News">
            <a:extLst>
              <a:ext uri="{FF2B5EF4-FFF2-40B4-BE49-F238E27FC236}">
                <a16:creationId xmlns:a16="http://schemas.microsoft.com/office/drawing/2014/main" id="{CA2280D2-584E-A1DA-8560-84B36F151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838" y="-44136"/>
            <a:ext cx="4514850" cy="2295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B022D4-9076-381D-B5D3-0519DC6C8E38}"/>
              </a:ext>
            </a:extLst>
          </p:cNvPr>
          <p:cNvSpPr txBox="1"/>
          <p:nvPr/>
        </p:nvSpPr>
        <p:spPr>
          <a:xfrm>
            <a:off x="8061709" y="2029784"/>
            <a:ext cx="4175927" cy="261610"/>
          </a:xfrm>
          <a:prstGeom prst="rect">
            <a:avLst/>
          </a:prstGeom>
          <a:noFill/>
        </p:spPr>
        <p:txBody>
          <a:bodyPr wrap="square" rtlCol="0">
            <a:spAutoFit/>
          </a:bodyPr>
          <a:lstStyle/>
          <a:p>
            <a:pPr algn="r"/>
            <a:r>
              <a:rPr lang="en-US" sz="1100">
                <a:solidFill>
                  <a:schemeClr val="bg1"/>
                </a:solidFill>
              </a:rPr>
              <a:t>Blue Water 1 – first submersible platform.</a:t>
            </a:r>
          </a:p>
        </p:txBody>
      </p:sp>
      <p:pic>
        <p:nvPicPr>
          <p:cNvPr id="1028" name="Picture 4" descr="Bullwinkle oil platform (just knowing how much of it was under water ...">
            <a:extLst>
              <a:ext uri="{FF2B5EF4-FFF2-40B4-BE49-F238E27FC236}">
                <a16:creationId xmlns:a16="http://schemas.microsoft.com/office/drawing/2014/main" id="{6BA273DF-DDE9-EC83-6B23-FB54C7BBB7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11"/>
          <a:stretch/>
        </p:blipFill>
        <p:spPr bwMode="auto">
          <a:xfrm>
            <a:off x="9296400" y="3581400"/>
            <a:ext cx="287421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37011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B26C-7AD1-4FF4-A2AB-406A3BD8320E}"/>
              </a:ext>
            </a:extLst>
          </p:cNvPr>
          <p:cNvSpPr>
            <a:spLocks noGrp="1"/>
          </p:cNvSpPr>
          <p:nvPr>
            <p:ph type="title"/>
          </p:nvPr>
        </p:nvSpPr>
        <p:spPr>
          <a:xfrm>
            <a:off x="157481" y="119658"/>
            <a:ext cx="7767319" cy="718542"/>
          </a:xfrm>
        </p:spPr>
        <p:txBody>
          <a:bodyPr>
            <a:noAutofit/>
          </a:bodyPr>
          <a:lstStyle/>
          <a:p>
            <a:r>
              <a:rPr lang="en-US" sz="4000">
                <a:effectLst>
                  <a:outerShdw blurRad="38100" dist="38100" dir="2700000" algn="tl">
                    <a:srgbClr val="000000">
                      <a:alpha val="43137"/>
                    </a:srgbClr>
                  </a:outerShdw>
                </a:effectLst>
              </a:rPr>
              <a:t>Agency responsibilities &amp; timeline</a:t>
            </a:r>
          </a:p>
        </p:txBody>
      </p:sp>
      <p:sp>
        <p:nvSpPr>
          <p:cNvPr id="6" name="object 4">
            <a:extLst>
              <a:ext uri="{FF2B5EF4-FFF2-40B4-BE49-F238E27FC236}">
                <a16:creationId xmlns:a16="http://schemas.microsoft.com/office/drawing/2014/main" id="{89EF7C0B-81B8-4C4F-8356-B1697535B587}"/>
              </a:ext>
            </a:extLst>
          </p:cNvPr>
          <p:cNvSpPr txBox="1"/>
          <p:nvPr/>
        </p:nvSpPr>
        <p:spPr>
          <a:xfrm>
            <a:off x="11353800" y="6553200"/>
            <a:ext cx="724535" cy="175048"/>
          </a:xfrm>
          <a:prstGeom prst="rect">
            <a:avLst/>
          </a:prstGeom>
        </p:spPr>
        <p:txBody>
          <a:bodyPr vert="horz" wrap="square" lIns="0" tIns="13335" rIns="0" bIns="0" rtlCol="0">
            <a:spAutoFit/>
          </a:bodyPr>
          <a:lstStyle/>
          <a:p>
            <a:pPr marL="12700">
              <a:spcBef>
                <a:spcPts val="105"/>
              </a:spcBef>
            </a:pPr>
            <a:r>
              <a:rPr sz="1050">
                <a:latin typeface="Trebuchet MS"/>
                <a:cs typeface="Trebuchet MS"/>
              </a:rPr>
              <a:t>Source:</a:t>
            </a:r>
            <a:r>
              <a:rPr sz="1050" spc="-80">
                <a:latin typeface="Trebuchet MS"/>
                <a:cs typeface="Trebuchet MS"/>
              </a:rPr>
              <a:t> </a:t>
            </a:r>
            <a:r>
              <a:rPr sz="1050">
                <a:latin typeface="Trebuchet MS"/>
                <a:cs typeface="Trebuchet MS"/>
              </a:rPr>
              <a:t>DOI</a:t>
            </a:r>
          </a:p>
        </p:txBody>
      </p:sp>
      <p:pic>
        <p:nvPicPr>
          <p:cNvPr id="8" name="Picture 7">
            <a:extLst>
              <a:ext uri="{FF2B5EF4-FFF2-40B4-BE49-F238E27FC236}">
                <a16:creationId xmlns:a16="http://schemas.microsoft.com/office/drawing/2014/main" id="{2006C842-5782-4ED6-D00D-954F099AD23D}"/>
              </a:ext>
            </a:extLst>
          </p:cNvPr>
          <p:cNvPicPr>
            <a:picLocks noChangeAspect="1"/>
          </p:cNvPicPr>
          <p:nvPr/>
        </p:nvPicPr>
        <p:blipFill>
          <a:blip r:embed="rId3"/>
          <a:stretch>
            <a:fillRect/>
          </a:stretch>
        </p:blipFill>
        <p:spPr>
          <a:xfrm>
            <a:off x="381000" y="1219200"/>
            <a:ext cx="10266696" cy="5334000"/>
          </a:xfrm>
          <a:prstGeom prst="rect">
            <a:avLst/>
          </a:prstGeom>
        </p:spPr>
      </p:pic>
    </p:spTree>
    <p:extLst>
      <p:ext uri="{BB962C8B-B14F-4D97-AF65-F5344CB8AC3E}">
        <p14:creationId xmlns:p14="http://schemas.microsoft.com/office/powerpoint/2010/main" val="511173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353" y="184668"/>
            <a:ext cx="6563107" cy="627736"/>
          </a:xfrm>
          <a:prstGeom prst="rect">
            <a:avLst/>
          </a:prstGeom>
          <a:solidFill>
            <a:schemeClr val="bg1"/>
          </a:solidFill>
          <a:effectLst/>
        </p:spPr>
        <p:txBody>
          <a:bodyPr vert="horz" wrap="square" lIns="0" tIns="12065" rIns="0" bIns="0" rtlCol="0" anchor="ctr">
            <a:spAutoFit/>
          </a:bodyPr>
          <a:lstStyle/>
          <a:p>
            <a:pPr marL="12700">
              <a:lnSpc>
                <a:spcPct val="100000"/>
              </a:lnSpc>
              <a:spcBef>
                <a:spcPts val="95"/>
              </a:spcBef>
            </a:pPr>
            <a:r>
              <a:rPr lang="en-US" sz="4000" b="1" spc="-10">
                <a:effectLst>
                  <a:outerShdw blurRad="38100" dist="38100" dir="2700000" algn="tl">
                    <a:srgbClr val="000000">
                      <a:alpha val="43137"/>
                    </a:srgbClr>
                  </a:outerShdw>
                </a:effectLst>
              </a:rPr>
              <a:t>D</a:t>
            </a:r>
            <a:r>
              <a:rPr sz="4000" b="1" spc="-10">
                <a:effectLst>
                  <a:outerShdw blurRad="38100" dist="38100" dir="2700000" algn="tl">
                    <a:srgbClr val="000000">
                      <a:alpha val="43137"/>
                    </a:srgbClr>
                  </a:outerShdw>
                </a:effectLst>
              </a:rPr>
              <a:t>ecision </a:t>
            </a:r>
            <a:r>
              <a:rPr lang="en-US" sz="4000" b="1" spc="-10">
                <a:effectLst>
                  <a:outerShdw blurRad="38100" dist="38100" dir="2700000" algn="tl">
                    <a:srgbClr val="000000">
                      <a:alpha val="43137"/>
                    </a:srgbClr>
                  </a:outerShdw>
                </a:effectLst>
              </a:rPr>
              <a:t>m</a:t>
            </a:r>
            <a:r>
              <a:rPr sz="4000" b="1" spc="-5">
                <a:effectLst>
                  <a:outerShdw blurRad="38100" dist="38100" dir="2700000" algn="tl">
                    <a:srgbClr val="000000">
                      <a:alpha val="43137"/>
                    </a:srgbClr>
                  </a:outerShdw>
                </a:effectLst>
              </a:rPr>
              <a:t>akers</a:t>
            </a:r>
          </a:p>
        </p:txBody>
      </p:sp>
      <p:sp>
        <p:nvSpPr>
          <p:cNvPr id="3" name="object 3"/>
          <p:cNvSpPr txBox="1"/>
          <p:nvPr/>
        </p:nvSpPr>
        <p:spPr>
          <a:xfrm>
            <a:off x="533399" y="3429000"/>
            <a:ext cx="1687830" cy="685444"/>
          </a:xfrm>
          <a:prstGeom prst="rect">
            <a:avLst/>
          </a:prstGeom>
        </p:spPr>
        <p:txBody>
          <a:bodyPr vert="horz" wrap="square" lIns="0" tIns="13335" rIns="0" bIns="0" rtlCol="0">
            <a:spAutoFit/>
          </a:bodyPr>
          <a:lstStyle/>
          <a:p>
            <a:pPr marL="12700" algn="ctr">
              <a:spcBef>
                <a:spcPts val="105"/>
              </a:spcBef>
            </a:pPr>
            <a:r>
              <a:rPr sz="1400" b="1" spc="-5">
                <a:latin typeface="Verdana"/>
                <a:cs typeface="Verdana"/>
              </a:rPr>
              <a:t>President</a:t>
            </a:r>
            <a:r>
              <a:rPr lang="en-US" sz="1400" b="1" spc="-5">
                <a:latin typeface="Verdana"/>
                <a:cs typeface="Verdana"/>
              </a:rPr>
              <a:t> </a:t>
            </a:r>
          </a:p>
          <a:p>
            <a:pPr marL="12700" algn="ctr">
              <a:spcBef>
                <a:spcPts val="105"/>
              </a:spcBef>
            </a:pPr>
            <a:r>
              <a:rPr lang="en-US" sz="1400" b="1" spc="-5">
                <a:latin typeface="Verdana"/>
                <a:cs typeface="Verdana"/>
              </a:rPr>
              <a:t>Donald Trump</a:t>
            </a:r>
          </a:p>
          <a:p>
            <a:pPr marL="12700" algn="ctr">
              <a:spcBef>
                <a:spcPts val="105"/>
              </a:spcBef>
            </a:pPr>
            <a:r>
              <a:rPr lang="en-US" sz="1400" spc="-5">
                <a:latin typeface="Verdana"/>
                <a:cs typeface="Verdana"/>
              </a:rPr>
              <a:t>January, 2025</a:t>
            </a:r>
            <a:endParaRPr sz="1400">
              <a:latin typeface="Verdana"/>
              <a:cs typeface="Verdana"/>
            </a:endParaRPr>
          </a:p>
        </p:txBody>
      </p:sp>
      <p:sp>
        <p:nvSpPr>
          <p:cNvPr id="4" name="object 4"/>
          <p:cNvSpPr txBox="1"/>
          <p:nvPr/>
        </p:nvSpPr>
        <p:spPr>
          <a:xfrm>
            <a:off x="2514386" y="3551287"/>
            <a:ext cx="2087880" cy="685444"/>
          </a:xfrm>
          <a:prstGeom prst="rect">
            <a:avLst/>
          </a:prstGeom>
        </p:spPr>
        <p:txBody>
          <a:bodyPr vert="horz" wrap="square" lIns="0" tIns="13335" rIns="0" bIns="0" rtlCol="0">
            <a:spAutoFit/>
          </a:bodyPr>
          <a:lstStyle/>
          <a:p>
            <a:pPr marL="434340" marR="5080" indent="-422275" algn="ctr">
              <a:spcBef>
                <a:spcPts val="105"/>
              </a:spcBef>
            </a:pPr>
            <a:r>
              <a:rPr sz="1400" b="1" spc="-5">
                <a:latin typeface="Verdana"/>
                <a:cs typeface="Verdana"/>
              </a:rPr>
              <a:t>Secretary of Interior</a:t>
            </a:r>
            <a:endParaRPr lang="en-US" sz="1400" b="1" spc="-5">
              <a:latin typeface="Verdana"/>
              <a:cs typeface="Verdana"/>
            </a:endParaRPr>
          </a:p>
          <a:p>
            <a:pPr marL="434340" marR="5080" indent="-422275" algn="ctr">
              <a:spcBef>
                <a:spcPts val="105"/>
              </a:spcBef>
            </a:pPr>
            <a:r>
              <a:rPr lang="en-US" sz="1400" b="1" spc="-5">
                <a:latin typeface="Verdana"/>
                <a:cs typeface="Verdana"/>
              </a:rPr>
              <a:t>Doug Burgum</a:t>
            </a:r>
          </a:p>
          <a:p>
            <a:pPr marL="434340" marR="5080" indent="-422275" algn="ctr">
              <a:spcBef>
                <a:spcPts val="105"/>
              </a:spcBef>
            </a:pPr>
            <a:r>
              <a:rPr lang="en-US" sz="1400" spc="-5">
                <a:latin typeface="Verdana"/>
                <a:cs typeface="Verdana"/>
              </a:rPr>
              <a:t>February 2025</a:t>
            </a:r>
            <a:endParaRPr sz="1400">
              <a:latin typeface="Verdana"/>
              <a:cs typeface="Verdana"/>
            </a:endParaRPr>
          </a:p>
        </p:txBody>
      </p:sp>
      <p:sp>
        <p:nvSpPr>
          <p:cNvPr id="5" name="object 5"/>
          <p:cNvSpPr txBox="1"/>
          <p:nvPr/>
        </p:nvSpPr>
        <p:spPr>
          <a:xfrm>
            <a:off x="4569732" y="3530250"/>
            <a:ext cx="2532607" cy="685444"/>
          </a:xfrm>
          <a:prstGeom prst="rect">
            <a:avLst/>
          </a:prstGeom>
        </p:spPr>
        <p:txBody>
          <a:bodyPr vert="horz" wrap="square" lIns="0" tIns="13335" rIns="0" bIns="0" rtlCol="0">
            <a:spAutoFit/>
          </a:bodyPr>
          <a:lstStyle/>
          <a:p>
            <a:pPr marL="108585" marR="5080" indent="-96520" algn="ctr">
              <a:spcBef>
                <a:spcPts val="105"/>
              </a:spcBef>
            </a:pPr>
            <a:r>
              <a:rPr lang="en-US" sz="1400" b="1" spc="-5">
                <a:latin typeface="Verdana"/>
                <a:cs typeface="Verdana"/>
              </a:rPr>
              <a:t> Deputy </a:t>
            </a:r>
            <a:r>
              <a:rPr sz="1400" b="1" spc="-5">
                <a:latin typeface="Verdana"/>
                <a:cs typeface="Verdana"/>
              </a:rPr>
              <a:t>Director </a:t>
            </a:r>
            <a:r>
              <a:rPr lang="en-US" sz="1400" b="1" spc="-5">
                <a:latin typeface="Verdana"/>
                <a:cs typeface="Verdana"/>
              </a:rPr>
              <a:t>– BOEM </a:t>
            </a:r>
          </a:p>
          <a:p>
            <a:pPr marL="108585" marR="5080" indent="-96520" algn="ctr">
              <a:spcBef>
                <a:spcPts val="105"/>
              </a:spcBef>
            </a:pPr>
            <a:r>
              <a:rPr lang="en-US" sz="1400" b="1" spc="-5">
                <a:latin typeface="Verdana"/>
                <a:cs typeface="Verdana"/>
              </a:rPr>
              <a:t>Walter Cruikshank</a:t>
            </a:r>
          </a:p>
          <a:p>
            <a:pPr marL="108585" marR="5080" indent="-96520" algn="ctr">
              <a:spcBef>
                <a:spcPts val="105"/>
              </a:spcBef>
            </a:pPr>
            <a:r>
              <a:rPr lang="en-US" sz="1400">
                <a:latin typeface="Verdana"/>
                <a:cs typeface="Verdana"/>
              </a:rPr>
              <a:t>January 2025</a:t>
            </a:r>
            <a:endParaRPr sz="1400">
              <a:latin typeface="Verdana"/>
              <a:cs typeface="Verdana"/>
            </a:endParaRPr>
          </a:p>
        </p:txBody>
      </p:sp>
      <p:sp>
        <p:nvSpPr>
          <p:cNvPr id="8" name="object 8"/>
          <p:cNvSpPr/>
          <p:nvPr/>
        </p:nvSpPr>
        <p:spPr>
          <a:xfrm>
            <a:off x="2667000" y="4343401"/>
            <a:ext cx="1798596" cy="177544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33400" y="4267553"/>
            <a:ext cx="1939428" cy="1916246"/>
          </a:xfrm>
          <a:prstGeom prst="rect">
            <a:avLst/>
          </a:prstGeom>
          <a:blipFill>
            <a:blip r:embed="rId4" cstate="print"/>
            <a:stretch>
              <a:fillRect/>
            </a:stretch>
          </a:blipFill>
        </p:spPr>
        <p:txBody>
          <a:bodyPr wrap="square" lIns="0" tIns="0" rIns="0" bIns="0" rtlCol="0"/>
          <a:lstStyle/>
          <a:p>
            <a:endParaRPr/>
          </a:p>
        </p:txBody>
      </p:sp>
      <p:sp>
        <p:nvSpPr>
          <p:cNvPr id="10" name="object 5">
            <a:extLst>
              <a:ext uri="{FF2B5EF4-FFF2-40B4-BE49-F238E27FC236}">
                <a16:creationId xmlns:a16="http://schemas.microsoft.com/office/drawing/2014/main" id="{C586CB74-FD32-86D9-1E56-F83050E301A9}"/>
              </a:ext>
            </a:extLst>
          </p:cNvPr>
          <p:cNvSpPr txBox="1"/>
          <p:nvPr/>
        </p:nvSpPr>
        <p:spPr>
          <a:xfrm>
            <a:off x="7144793" y="3581400"/>
            <a:ext cx="2532607" cy="672620"/>
          </a:xfrm>
          <a:prstGeom prst="rect">
            <a:avLst/>
          </a:prstGeom>
        </p:spPr>
        <p:txBody>
          <a:bodyPr vert="horz" wrap="square" lIns="0" tIns="13335" rIns="0" bIns="0" rtlCol="0">
            <a:spAutoFit/>
          </a:bodyPr>
          <a:lstStyle/>
          <a:p>
            <a:pPr marL="108585" marR="5080" indent="-96520" algn="ctr">
              <a:spcBef>
                <a:spcPts val="105"/>
              </a:spcBef>
            </a:pPr>
            <a:r>
              <a:rPr lang="en-US" sz="1400" b="1" spc="-5">
                <a:latin typeface="Verdana"/>
                <a:cs typeface="Verdana"/>
              </a:rPr>
              <a:t>(Acting) </a:t>
            </a:r>
            <a:r>
              <a:rPr sz="1400" b="1" spc="-5">
                <a:latin typeface="Verdana"/>
                <a:cs typeface="Verdana"/>
              </a:rPr>
              <a:t>Director </a:t>
            </a:r>
            <a:r>
              <a:rPr lang="en-US" sz="1400" b="1" spc="-5">
                <a:latin typeface="Verdana"/>
                <a:cs typeface="Verdana"/>
              </a:rPr>
              <a:t>– BSEE         Paul Huang</a:t>
            </a:r>
          </a:p>
          <a:p>
            <a:pPr marL="108585" marR="5080" indent="-96520" algn="ctr">
              <a:spcBef>
                <a:spcPts val="105"/>
              </a:spcBef>
            </a:pPr>
            <a:r>
              <a:rPr lang="en-US" sz="1400">
                <a:latin typeface="Verdana"/>
                <a:cs typeface="Verdana"/>
              </a:rPr>
              <a:t>February 2025</a:t>
            </a:r>
            <a:endParaRPr sz="1400">
              <a:latin typeface="Verdana"/>
              <a:cs typeface="Verdana"/>
            </a:endParaRPr>
          </a:p>
        </p:txBody>
      </p:sp>
      <p:pic>
        <p:nvPicPr>
          <p:cNvPr id="1028" name="Picture 4" descr="See the source image">
            <a:extLst>
              <a:ext uri="{FF2B5EF4-FFF2-40B4-BE49-F238E27FC236}">
                <a16:creationId xmlns:a16="http://schemas.microsoft.com/office/drawing/2014/main" id="{F8E8C9D0-8121-C5FA-62DF-43A5C50A14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3780" y="4330220"/>
            <a:ext cx="2394631" cy="15922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D5C077F0-4DDC-29D1-8CC6-9C0BE890CD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9878" y="4385043"/>
            <a:ext cx="2342922" cy="16347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ead-and-shoulders portrait of Trump with a stern facial expression. He is wearing a blue suit, a white shirt, a blue necktie, and an American flag lapel pin. The background is unlit and blurred, and part of an American flag is visible.">
            <a:extLst>
              <a:ext uri="{FF2B5EF4-FFF2-40B4-BE49-F238E27FC236}">
                <a16:creationId xmlns:a16="http://schemas.microsoft.com/office/drawing/2014/main" id="{35A2B1EF-28F4-4BBE-5750-6D904EB54B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780" y="1084915"/>
            <a:ext cx="1821526" cy="23597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oug Burgum Sworn In as Secretary of the Interior - Indian Gaming">
            <a:extLst>
              <a:ext uri="{FF2B5EF4-FFF2-40B4-BE49-F238E27FC236}">
                <a16:creationId xmlns:a16="http://schemas.microsoft.com/office/drawing/2014/main" id="{E1C47B22-C07E-3AC9-BA97-354B4AD3AC6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345" r="22500"/>
          <a:stretch/>
        </p:blipFill>
        <p:spPr bwMode="auto">
          <a:xfrm>
            <a:off x="2733113" y="1084916"/>
            <a:ext cx="1894387" cy="23386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2AADB03-FD5C-02C7-01A5-167FAE22C0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91400" y="1101234"/>
            <a:ext cx="1923173" cy="2403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ruickshank">
            <a:extLst>
              <a:ext uri="{FF2B5EF4-FFF2-40B4-BE49-F238E27FC236}">
                <a16:creationId xmlns:a16="http://schemas.microsoft.com/office/drawing/2014/main" id="{1BEBC436-2404-1CD5-7BE7-1B357DE176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1365" y="1101234"/>
            <a:ext cx="2175234" cy="233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753220"/>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316.2"/>
</p:tagLst>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1">
      <a:majorFont>
        <a:latin typeface="Abadi"/>
        <a:ea typeface=""/>
        <a:cs typeface=""/>
      </a:majorFont>
      <a:minorFont>
        <a:latin typeface="Calibri"/>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40379</TotalTime>
  <Words>8575</Words>
  <Application>Microsoft Office PowerPoint</Application>
  <PresentationFormat>Widescreen</PresentationFormat>
  <Paragraphs>753</Paragraphs>
  <Slides>48</Slides>
  <Notes>48</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48</vt:i4>
      </vt:variant>
    </vt:vector>
  </HeadingPairs>
  <TitlesOfParts>
    <vt:vector size="65" baseType="lpstr">
      <vt:lpstr>Abadi</vt:lpstr>
      <vt:lpstr>Abadi Extra Light</vt:lpstr>
      <vt:lpstr>Arial</vt:lpstr>
      <vt:lpstr>Calibri</vt:lpstr>
      <vt:lpstr>Calibri Light</vt:lpstr>
      <vt:lpstr>Courier New</vt:lpstr>
      <vt:lpstr>Roboto</vt:lpstr>
      <vt:lpstr>Source Sans</vt:lpstr>
      <vt:lpstr>Source Sans Pro Web</vt:lpstr>
      <vt:lpstr>Tahoma</vt:lpstr>
      <vt:lpstr>Times New Roman</vt:lpstr>
      <vt:lpstr>Trebuchet MS</vt:lpstr>
      <vt:lpstr>Verdana</vt:lpstr>
      <vt:lpstr>Wingdings</vt:lpstr>
      <vt:lpstr>Wingdings 2</vt:lpstr>
      <vt:lpstr>Wingdings 3</vt:lpstr>
      <vt:lpstr>Facet</vt:lpstr>
      <vt:lpstr>PowerPoint Presentation</vt:lpstr>
      <vt:lpstr>contents</vt:lpstr>
      <vt:lpstr>OCS Lease Sales:  fascinating history / bright future.</vt:lpstr>
      <vt:lpstr>Outer Continental Shelf Lands Act  1953</vt:lpstr>
      <vt:lpstr>Why did OCSLA come to be?</vt:lpstr>
      <vt:lpstr>1978 Amendment</vt:lpstr>
      <vt:lpstr>What led to1978 Amendment?</vt:lpstr>
      <vt:lpstr>Agency responsibilities &amp; timeline</vt:lpstr>
      <vt:lpstr>Decision makers</vt:lpstr>
      <vt:lpstr>Historical 5-Year Leasing Program: 2017-2022</vt:lpstr>
      <vt:lpstr>Lease Sale:  government perspective</vt:lpstr>
      <vt:lpstr>PowerPoint Presentation</vt:lpstr>
      <vt:lpstr>Publishing a Lease Sale</vt:lpstr>
      <vt:lpstr>Bidding at a Lease Sale</vt:lpstr>
      <vt:lpstr>Why Livestream?</vt:lpstr>
      <vt:lpstr>Covid-19 changes</vt:lpstr>
      <vt:lpstr>Acceptance, rejection, or return of bids</vt:lpstr>
      <vt:lpstr>Evaluation of High Bids</vt:lpstr>
      <vt:lpstr>Rejected bids: 2000-present</vt:lpstr>
      <vt:lpstr>Restricted bidders</vt:lpstr>
      <vt:lpstr>Qualification requirement</vt:lpstr>
      <vt:lpstr>Not Available for Leasing</vt:lpstr>
      <vt:lpstr>Lease Sale:  landman perspective</vt:lpstr>
      <vt:lpstr>Landman’s Role in Lease Sale </vt:lpstr>
      <vt:lpstr>PowerPoint Presentation</vt:lpstr>
      <vt:lpstr>Existing AMIs/Buy-Back Provisions</vt:lpstr>
      <vt:lpstr>Confidentiality at the Lease Sale</vt:lpstr>
      <vt:lpstr>Antitrust –  bid determination</vt:lpstr>
      <vt:lpstr>Bid determination process</vt:lpstr>
      <vt:lpstr>Video: Bid Meeting</vt:lpstr>
      <vt:lpstr>Landman’s Lease Sale Checklist</vt:lpstr>
      <vt:lpstr>LEASE SALE PREP CHECKLIST</vt:lpstr>
      <vt:lpstr>LEASE SALE PREP CHECKLIST</vt:lpstr>
      <vt:lpstr>LEASE SALE PREP CHECKLIST</vt:lpstr>
      <vt:lpstr>LEASE SALE PREP CHECKLIST</vt:lpstr>
      <vt:lpstr>PowerPoint Presentation</vt:lpstr>
      <vt:lpstr>PowerPoint Presentation</vt:lpstr>
      <vt:lpstr>Lease Sale:  terms and trends</vt:lpstr>
      <vt:lpstr>OCS Lease Terms</vt:lpstr>
      <vt:lpstr>Primary Term (2000 – present)</vt:lpstr>
      <vt:lpstr>Minimum Bid / Acre (2000 – present)</vt:lpstr>
      <vt:lpstr>Royalty Rate</vt:lpstr>
      <vt:lpstr>Rental Rate (2000 – present)</vt:lpstr>
      <vt:lpstr>Sum of High Bids (2000 – present)</vt:lpstr>
      <vt:lpstr>The End: any questions?</vt:lpstr>
      <vt:lpstr>Inflation Reduction Act refresher</vt:lpstr>
      <vt:lpstr>PowerPoint Presentation</vt:lpstr>
      <vt:lpstr>Rice Whales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jmti</dc:creator>
  <cp:lastModifiedBy>Alicia Crook</cp:lastModifiedBy>
  <cp:revision>97</cp:revision>
  <cp:lastPrinted>2025-02-14T21:07:20Z</cp:lastPrinted>
  <dcterms:created xsi:type="dcterms:W3CDTF">2020-07-21T01:13:50Z</dcterms:created>
  <dcterms:modified xsi:type="dcterms:W3CDTF">2025-02-25T19:29:27Z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2017-06-07T00:00:00Z</vt:filetime>
  </property>
  <property fmtid="{D5CDD505-2E9C-101B-9397-08002B2CF9AE}" pid="3" name="Creator">
    <vt:lpwstr>Acrobat PDFMaker 11 for PowerPoint</vt:lpwstr>
  </property>
  <property fmtid="{D5CDD505-2E9C-101B-9397-08002B2CF9AE}" pid="4" name="LastSaved">
    <vt:filetime>2020-07-21T00:00:00Z</vt:filetime>
  </property>
</Properties>
</file>