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4"/>
  </p:sldMasterIdLst>
  <p:notesMasterIdLst>
    <p:notesMasterId r:id="rId34"/>
  </p:notesMasterIdLst>
  <p:sldIdLst>
    <p:sldId id="256" r:id="rId5"/>
    <p:sldId id="2134805768" r:id="rId6"/>
    <p:sldId id="2134805765" r:id="rId7"/>
    <p:sldId id="2134805813" r:id="rId8"/>
    <p:sldId id="2134805803" r:id="rId9"/>
    <p:sldId id="2134805806" r:id="rId10"/>
    <p:sldId id="2134805801" r:id="rId11"/>
    <p:sldId id="2134805802" r:id="rId12"/>
    <p:sldId id="2134805760" r:id="rId13"/>
    <p:sldId id="2134805778" r:id="rId14"/>
    <p:sldId id="2134805777" r:id="rId15"/>
    <p:sldId id="2134805776" r:id="rId16"/>
    <p:sldId id="2134805779" r:id="rId17"/>
    <p:sldId id="2134805792" r:id="rId18"/>
    <p:sldId id="2134805789" r:id="rId19"/>
    <p:sldId id="2134805786" r:id="rId20"/>
    <p:sldId id="2134805793" r:id="rId21"/>
    <p:sldId id="2134805815" r:id="rId22"/>
    <p:sldId id="2134805794" r:id="rId23"/>
    <p:sldId id="2134805796" r:id="rId24"/>
    <p:sldId id="2134805795" r:id="rId25"/>
    <p:sldId id="2134805809" r:id="rId26"/>
    <p:sldId id="2134805817" r:id="rId27"/>
    <p:sldId id="2134805819" r:id="rId28"/>
    <p:sldId id="2134805821" r:id="rId29"/>
    <p:sldId id="2134805808" r:id="rId30"/>
    <p:sldId id="2134805818" r:id="rId31"/>
    <p:sldId id="2134805822" r:id="rId32"/>
    <p:sldId id="2134805727" r:id="rId33"/>
  </p:sldIdLst>
  <p:sldSz cx="9144000" cy="6858000" type="screen4x3"/>
  <p:notesSz cx="9601200" cy="73152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A208D9-B0F9-4045-975F-6C1089AEB254}">
          <p14:sldIdLst>
            <p14:sldId id="256"/>
            <p14:sldId id="2134805768"/>
            <p14:sldId id="2134805765"/>
            <p14:sldId id="2134805813"/>
            <p14:sldId id="2134805803"/>
            <p14:sldId id="2134805806"/>
            <p14:sldId id="2134805801"/>
            <p14:sldId id="2134805802"/>
            <p14:sldId id="2134805760"/>
            <p14:sldId id="2134805778"/>
            <p14:sldId id="2134805777"/>
            <p14:sldId id="2134805776"/>
            <p14:sldId id="2134805779"/>
            <p14:sldId id="2134805792"/>
            <p14:sldId id="2134805789"/>
            <p14:sldId id="2134805786"/>
            <p14:sldId id="2134805793"/>
            <p14:sldId id="2134805815"/>
            <p14:sldId id="2134805794"/>
            <p14:sldId id="2134805796"/>
            <p14:sldId id="2134805795"/>
            <p14:sldId id="2134805809"/>
            <p14:sldId id="2134805817"/>
            <p14:sldId id="2134805819"/>
            <p14:sldId id="2134805821"/>
            <p14:sldId id="2134805808"/>
            <p14:sldId id="2134805818"/>
            <p14:sldId id="2134805822"/>
            <p14:sldId id="2134805727"/>
          </p14:sldIdLst>
        </p14:section>
      </p14:sectionLst>
    </p:ext>
    <p:ext uri="{EFAFB233-063F-42B5-8137-9DF3F51BA10A}">
      <p15:sldGuideLst xmlns:p15="http://schemas.microsoft.com/office/powerpoint/2012/main">
        <p15:guide id="2" pos="5352" userDrawn="1">
          <p15:clr>
            <a:srgbClr val="A4A3A4"/>
          </p15:clr>
        </p15:guide>
        <p15:guide id="4" orient="horz" pos="2232" userDrawn="1">
          <p15:clr>
            <a:srgbClr val="A4A3A4"/>
          </p15:clr>
        </p15:guide>
        <p15:guide id="5" orient="horz" pos="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w Riviere" initials="DR" lastIdx="1" clrIdx="0">
    <p:extLst>
      <p:ext uri="{19B8F6BF-5375-455C-9EA6-DF929625EA0E}">
        <p15:presenceInfo xmlns:p15="http://schemas.microsoft.com/office/powerpoint/2012/main" userId="Drew Rivie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6600"/>
    <a:srgbClr val="DDFFDD"/>
    <a:srgbClr val="CCFFCC"/>
    <a:srgbClr val="836700"/>
    <a:srgbClr val="D2A000"/>
    <a:srgbClr val="FFE5E5"/>
    <a:srgbClr val="E2EFDA"/>
    <a:srgbClr val="E6F2FA"/>
    <a:srgbClr val="FFC000"/>
    <a:srgbClr val="FFD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2107" autoAdjust="0"/>
  </p:normalViewPr>
  <p:slideViewPr>
    <p:cSldViewPr snapToGrid="0">
      <p:cViewPr varScale="1">
        <p:scale>
          <a:sx n="125" d="100"/>
          <a:sy n="125" d="100"/>
        </p:scale>
        <p:origin x="2716" y="300"/>
      </p:cViewPr>
      <p:guideLst>
        <p:guide pos="5352"/>
        <p:guide orient="horz" pos="2232"/>
        <p:guide orient="horz" pos="1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86" d="100"/>
          <a:sy n="186" d="100"/>
        </p:scale>
        <p:origin x="1086" y="1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jpg"/><Relationship Id="rId4" Type="http://schemas.openxmlformats.org/officeDocument/2006/relationships/image" Target="../media/image23.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jpg"/><Relationship Id="rId4" Type="http://schemas.openxmlformats.org/officeDocument/2006/relationships/image" Target="../media/image23.jp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47ACE-8786-43A6-AA77-C3FA4DDA48CF}" type="doc">
      <dgm:prSet loTypeId="urn:microsoft.com/office/officeart/2005/8/layout/venn1" loCatId="relationship" qsTypeId="urn:microsoft.com/office/officeart/2005/8/quickstyle/simple1" qsCatId="simple" csTypeId="urn:microsoft.com/office/officeart/2005/8/colors/accent4_2" csCatId="accent4" phldr="1"/>
      <dgm:spPr/>
    </dgm:pt>
    <dgm:pt modelId="{87FC306C-0017-4BFB-B3F8-CF0FE249E89B}">
      <dgm:prSet phldrT="[Text]" custT="1"/>
      <dgm:spPr/>
      <dgm:t>
        <a:bodyPr/>
        <a:lstStyle/>
        <a:p>
          <a:r>
            <a:rPr lang="en-US" sz="1200" dirty="0"/>
            <a:t>Affordable</a:t>
          </a:r>
        </a:p>
      </dgm:t>
    </dgm:pt>
    <dgm:pt modelId="{3F0B8D76-D7FD-46F8-85E7-FAE76051BF01}" type="parTrans" cxnId="{4B48A79D-6210-47F0-9937-8569217E5489}">
      <dgm:prSet/>
      <dgm:spPr/>
      <dgm:t>
        <a:bodyPr/>
        <a:lstStyle/>
        <a:p>
          <a:endParaRPr lang="en-US" sz="1050"/>
        </a:p>
      </dgm:t>
    </dgm:pt>
    <dgm:pt modelId="{458B5383-A1CA-4606-B891-26DAFBCC320F}" type="sibTrans" cxnId="{4B48A79D-6210-47F0-9937-8569217E5489}">
      <dgm:prSet/>
      <dgm:spPr/>
      <dgm:t>
        <a:bodyPr/>
        <a:lstStyle/>
        <a:p>
          <a:endParaRPr lang="en-US" sz="1050"/>
        </a:p>
      </dgm:t>
    </dgm:pt>
    <dgm:pt modelId="{F8D4EBC5-AC0A-4A94-BB88-2E735ACA69B8}">
      <dgm:prSet phldrT="[Text]" custT="1"/>
      <dgm:spPr/>
      <dgm:t>
        <a:bodyPr/>
        <a:lstStyle/>
        <a:p>
          <a:r>
            <a:rPr lang="en-US" sz="1200" dirty="0"/>
            <a:t>Reliable</a:t>
          </a:r>
        </a:p>
      </dgm:t>
    </dgm:pt>
    <dgm:pt modelId="{C4EB3526-E992-4FFB-9017-5111107933C2}" type="parTrans" cxnId="{68039975-3429-4BE6-910B-3328EEA25CC0}">
      <dgm:prSet/>
      <dgm:spPr/>
      <dgm:t>
        <a:bodyPr/>
        <a:lstStyle/>
        <a:p>
          <a:endParaRPr lang="en-US" sz="1050"/>
        </a:p>
      </dgm:t>
    </dgm:pt>
    <dgm:pt modelId="{7732081D-BA31-467A-90BE-019C40533EB8}" type="sibTrans" cxnId="{68039975-3429-4BE6-910B-3328EEA25CC0}">
      <dgm:prSet/>
      <dgm:spPr/>
      <dgm:t>
        <a:bodyPr/>
        <a:lstStyle/>
        <a:p>
          <a:endParaRPr lang="en-US" sz="1050"/>
        </a:p>
      </dgm:t>
    </dgm:pt>
    <dgm:pt modelId="{86A45A42-D5B9-4F40-A0CA-465D4C248AF8}">
      <dgm:prSet phldrT="[Text]" custT="1"/>
      <dgm:spPr/>
      <dgm:t>
        <a:bodyPr/>
        <a:lstStyle/>
        <a:p>
          <a:r>
            <a:rPr lang="en-US" sz="1200" dirty="0"/>
            <a:t>Useful</a:t>
          </a:r>
        </a:p>
      </dgm:t>
    </dgm:pt>
    <dgm:pt modelId="{27799F6F-B16D-49BA-BAA8-EC4DBC036C3F}" type="parTrans" cxnId="{255E6E02-BB97-4BB7-A0FF-505AB5D5AFA8}">
      <dgm:prSet/>
      <dgm:spPr/>
      <dgm:t>
        <a:bodyPr/>
        <a:lstStyle/>
        <a:p>
          <a:endParaRPr lang="en-US" sz="1050"/>
        </a:p>
      </dgm:t>
    </dgm:pt>
    <dgm:pt modelId="{54144068-813F-4C6E-978F-3D0B81190F7C}" type="sibTrans" cxnId="{255E6E02-BB97-4BB7-A0FF-505AB5D5AFA8}">
      <dgm:prSet/>
      <dgm:spPr/>
      <dgm:t>
        <a:bodyPr/>
        <a:lstStyle/>
        <a:p>
          <a:endParaRPr lang="en-US" sz="1050"/>
        </a:p>
      </dgm:t>
    </dgm:pt>
    <dgm:pt modelId="{119A2272-2E65-418B-9A62-61655F13815E}" type="pres">
      <dgm:prSet presAssocID="{FA647ACE-8786-43A6-AA77-C3FA4DDA48CF}" presName="compositeShape" presStyleCnt="0">
        <dgm:presLayoutVars>
          <dgm:chMax val="7"/>
          <dgm:dir/>
          <dgm:resizeHandles val="exact"/>
        </dgm:presLayoutVars>
      </dgm:prSet>
      <dgm:spPr/>
    </dgm:pt>
    <dgm:pt modelId="{80D9430C-47C5-407A-89D1-D3290EDF7D53}" type="pres">
      <dgm:prSet presAssocID="{87FC306C-0017-4BFB-B3F8-CF0FE249E89B}" presName="circ1" presStyleLbl="vennNode1" presStyleIdx="0" presStyleCnt="3"/>
      <dgm:spPr/>
    </dgm:pt>
    <dgm:pt modelId="{59102E86-70AB-4F8E-B078-3AD8C1A2BEC0}" type="pres">
      <dgm:prSet presAssocID="{87FC306C-0017-4BFB-B3F8-CF0FE249E89B}" presName="circ1Tx" presStyleLbl="revTx" presStyleIdx="0" presStyleCnt="0">
        <dgm:presLayoutVars>
          <dgm:chMax val="0"/>
          <dgm:chPref val="0"/>
          <dgm:bulletEnabled val="1"/>
        </dgm:presLayoutVars>
      </dgm:prSet>
      <dgm:spPr/>
    </dgm:pt>
    <dgm:pt modelId="{8C27FB52-A181-4CFC-B40D-09E2EBAAD3B2}" type="pres">
      <dgm:prSet presAssocID="{F8D4EBC5-AC0A-4A94-BB88-2E735ACA69B8}" presName="circ2" presStyleLbl="vennNode1" presStyleIdx="1" presStyleCnt="3"/>
      <dgm:spPr/>
    </dgm:pt>
    <dgm:pt modelId="{76DA248E-2C7E-48EA-AB1B-C7BE7986F4F7}" type="pres">
      <dgm:prSet presAssocID="{F8D4EBC5-AC0A-4A94-BB88-2E735ACA69B8}" presName="circ2Tx" presStyleLbl="revTx" presStyleIdx="0" presStyleCnt="0">
        <dgm:presLayoutVars>
          <dgm:chMax val="0"/>
          <dgm:chPref val="0"/>
          <dgm:bulletEnabled val="1"/>
        </dgm:presLayoutVars>
      </dgm:prSet>
      <dgm:spPr/>
    </dgm:pt>
    <dgm:pt modelId="{EE07F8B6-1DE8-46E9-8A89-1388FB6C63CF}" type="pres">
      <dgm:prSet presAssocID="{86A45A42-D5B9-4F40-A0CA-465D4C248AF8}" presName="circ3" presStyleLbl="vennNode1" presStyleIdx="2" presStyleCnt="3"/>
      <dgm:spPr/>
    </dgm:pt>
    <dgm:pt modelId="{0A986049-C802-4843-B8F7-39D1DC1D4D18}" type="pres">
      <dgm:prSet presAssocID="{86A45A42-D5B9-4F40-A0CA-465D4C248AF8}" presName="circ3Tx" presStyleLbl="revTx" presStyleIdx="0" presStyleCnt="0">
        <dgm:presLayoutVars>
          <dgm:chMax val="0"/>
          <dgm:chPref val="0"/>
          <dgm:bulletEnabled val="1"/>
        </dgm:presLayoutVars>
      </dgm:prSet>
      <dgm:spPr/>
    </dgm:pt>
  </dgm:ptLst>
  <dgm:cxnLst>
    <dgm:cxn modelId="{255E6E02-BB97-4BB7-A0FF-505AB5D5AFA8}" srcId="{FA647ACE-8786-43A6-AA77-C3FA4DDA48CF}" destId="{86A45A42-D5B9-4F40-A0CA-465D4C248AF8}" srcOrd="2" destOrd="0" parTransId="{27799F6F-B16D-49BA-BAA8-EC4DBC036C3F}" sibTransId="{54144068-813F-4C6E-978F-3D0B81190F7C}"/>
    <dgm:cxn modelId="{92B9713E-4C5C-4EE4-B3BA-78FC336CC785}" type="presOf" srcId="{86A45A42-D5B9-4F40-A0CA-465D4C248AF8}" destId="{0A986049-C802-4843-B8F7-39D1DC1D4D18}" srcOrd="1" destOrd="0" presId="urn:microsoft.com/office/officeart/2005/8/layout/venn1"/>
    <dgm:cxn modelId="{68039975-3429-4BE6-910B-3328EEA25CC0}" srcId="{FA647ACE-8786-43A6-AA77-C3FA4DDA48CF}" destId="{F8D4EBC5-AC0A-4A94-BB88-2E735ACA69B8}" srcOrd="1" destOrd="0" parTransId="{C4EB3526-E992-4FFB-9017-5111107933C2}" sibTransId="{7732081D-BA31-467A-90BE-019C40533EB8}"/>
    <dgm:cxn modelId="{EAC23376-0DE7-4A72-BC03-3ED6A9674180}" type="presOf" srcId="{87FC306C-0017-4BFB-B3F8-CF0FE249E89B}" destId="{59102E86-70AB-4F8E-B078-3AD8C1A2BEC0}" srcOrd="1" destOrd="0" presId="urn:microsoft.com/office/officeart/2005/8/layout/venn1"/>
    <dgm:cxn modelId="{F4C8499A-C017-4E3E-9CEA-A72ED1D13B93}" type="presOf" srcId="{87FC306C-0017-4BFB-B3F8-CF0FE249E89B}" destId="{80D9430C-47C5-407A-89D1-D3290EDF7D53}" srcOrd="0" destOrd="0" presId="urn:microsoft.com/office/officeart/2005/8/layout/venn1"/>
    <dgm:cxn modelId="{4B48A79D-6210-47F0-9937-8569217E5489}" srcId="{FA647ACE-8786-43A6-AA77-C3FA4DDA48CF}" destId="{87FC306C-0017-4BFB-B3F8-CF0FE249E89B}" srcOrd="0" destOrd="0" parTransId="{3F0B8D76-D7FD-46F8-85E7-FAE76051BF01}" sibTransId="{458B5383-A1CA-4606-B891-26DAFBCC320F}"/>
    <dgm:cxn modelId="{C4D478A6-21BA-40AB-A2CE-3776621862F4}" type="presOf" srcId="{FA647ACE-8786-43A6-AA77-C3FA4DDA48CF}" destId="{119A2272-2E65-418B-9A62-61655F13815E}" srcOrd="0" destOrd="0" presId="urn:microsoft.com/office/officeart/2005/8/layout/venn1"/>
    <dgm:cxn modelId="{245AF3E0-84D0-4635-9A1F-91F0F353691D}" type="presOf" srcId="{86A45A42-D5B9-4F40-A0CA-465D4C248AF8}" destId="{EE07F8B6-1DE8-46E9-8A89-1388FB6C63CF}" srcOrd="0" destOrd="0" presId="urn:microsoft.com/office/officeart/2005/8/layout/venn1"/>
    <dgm:cxn modelId="{AEC913F5-D836-4485-8099-E99BBEFD44B1}" type="presOf" srcId="{F8D4EBC5-AC0A-4A94-BB88-2E735ACA69B8}" destId="{8C27FB52-A181-4CFC-B40D-09E2EBAAD3B2}" srcOrd="0" destOrd="0" presId="urn:microsoft.com/office/officeart/2005/8/layout/venn1"/>
    <dgm:cxn modelId="{89A889FE-9986-45F4-8CE0-5CC0026B89E8}" type="presOf" srcId="{F8D4EBC5-AC0A-4A94-BB88-2E735ACA69B8}" destId="{76DA248E-2C7E-48EA-AB1B-C7BE7986F4F7}" srcOrd="1" destOrd="0" presId="urn:microsoft.com/office/officeart/2005/8/layout/venn1"/>
    <dgm:cxn modelId="{AB2354C7-18CE-4F02-811B-6E1A41228946}" type="presParOf" srcId="{119A2272-2E65-418B-9A62-61655F13815E}" destId="{80D9430C-47C5-407A-89D1-D3290EDF7D53}" srcOrd="0" destOrd="0" presId="urn:microsoft.com/office/officeart/2005/8/layout/venn1"/>
    <dgm:cxn modelId="{731F6492-3477-47D0-A1D0-5EA96A624910}" type="presParOf" srcId="{119A2272-2E65-418B-9A62-61655F13815E}" destId="{59102E86-70AB-4F8E-B078-3AD8C1A2BEC0}" srcOrd="1" destOrd="0" presId="urn:microsoft.com/office/officeart/2005/8/layout/venn1"/>
    <dgm:cxn modelId="{4C5DA093-A0B3-4AEA-9B58-65FDC0529E09}" type="presParOf" srcId="{119A2272-2E65-418B-9A62-61655F13815E}" destId="{8C27FB52-A181-4CFC-B40D-09E2EBAAD3B2}" srcOrd="2" destOrd="0" presId="urn:microsoft.com/office/officeart/2005/8/layout/venn1"/>
    <dgm:cxn modelId="{E4575381-8FC9-4F37-B7CD-277ED34F7857}" type="presParOf" srcId="{119A2272-2E65-418B-9A62-61655F13815E}" destId="{76DA248E-2C7E-48EA-AB1B-C7BE7986F4F7}" srcOrd="3" destOrd="0" presId="urn:microsoft.com/office/officeart/2005/8/layout/venn1"/>
    <dgm:cxn modelId="{CC0D11B9-38DD-4D46-A5FE-48DB3E5D2F4B}" type="presParOf" srcId="{119A2272-2E65-418B-9A62-61655F13815E}" destId="{EE07F8B6-1DE8-46E9-8A89-1388FB6C63CF}" srcOrd="4" destOrd="0" presId="urn:microsoft.com/office/officeart/2005/8/layout/venn1"/>
    <dgm:cxn modelId="{6438D6D1-DDA2-4B19-82A8-7AE682B44CD9}" type="presParOf" srcId="{119A2272-2E65-418B-9A62-61655F13815E}" destId="{0A986049-C802-4843-B8F7-39D1DC1D4D1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F3E8AC-EAA4-49D3-94C9-7A1450F42DDA}" type="doc">
      <dgm:prSet loTypeId="urn:microsoft.com/office/officeart/2005/8/layout/pList2" loCatId="list" qsTypeId="urn:microsoft.com/office/officeart/2005/8/quickstyle/simple1" qsCatId="simple" csTypeId="urn:microsoft.com/office/officeart/2005/8/colors/accent3_1" csCatId="accent3" phldr="1"/>
      <dgm:spPr/>
    </dgm:pt>
    <dgm:pt modelId="{CAD35D62-44DF-432A-97FB-F167F5151011}">
      <dgm:prSet phldrT="[Text]"/>
      <dgm:spPr/>
      <dgm:t>
        <a:bodyPr/>
        <a:lstStyle/>
        <a:p>
          <a:r>
            <a:rPr lang="en-US" b="1" dirty="0"/>
            <a:t>Cars</a:t>
          </a:r>
        </a:p>
        <a:p>
          <a:r>
            <a:rPr lang="en-US" dirty="0"/>
            <a:t>$200 MM</a:t>
          </a:r>
        </a:p>
        <a:p>
          <a:r>
            <a:rPr lang="en-US" b="1" dirty="0">
              <a:solidFill>
                <a:srgbClr val="006600"/>
              </a:solidFill>
            </a:rPr>
            <a:t>Oil</a:t>
          </a:r>
        </a:p>
      </dgm:t>
    </dgm:pt>
    <dgm:pt modelId="{23F184C8-F14F-49F5-8DD7-999F40CE7E64}" type="parTrans" cxnId="{FA78367C-429D-435E-A5DF-A4E1163F9F55}">
      <dgm:prSet/>
      <dgm:spPr/>
      <dgm:t>
        <a:bodyPr/>
        <a:lstStyle/>
        <a:p>
          <a:endParaRPr lang="en-US"/>
        </a:p>
      </dgm:t>
    </dgm:pt>
    <dgm:pt modelId="{39A1E8EF-6AE1-43CD-8A77-EF30A3221E38}" type="sibTrans" cxnId="{FA78367C-429D-435E-A5DF-A4E1163F9F55}">
      <dgm:prSet/>
      <dgm:spPr/>
      <dgm:t>
        <a:bodyPr/>
        <a:lstStyle/>
        <a:p>
          <a:endParaRPr lang="en-US"/>
        </a:p>
      </dgm:t>
    </dgm:pt>
    <dgm:pt modelId="{57A076E5-FDEA-4045-9FF0-05FD78AD6576}">
      <dgm:prSet phldrT="[Text]"/>
      <dgm:spPr/>
      <dgm:t>
        <a:bodyPr/>
        <a:lstStyle/>
        <a:p>
          <a:r>
            <a:rPr lang="en-US" b="1" dirty="0"/>
            <a:t>Planes</a:t>
          </a:r>
        </a:p>
        <a:p>
          <a:r>
            <a:rPr lang="en-US" dirty="0"/>
            <a:t>$300 MM</a:t>
          </a:r>
        </a:p>
        <a:p>
          <a:r>
            <a:rPr lang="en-US" b="1" dirty="0">
              <a:solidFill>
                <a:srgbClr val="006600"/>
              </a:solidFill>
            </a:rPr>
            <a:t>Oil</a:t>
          </a:r>
        </a:p>
      </dgm:t>
    </dgm:pt>
    <dgm:pt modelId="{66370DA3-631F-405F-B0EE-57FD03E479D9}" type="parTrans" cxnId="{5549F53A-77AE-46F7-B86B-0F5B8EBEFC76}">
      <dgm:prSet/>
      <dgm:spPr/>
      <dgm:t>
        <a:bodyPr/>
        <a:lstStyle/>
        <a:p>
          <a:endParaRPr lang="en-US"/>
        </a:p>
      </dgm:t>
    </dgm:pt>
    <dgm:pt modelId="{4A37C823-96AB-4EEF-9B01-A08979CBE9E1}" type="sibTrans" cxnId="{5549F53A-77AE-46F7-B86B-0F5B8EBEFC76}">
      <dgm:prSet/>
      <dgm:spPr/>
      <dgm:t>
        <a:bodyPr/>
        <a:lstStyle/>
        <a:p>
          <a:endParaRPr lang="en-US"/>
        </a:p>
      </dgm:t>
    </dgm:pt>
    <dgm:pt modelId="{C4D14860-2CDF-4CDE-8608-7593DF242D79}">
      <dgm:prSet phldrT="[Text]"/>
      <dgm:spPr/>
      <dgm:t>
        <a:bodyPr/>
        <a:lstStyle/>
        <a:p>
          <a:r>
            <a:rPr lang="en-US" b="1" dirty="0"/>
            <a:t>Chip Factories</a:t>
          </a:r>
        </a:p>
        <a:p>
          <a:r>
            <a:rPr lang="en-US" dirty="0"/>
            <a:t>$300 MM</a:t>
          </a:r>
        </a:p>
        <a:p>
          <a:r>
            <a:rPr lang="en-US" b="1" dirty="0"/>
            <a:t>Electricity</a:t>
          </a:r>
        </a:p>
      </dgm:t>
    </dgm:pt>
    <dgm:pt modelId="{D35F7C29-3DF0-4426-82FE-9A64F93B7F69}" type="parTrans" cxnId="{613E664F-E44D-41C7-A4CC-86B58CB9CA09}">
      <dgm:prSet/>
      <dgm:spPr/>
      <dgm:t>
        <a:bodyPr/>
        <a:lstStyle/>
        <a:p>
          <a:endParaRPr lang="en-US"/>
        </a:p>
      </dgm:t>
    </dgm:pt>
    <dgm:pt modelId="{CA9CE8C7-C4DD-4997-BF3B-90A304C71594}" type="sibTrans" cxnId="{613E664F-E44D-41C7-A4CC-86B58CB9CA09}">
      <dgm:prSet/>
      <dgm:spPr/>
      <dgm:t>
        <a:bodyPr/>
        <a:lstStyle/>
        <a:p>
          <a:endParaRPr lang="en-US"/>
        </a:p>
      </dgm:t>
    </dgm:pt>
    <dgm:pt modelId="{0A4E0787-FE9A-40C2-BC97-16B6D98C27F9}">
      <dgm:prSet phldrT="[Text]"/>
      <dgm:spPr/>
      <dgm:t>
        <a:bodyPr/>
        <a:lstStyle/>
        <a:p>
          <a:r>
            <a:rPr lang="en-US" b="1" dirty="0"/>
            <a:t>Datacenters</a:t>
          </a:r>
        </a:p>
        <a:p>
          <a:r>
            <a:rPr lang="en-US" dirty="0"/>
            <a:t>$600 - $2,000 MM</a:t>
          </a:r>
        </a:p>
        <a:p>
          <a:r>
            <a:rPr lang="en-US" b="1" dirty="0"/>
            <a:t>Electricity</a:t>
          </a:r>
        </a:p>
      </dgm:t>
    </dgm:pt>
    <dgm:pt modelId="{1AFE9BDA-B796-427C-9FA9-FF3877EA9D65}" type="parTrans" cxnId="{B65829C6-5F44-4A03-B20D-7B168D889711}">
      <dgm:prSet/>
      <dgm:spPr/>
      <dgm:t>
        <a:bodyPr/>
        <a:lstStyle/>
        <a:p>
          <a:endParaRPr lang="en-US"/>
        </a:p>
      </dgm:t>
    </dgm:pt>
    <dgm:pt modelId="{E43011F4-0C84-41F0-8188-EC0646ED70D5}" type="sibTrans" cxnId="{B65829C6-5F44-4A03-B20D-7B168D889711}">
      <dgm:prSet/>
      <dgm:spPr/>
      <dgm:t>
        <a:bodyPr/>
        <a:lstStyle/>
        <a:p>
          <a:endParaRPr lang="en-US"/>
        </a:p>
      </dgm:t>
    </dgm:pt>
    <dgm:pt modelId="{5F8A2268-10AD-4D67-924F-8CDF4759F5C7}" type="pres">
      <dgm:prSet presAssocID="{A9F3E8AC-EAA4-49D3-94C9-7A1450F42DDA}" presName="Name0" presStyleCnt="0">
        <dgm:presLayoutVars>
          <dgm:dir/>
          <dgm:resizeHandles val="exact"/>
        </dgm:presLayoutVars>
      </dgm:prSet>
      <dgm:spPr/>
    </dgm:pt>
    <dgm:pt modelId="{8269944F-F547-4DF2-A94A-72983BF0743B}" type="pres">
      <dgm:prSet presAssocID="{A9F3E8AC-EAA4-49D3-94C9-7A1450F42DDA}" presName="bkgdShp" presStyleLbl="alignAccFollowNode1" presStyleIdx="0" presStyleCnt="1" custLinFactNeighborY="-523"/>
      <dgm:spPr/>
    </dgm:pt>
    <dgm:pt modelId="{BA0D2DDB-D18D-4653-B360-8808C9D8C8E2}" type="pres">
      <dgm:prSet presAssocID="{A9F3E8AC-EAA4-49D3-94C9-7A1450F42DDA}" presName="linComp" presStyleCnt="0"/>
      <dgm:spPr/>
    </dgm:pt>
    <dgm:pt modelId="{9F6F2800-1204-4296-ACC5-A60972259EA8}" type="pres">
      <dgm:prSet presAssocID="{CAD35D62-44DF-432A-97FB-F167F5151011}" presName="compNode" presStyleCnt="0"/>
      <dgm:spPr/>
    </dgm:pt>
    <dgm:pt modelId="{708CEE31-3199-4ED8-BEBF-4966A3FDD75B}" type="pres">
      <dgm:prSet presAssocID="{CAD35D62-44DF-432A-97FB-F167F5151011}" presName="node" presStyleLbl="node1" presStyleIdx="0" presStyleCnt="4">
        <dgm:presLayoutVars>
          <dgm:bulletEnabled val="1"/>
        </dgm:presLayoutVars>
      </dgm:prSet>
      <dgm:spPr/>
    </dgm:pt>
    <dgm:pt modelId="{D53B6E3A-F5F9-4E2F-A813-C9A1F22509FE}" type="pres">
      <dgm:prSet presAssocID="{CAD35D62-44DF-432A-97FB-F167F5151011}" presName="invisiNode" presStyleLbl="node1" presStyleIdx="0" presStyleCnt="4"/>
      <dgm:spPr/>
    </dgm:pt>
    <dgm:pt modelId="{D409A3F9-8943-4DF5-81EE-F35DA413598D}" type="pres">
      <dgm:prSet presAssocID="{CAD35D62-44DF-432A-97FB-F167F5151011}"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dgm:spPr>
    </dgm:pt>
    <dgm:pt modelId="{E965B36B-7A3A-4F65-AECD-1C9EA7466F3B}" type="pres">
      <dgm:prSet presAssocID="{39A1E8EF-6AE1-43CD-8A77-EF30A3221E38}" presName="sibTrans" presStyleLbl="sibTrans2D1" presStyleIdx="0" presStyleCnt="0"/>
      <dgm:spPr/>
    </dgm:pt>
    <dgm:pt modelId="{949D85C5-05A2-43CB-93B9-61F9EAC6D82C}" type="pres">
      <dgm:prSet presAssocID="{57A076E5-FDEA-4045-9FF0-05FD78AD6576}" presName="compNode" presStyleCnt="0"/>
      <dgm:spPr/>
    </dgm:pt>
    <dgm:pt modelId="{EE720302-3C50-4B29-80FB-25F235EA2680}" type="pres">
      <dgm:prSet presAssocID="{57A076E5-FDEA-4045-9FF0-05FD78AD6576}" presName="node" presStyleLbl="node1" presStyleIdx="1" presStyleCnt="4">
        <dgm:presLayoutVars>
          <dgm:bulletEnabled val="1"/>
        </dgm:presLayoutVars>
      </dgm:prSet>
      <dgm:spPr/>
    </dgm:pt>
    <dgm:pt modelId="{991C92D9-915D-42FE-BF07-0F8CAA1057D3}" type="pres">
      <dgm:prSet presAssocID="{57A076E5-FDEA-4045-9FF0-05FD78AD6576}" presName="invisiNode" presStyleLbl="node1" presStyleIdx="1" presStyleCnt="4"/>
      <dgm:spPr/>
    </dgm:pt>
    <dgm:pt modelId="{62EF0E2F-65F8-4475-BE19-DDE459C92A35}" type="pres">
      <dgm:prSet presAssocID="{57A076E5-FDEA-4045-9FF0-05FD78AD6576}"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EE837CD6-A383-4ABA-BF5D-C4A5B7FE6800}" type="pres">
      <dgm:prSet presAssocID="{4A37C823-96AB-4EEF-9B01-A08979CBE9E1}" presName="sibTrans" presStyleLbl="sibTrans2D1" presStyleIdx="0" presStyleCnt="0"/>
      <dgm:spPr/>
    </dgm:pt>
    <dgm:pt modelId="{C424899F-69FB-40E3-8197-71332B22A6F8}" type="pres">
      <dgm:prSet presAssocID="{C4D14860-2CDF-4CDE-8608-7593DF242D79}" presName="compNode" presStyleCnt="0"/>
      <dgm:spPr/>
    </dgm:pt>
    <dgm:pt modelId="{CC750125-27E3-4F44-82AB-EE0B1BD36804}" type="pres">
      <dgm:prSet presAssocID="{C4D14860-2CDF-4CDE-8608-7593DF242D79}" presName="node" presStyleLbl="node1" presStyleIdx="2" presStyleCnt="4">
        <dgm:presLayoutVars>
          <dgm:bulletEnabled val="1"/>
        </dgm:presLayoutVars>
      </dgm:prSet>
      <dgm:spPr/>
    </dgm:pt>
    <dgm:pt modelId="{03D2C84D-F18B-48A5-BD4C-3E5423B47640}" type="pres">
      <dgm:prSet presAssocID="{C4D14860-2CDF-4CDE-8608-7593DF242D79}" presName="invisiNode" presStyleLbl="node1" presStyleIdx="2" presStyleCnt="4"/>
      <dgm:spPr/>
    </dgm:pt>
    <dgm:pt modelId="{ACB45E47-4CF9-4C83-BCF6-5F643B2FBB2A}" type="pres">
      <dgm:prSet presAssocID="{C4D14860-2CDF-4CDE-8608-7593DF242D79}"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dgm:spPr>
    </dgm:pt>
    <dgm:pt modelId="{067D85DF-5BA7-4033-B619-16ADDFB914D5}" type="pres">
      <dgm:prSet presAssocID="{CA9CE8C7-C4DD-4997-BF3B-90A304C71594}" presName="sibTrans" presStyleLbl="sibTrans2D1" presStyleIdx="0" presStyleCnt="0"/>
      <dgm:spPr/>
    </dgm:pt>
    <dgm:pt modelId="{057D0BE5-FBEB-4B5B-B11A-940C3744F14B}" type="pres">
      <dgm:prSet presAssocID="{0A4E0787-FE9A-40C2-BC97-16B6D98C27F9}" presName="compNode" presStyleCnt="0"/>
      <dgm:spPr/>
    </dgm:pt>
    <dgm:pt modelId="{4D83C80B-9AF4-47A8-9514-20071628D827}" type="pres">
      <dgm:prSet presAssocID="{0A4E0787-FE9A-40C2-BC97-16B6D98C27F9}" presName="node" presStyleLbl="node1" presStyleIdx="3" presStyleCnt="4">
        <dgm:presLayoutVars>
          <dgm:bulletEnabled val="1"/>
        </dgm:presLayoutVars>
      </dgm:prSet>
      <dgm:spPr/>
    </dgm:pt>
    <dgm:pt modelId="{1CA5D6F3-FC71-4908-9390-B844E30968CA}" type="pres">
      <dgm:prSet presAssocID="{0A4E0787-FE9A-40C2-BC97-16B6D98C27F9}" presName="invisiNode" presStyleLbl="node1" presStyleIdx="3" presStyleCnt="4"/>
      <dgm:spPr/>
    </dgm:pt>
    <dgm:pt modelId="{7120F138-CBD5-4307-971A-F690782F64AC}" type="pres">
      <dgm:prSet presAssocID="{0A4E0787-FE9A-40C2-BC97-16B6D98C27F9}"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dgm:spPr>
    </dgm:pt>
  </dgm:ptLst>
  <dgm:cxnLst>
    <dgm:cxn modelId="{907B1620-B166-4031-BDBB-E45D8C802E00}" type="presOf" srcId="{39A1E8EF-6AE1-43CD-8A77-EF30A3221E38}" destId="{E965B36B-7A3A-4F65-AECD-1C9EA7466F3B}" srcOrd="0" destOrd="0" presId="urn:microsoft.com/office/officeart/2005/8/layout/pList2"/>
    <dgm:cxn modelId="{5549F53A-77AE-46F7-B86B-0F5B8EBEFC76}" srcId="{A9F3E8AC-EAA4-49D3-94C9-7A1450F42DDA}" destId="{57A076E5-FDEA-4045-9FF0-05FD78AD6576}" srcOrd="1" destOrd="0" parTransId="{66370DA3-631F-405F-B0EE-57FD03E479D9}" sibTransId="{4A37C823-96AB-4EEF-9B01-A08979CBE9E1}"/>
    <dgm:cxn modelId="{94B0E43B-AE81-4A14-97B7-E0DECC3767AD}" type="presOf" srcId="{CA9CE8C7-C4DD-4997-BF3B-90A304C71594}" destId="{067D85DF-5BA7-4033-B619-16ADDFB914D5}" srcOrd="0" destOrd="0" presId="urn:microsoft.com/office/officeart/2005/8/layout/pList2"/>
    <dgm:cxn modelId="{D2A2E046-9D27-49F7-87C8-E74656718892}" type="presOf" srcId="{4A37C823-96AB-4EEF-9B01-A08979CBE9E1}" destId="{EE837CD6-A383-4ABA-BF5D-C4A5B7FE6800}" srcOrd="0" destOrd="0" presId="urn:microsoft.com/office/officeart/2005/8/layout/pList2"/>
    <dgm:cxn modelId="{613E664F-E44D-41C7-A4CC-86B58CB9CA09}" srcId="{A9F3E8AC-EAA4-49D3-94C9-7A1450F42DDA}" destId="{C4D14860-2CDF-4CDE-8608-7593DF242D79}" srcOrd="2" destOrd="0" parTransId="{D35F7C29-3DF0-4426-82FE-9A64F93B7F69}" sibTransId="{CA9CE8C7-C4DD-4997-BF3B-90A304C71594}"/>
    <dgm:cxn modelId="{3EB5D476-3248-465A-A160-F37AB7D40C64}" type="presOf" srcId="{CAD35D62-44DF-432A-97FB-F167F5151011}" destId="{708CEE31-3199-4ED8-BEBF-4966A3FDD75B}" srcOrd="0" destOrd="0" presId="urn:microsoft.com/office/officeart/2005/8/layout/pList2"/>
    <dgm:cxn modelId="{FA78367C-429D-435E-A5DF-A4E1163F9F55}" srcId="{A9F3E8AC-EAA4-49D3-94C9-7A1450F42DDA}" destId="{CAD35D62-44DF-432A-97FB-F167F5151011}" srcOrd="0" destOrd="0" parTransId="{23F184C8-F14F-49F5-8DD7-999F40CE7E64}" sibTransId="{39A1E8EF-6AE1-43CD-8A77-EF30A3221E38}"/>
    <dgm:cxn modelId="{49C5808F-7331-4360-888A-E0A09AFEA212}" type="presOf" srcId="{57A076E5-FDEA-4045-9FF0-05FD78AD6576}" destId="{EE720302-3C50-4B29-80FB-25F235EA2680}" srcOrd="0" destOrd="0" presId="urn:microsoft.com/office/officeart/2005/8/layout/pList2"/>
    <dgm:cxn modelId="{CEAB1099-C5B0-40D5-888B-D12A6D58DB30}" type="presOf" srcId="{A9F3E8AC-EAA4-49D3-94C9-7A1450F42DDA}" destId="{5F8A2268-10AD-4D67-924F-8CDF4759F5C7}" srcOrd="0" destOrd="0" presId="urn:microsoft.com/office/officeart/2005/8/layout/pList2"/>
    <dgm:cxn modelId="{B65829C6-5F44-4A03-B20D-7B168D889711}" srcId="{A9F3E8AC-EAA4-49D3-94C9-7A1450F42DDA}" destId="{0A4E0787-FE9A-40C2-BC97-16B6D98C27F9}" srcOrd="3" destOrd="0" parTransId="{1AFE9BDA-B796-427C-9FA9-FF3877EA9D65}" sibTransId="{E43011F4-0C84-41F0-8188-EC0646ED70D5}"/>
    <dgm:cxn modelId="{1E3C89EC-A930-4EA9-BB5C-3D4C3693EA23}" type="presOf" srcId="{C4D14860-2CDF-4CDE-8608-7593DF242D79}" destId="{CC750125-27E3-4F44-82AB-EE0B1BD36804}" srcOrd="0" destOrd="0" presId="urn:microsoft.com/office/officeart/2005/8/layout/pList2"/>
    <dgm:cxn modelId="{5CC2F1F6-29F5-4D52-A976-12A2C5EE930C}" type="presOf" srcId="{0A4E0787-FE9A-40C2-BC97-16B6D98C27F9}" destId="{4D83C80B-9AF4-47A8-9514-20071628D827}" srcOrd="0" destOrd="0" presId="urn:microsoft.com/office/officeart/2005/8/layout/pList2"/>
    <dgm:cxn modelId="{D3FED11D-AFB6-48D0-8ED3-A70E11042C84}" type="presParOf" srcId="{5F8A2268-10AD-4D67-924F-8CDF4759F5C7}" destId="{8269944F-F547-4DF2-A94A-72983BF0743B}" srcOrd="0" destOrd="0" presId="urn:microsoft.com/office/officeart/2005/8/layout/pList2"/>
    <dgm:cxn modelId="{2FC63F0B-3588-4620-8424-68AD7A9FA24C}" type="presParOf" srcId="{5F8A2268-10AD-4D67-924F-8CDF4759F5C7}" destId="{BA0D2DDB-D18D-4653-B360-8808C9D8C8E2}" srcOrd="1" destOrd="0" presId="urn:microsoft.com/office/officeart/2005/8/layout/pList2"/>
    <dgm:cxn modelId="{F1DA1A1A-00C3-4EDE-9C7E-4F3231A6BE9D}" type="presParOf" srcId="{BA0D2DDB-D18D-4653-B360-8808C9D8C8E2}" destId="{9F6F2800-1204-4296-ACC5-A60972259EA8}" srcOrd="0" destOrd="0" presId="urn:microsoft.com/office/officeart/2005/8/layout/pList2"/>
    <dgm:cxn modelId="{66DF803D-4B07-4AC4-939A-66414E534F8D}" type="presParOf" srcId="{9F6F2800-1204-4296-ACC5-A60972259EA8}" destId="{708CEE31-3199-4ED8-BEBF-4966A3FDD75B}" srcOrd="0" destOrd="0" presId="urn:microsoft.com/office/officeart/2005/8/layout/pList2"/>
    <dgm:cxn modelId="{1F38E5D4-9003-420D-B933-105D07865E56}" type="presParOf" srcId="{9F6F2800-1204-4296-ACC5-A60972259EA8}" destId="{D53B6E3A-F5F9-4E2F-A813-C9A1F22509FE}" srcOrd="1" destOrd="0" presId="urn:microsoft.com/office/officeart/2005/8/layout/pList2"/>
    <dgm:cxn modelId="{D7B0E545-BE6D-4248-B3C6-A761536640A7}" type="presParOf" srcId="{9F6F2800-1204-4296-ACC5-A60972259EA8}" destId="{D409A3F9-8943-4DF5-81EE-F35DA413598D}" srcOrd="2" destOrd="0" presId="urn:microsoft.com/office/officeart/2005/8/layout/pList2"/>
    <dgm:cxn modelId="{B919D41C-D60C-45A8-BB84-9CF5E5A70D61}" type="presParOf" srcId="{BA0D2DDB-D18D-4653-B360-8808C9D8C8E2}" destId="{E965B36B-7A3A-4F65-AECD-1C9EA7466F3B}" srcOrd="1" destOrd="0" presId="urn:microsoft.com/office/officeart/2005/8/layout/pList2"/>
    <dgm:cxn modelId="{E0079D2F-B6CC-44C1-B709-B476EF5BAA16}" type="presParOf" srcId="{BA0D2DDB-D18D-4653-B360-8808C9D8C8E2}" destId="{949D85C5-05A2-43CB-93B9-61F9EAC6D82C}" srcOrd="2" destOrd="0" presId="urn:microsoft.com/office/officeart/2005/8/layout/pList2"/>
    <dgm:cxn modelId="{8D727435-52A5-4481-8087-0F5C5A2A4EE7}" type="presParOf" srcId="{949D85C5-05A2-43CB-93B9-61F9EAC6D82C}" destId="{EE720302-3C50-4B29-80FB-25F235EA2680}" srcOrd="0" destOrd="0" presId="urn:microsoft.com/office/officeart/2005/8/layout/pList2"/>
    <dgm:cxn modelId="{881A7901-CE44-4274-8B9D-50522E479BBF}" type="presParOf" srcId="{949D85C5-05A2-43CB-93B9-61F9EAC6D82C}" destId="{991C92D9-915D-42FE-BF07-0F8CAA1057D3}" srcOrd="1" destOrd="0" presId="urn:microsoft.com/office/officeart/2005/8/layout/pList2"/>
    <dgm:cxn modelId="{E3FE9367-5A47-470B-BC8F-76FE36076977}" type="presParOf" srcId="{949D85C5-05A2-43CB-93B9-61F9EAC6D82C}" destId="{62EF0E2F-65F8-4475-BE19-DDE459C92A35}" srcOrd="2" destOrd="0" presId="urn:microsoft.com/office/officeart/2005/8/layout/pList2"/>
    <dgm:cxn modelId="{3E6A678D-8EF6-492C-AFE3-B5FC19F507F7}" type="presParOf" srcId="{BA0D2DDB-D18D-4653-B360-8808C9D8C8E2}" destId="{EE837CD6-A383-4ABA-BF5D-C4A5B7FE6800}" srcOrd="3" destOrd="0" presId="urn:microsoft.com/office/officeart/2005/8/layout/pList2"/>
    <dgm:cxn modelId="{6214980D-50EB-4328-AE1B-491876B2D7A9}" type="presParOf" srcId="{BA0D2DDB-D18D-4653-B360-8808C9D8C8E2}" destId="{C424899F-69FB-40E3-8197-71332B22A6F8}" srcOrd="4" destOrd="0" presId="urn:microsoft.com/office/officeart/2005/8/layout/pList2"/>
    <dgm:cxn modelId="{330F0000-0E89-4692-9F0C-4BBDF9040CB6}" type="presParOf" srcId="{C424899F-69FB-40E3-8197-71332B22A6F8}" destId="{CC750125-27E3-4F44-82AB-EE0B1BD36804}" srcOrd="0" destOrd="0" presId="urn:microsoft.com/office/officeart/2005/8/layout/pList2"/>
    <dgm:cxn modelId="{5B23DDEC-0059-4339-ADC6-F8CB7009FA4D}" type="presParOf" srcId="{C424899F-69FB-40E3-8197-71332B22A6F8}" destId="{03D2C84D-F18B-48A5-BD4C-3E5423B47640}" srcOrd="1" destOrd="0" presId="urn:microsoft.com/office/officeart/2005/8/layout/pList2"/>
    <dgm:cxn modelId="{8C43390C-4B79-422D-BC79-6F224C79965E}" type="presParOf" srcId="{C424899F-69FB-40E3-8197-71332B22A6F8}" destId="{ACB45E47-4CF9-4C83-BCF6-5F643B2FBB2A}" srcOrd="2" destOrd="0" presId="urn:microsoft.com/office/officeart/2005/8/layout/pList2"/>
    <dgm:cxn modelId="{3714C8DB-3571-408F-B7B2-DAA8956161D4}" type="presParOf" srcId="{BA0D2DDB-D18D-4653-B360-8808C9D8C8E2}" destId="{067D85DF-5BA7-4033-B619-16ADDFB914D5}" srcOrd="5" destOrd="0" presId="urn:microsoft.com/office/officeart/2005/8/layout/pList2"/>
    <dgm:cxn modelId="{78EBAA98-85D8-4C62-B1B3-618A3A69981F}" type="presParOf" srcId="{BA0D2DDB-D18D-4653-B360-8808C9D8C8E2}" destId="{057D0BE5-FBEB-4B5B-B11A-940C3744F14B}" srcOrd="6" destOrd="0" presId="urn:microsoft.com/office/officeart/2005/8/layout/pList2"/>
    <dgm:cxn modelId="{7A4BD949-72A2-4A9B-A1B7-24B301ED2077}" type="presParOf" srcId="{057D0BE5-FBEB-4B5B-B11A-940C3744F14B}" destId="{4D83C80B-9AF4-47A8-9514-20071628D827}" srcOrd="0" destOrd="0" presId="urn:microsoft.com/office/officeart/2005/8/layout/pList2"/>
    <dgm:cxn modelId="{6C00C30A-30DF-4A24-A5C2-C6CEC0B90FE1}" type="presParOf" srcId="{057D0BE5-FBEB-4B5B-B11A-940C3744F14B}" destId="{1CA5D6F3-FC71-4908-9390-B844E30968CA}" srcOrd="1" destOrd="0" presId="urn:microsoft.com/office/officeart/2005/8/layout/pList2"/>
    <dgm:cxn modelId="{90144FAF-483D-43F8-AA57-EBA24DBBD8C6}" type="presParOf" srcId="{057D0BE5-FBEB-4B5B-B11A-940C3744F14B}" destId="{7120F138-CBD5-4307-971A-F690782F64AC}"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48166A-AF42-4737-ABEC-D75FB01C90D5}" type="doc">
      <dgm:prSet loTypeId="urn:microsoft.com/office/officeart/2005/8/layout/pyramid1" loCatId="pyramid" qsTypeId="urn:microsoft.com/office/officeart/2005/8/quickstyle/simple1" qsCatId="simple" csTypeId="urn:microsoft.com/office/officeart/2005/8/colors/colorful3" csCatId="colorful" phldr="1"/>
      <dgm:spPr/>
    </dgm:pt>
    <dgm:pt modelId="{3BED0423-A05B-4543-B4E0-905F04665CB2}">
      <dgm:prSet phldrT="[Text]" custT="1"/>
      <dgm:spPr>
        <a:solidFill>
          <a:schemeClr val="accent1">
            <a:lumMod val="60000"/>
            <a:lumOff val="40000"/>
          </a:schemeClr>
        </a:solidFill>
      </dgm:spPr>
      <dgm:t>
        <a:bodyPr/>
        <a:lstStyle/>
        <a:p>
          <a:r>
            <a:rPr lang="en-US" sz="2400" dirty="0">
              <a:solidFill>
                <a:schemeClr val="tx1"/>
              </a:solidFill>
            </a:rPr>
            <a:t>Clean Air and Water</a:t>
          </a:r>
        </a:p>
      </dgm:t>
    </dgm:pt>
    <dgm:pt modelId="{25F0561C-08F7-49C1-9DE5-C8F589669A2F}" type="parTrans" cxnId="{F72294D4-2437-49AD-9DCC-B28A62B8145E}">
      <dgm:prSet/>
      <dgm:spPr/>
      <dgm:t>
        <a:bodyPr/>
        <a:lstStyle/>
        <a:p>
          <a:endParaRPr lang="en-US" sz="1400"/>
        </a:p>
      </dgm:t>
    </dgm:pt>
    <dgm:pt modelId="{A189674E-B7F6-4A6D-838D-E49F724EAA2C}" type="sibTrans" cxnId="{F72294D4-2437-49AD-9DCC-B28A62B8145E}">
      <dgm:prSet/>
      <dgm:spPr/>
      <dgm:t>
        <a:bodyPr/>
        <a:lstStyle/>
        <a:p>
          <a:endParaRPr lang="en-US" sz="1400"/>
        </a:p>
      </dgm:t>
    </dgm:pt>
    <dgm:pt modelId="{A1205F5B-5B4D-49B7-B531-C0D73A200F9A}">
      <dgm:prSet phldrT="[Text]" custT="1"/>
      <dgm:spPr>
        <a:solidFill>
          <a:schemeClr val="accent1">
            <a:lumMod val="50000"/>
          </a:schemeClr>
        </a:solidFill>
      </dgm:spPr>
      <dgm:t>
        <a:bodyPr/>
        <a:lstStyle/>
        <a:p>
          <a:r>
            <a:rPr lang="en-US" sz="2400" dirty="0">
              <a:solidFill>
                <a:schemeClr val="bg1"/>
              </a:solidFill>
            </a:rPr>
            <a:t>Reliable</a:t>
          </a:r>
        </a:p>
        <a:p>
          <a:r>
            <a:rPr lang="en-US" sz="2400" dirty="0">
              <a:solidFill>
                <a:schemeClr val="bg1"/>
              </a:solidFill>
            </a:rPr>
            <a:t>(24/7/365)</a:t>
          </a:r>
        </a:p>
      </dgm:t>
    </dgm:pt>
    <dgm:pt modelId="{1B7D4AF1-235D-4214-A32A-A513BABBA7C7}" type="parTrans" cxnId="{EDA47FBC-CF2E-4392-A42F-E94443280DDC}">
      <dgm:prSet/>
      <dgm:spPr/>
      <dgm:t>
        <a:bodyPr/>
        <a:lstStyle/>
        <a:p>
          <a:endParaRPr lang="en-US" sz="1400"/>
        </a:p>
      </dgm:t>
    </dgm:pt>
    <dgm:pt modelId="{C94B26E8-1077-4C99-9530-79403292F3A3}" type="sibTrans" cxnId="{EDA47FBC-CF2E-4392-A42F-E94443280DDC}">
      <dgm:prSet/>
      <dgm:spPr/>
      <dgm:t>
        <a:bodyPr/>
        <a:lstStyle/>
        <a:p>
          <a:endParaRPr lang="en-US" sz="1400"/>
        </a:p>
      </dgm:t>
    </dgm:pt>
    <dgm:pt modelId="{4969A668-EEC2-4C4B-BBDF-B23908475084}">
      <dgm:prSet phldrT="[Text]" custT="1"/>
      <dgm:spPr>
        <a:solidFill>
          <a:schemeClr val="accent1">
            <a:lumMod val="20000"/>
            <a:lumOff val="80000"/>
          </a:schemeClr>
        </a:solidFill>
      </dgm:spPr>
      <dgm:t>
        <a:bodyPr/>
        <a:lstStyle/>
        <a:p>
          <a:r>
            <a:rPr lang="en-US" sz="2400" dirty="0"/>
            <a:t>Low Carbon</a:t>
          </a:r>
        </a:p>
      </dgm:t>
    </dgm:pt>
    <dgm:pt modelId="{AA4FACB2-484B-4216-A7BE-ABCCD298F8A2}" type="parTrans" cxnId="{38200155-6181-428E-BEF1-3652813D33D1}">
      <dgm:prSet/>
      <dgm:spPr/>
      <dgm:t>
        <a:bodyPr/>
        <a:lstStyle/>
        <a:p>
          <a:endParaRPr lang="en-US" sz="1400"/>
        </a:p>
      </dgm:t>
    </dgm:pt>
    <dgm:pt modelId="{830A05CD-15E2-4B98-BD47-155F26466FFA}" type="sibTrans" cxnId="{38200155-6181-428E-BEF1-3652813D33D1}">
      <dgm:prSet/>
      <dgm:spPr/>
      <dgm:t>
        <a:bodyPr/>
        <a:lstStyle/>
        <a:p>
          <a:endParaRPr lang="en-US" sz="1400"/>
        </a:p>
      </dgm:t>
    </dgm:pt>
    <dgm:pt modelId="{DEC63A9F-9894-459B-9CF6-5D23779B1419}">
      <dgm:prSet phldrT="[Text]" custT="1"/>
      <dgm:spPr>
        <a:solidFill>
          <a:schemeClr val="accent1">
            <a:lumMod val="75000"/>
          </a:schemeClr>
        </a:solidFill>
      </dgm:spPr>
      <dgm:t>
        <a:bodyPr/>
        <a:lstStyle/>
        <a:p>
          <a:r>
            <a:rPr lang="en-US" sz="2400" dirty="0">
              <a:solidFill>
                <a:schemeClr val="bg1"/>
              </a:solidFill>
            </a:rPr>
            <a:t>Affordable, Secure</a:t>
          </a:r>
        </a:p>
      </dgm:t>
    </dgm:pt>
    <dgm:pt modelId="{12D6EDC7-D06B-46F4-BD7C-608628FA49D0}" type="parTrans" cxnId="{EC7C367A-1B0E-4CA2-979E-A139A672B092}">
      <dgm:prSet/>
      <dgm:spPr/>
      <dgm:t>
        <a:bodyPr/>
        <a:lstStyle/>
        <a:p>
          <a:endParaRPr lang="en-US" sz="1400"/>
        </a:p>
      </dgm:t>
    </dgm:pt>
    <dgm:pt modelId="{A030F587-F62C-4E70-AF3A-7AEFCC395531}" type="sibTrans" cxnId="{EC7C367A-1B0E-4CA2-979E-A139A672B092}">
      <dgm:prSet/>
      <dgm:spPr/>
      <dgm:t>
        <a:bodyPr/>
        <a:lstStyle/>
        <a:p>
          <a:endParaRPr lang="en-US" sz="1400"/>
        </a:p>
      </dgm:t>
    </dgm:pt>
    <dgm:pt modelId="{68A1CA66-42EA-4117-A118-E942B089CBCD}" type="pres">
      <dgm:prSet presAssocID="{CD48166A-AF42-4737-ABEC-D75FB01C90D5}" presName="Name0" presStyleCnt="0">
        <dgm:presLayoutVars>
          <dgm:dir/>
          <dgm:animLvl val="lvl"/>
          <dgm:resizeHandles val="exact"/>
        </dgm:presLayoutVars>
      </dgm:prSet>
      <dgm:spPr/>
    </dgm:pt>
    <dgm:pt modelId="{9D1B3AB0-6E25-4582-B257-25CF556C7C37}" type="pres">
      <dgm:prSet presAssocID="{4969A668-EEC2-4C4B-BBDF-B23908475084}" presName="Name8" presStyleCnt="0"/>
      <dgm:spPr/>
    </dgm:pt>
    <dgm:pt modelId="{C1E5BA14-3A0B-44CC-87F7-E78A68C9734B}" type="pres">
      <dgm:prSet presAssocID="{4969A668-EEC2-4C4B-BBDF-B23908475084}" presName="level" presStyleLbl="node1" presStyleIdx="0" presStyleCnt="4">
        <dgm:presLayoutVars>
          <dgm:chMax val="1"/>
          <dgm:bulletEnabled val="1"/>
        </dgm:presLayoutVars>
      </dgm:prSet>
      <dgm:spPr/>
    </dgm:pt>
    <dgm:pt modelId="{8F2C872C-F004-456F-9733-9E1111FC6279}" type="pres">
      <dgm:prSet presAssocID="{4969A668-EEC2-4C4B-BBDF-B23908475084}" presName="levelTx" presStyleLbl="revTx" presStyleIdx="0" presStyleCnt="0">
        <dgm:presLayoutVars>
          <dgm:chMax val="1"/>
          <dgm:bulletEnabled val="1"/>
        </dgm:presLayoutVars>
      </dgm:prSet>
      <dgm:spPr/>
    </dgm:pt>
    <dgm:pt modelId="{3C81D5DD-4258-494C-A8A1-303EE0B056D4}" type="pres">
      <dgm:prSet presAssocID="{3BED0423-A05B-4543-B4E0-905F04665CB2}" presName="Name8" presStyleCnt="0"/>
      <dgm:spPr/>
    </dgm:pt>
    <dgm:pt modelId="{695D3C54-E6BD-420A-9CC6-83E783880174}" type="pres">
      <dgm:prSet presAssocID="{3BED0423-A05B-4543-B4E0-905F04665CB2}" presName="level" presStyleLbl="node1" presStyleIdx="1" presStyleCnt="4">
        <dgm:presLayoutVars>
          <dgm:chMax val="1"/>
          <dgm:bulletEnabled val="1"/>
        </dgm:presLayoutVars>
      </dgm:prSet>
      <dgm:spPr/>
    </dgm:pt>
    <dgm:pt modelId="{17A30957-415E-449B-A0E6-1EC6B8C76B64}" type="pres">
      <dgm:prSet presAssocID="{3BED0423-A05B-4543-B4E0-905F04665CB2}" presName="levelTx" presStyleLbl="revTx" presStyleIdx="0" presStyleCnt="0">
        <dgm:presLayoutVars>
          <dgm:chMax val="1"/>
          <dgm:bulletEnabled val="1"/>
        </dgm:presLayoutVars>
      </dgm:prSet>
      <dgm:spPr/>
    </dgm:pt>
    <dgm:pt modelId="{60BC969B-FAED-4B21-B08F-4AD58321A1A8}" type="pres">
      <dgm:prSet presAssocID="{DEC63A9F-9894-459B-9CF6-5D23779B1419}" presName="Name8" presStyleCnt="0"/>
      <dgm:spPr/>
    </dgm:pt>
    <dgm:pt modelId="{0904E4FD-29D1-4F70-AB9F-F187463E5117}" type="pres">
      <dgm:prSet presAssocID="{DEC63A9F-9894-459B-9CF6-5D23779B1419}" presName="level" presStyleLbl="node1" presStyleIdx="2" presStyleCnt="4">
        <dgm:presLayoutVars>
          <dgm:chMax val="1"/>
          <dgm:bulletEnabled val="1"/>
        </dgm:presLayoutVars>
      </dgm:prSet>
      <dgm:spPr/>
    </dgm:pt>
    <dgm:pt modelId="{BA42B969-3FB7-4773-8468-75A665B7131D}" type="pres">
      <dgm:prSet presAssocID="{DEC63A9F-9894-459B-9CF6-5D23779B1419}" presName="levelTx" presStyleLbl="revTx" presStyleIdx="0" presStyleCnt="0">
        <dgm:presLayoutVars>
          <dgm:chMax val="1"/>
          <dgm:bulletEnabled val="1"/>
        </dgm:presLayoutVars>
      </dgm:prSet>
      <dgm:spPr/>
    </dgm:pt>
    <dgm:pt modelId="{197C2C01-A896-46FF-8F4E-9E4A65DEAC29}" type="pres">
      <dgm:prSet presAssocID="{A1205F5B-5B4D-49B7-B531-C0D73A200F9A}" presName="Name8" presStyleCnt="0"/>
      <dgm:spPr/>
    </dgm:pt>
    <dgm:pt modelId="{8053C8FF-9810-49D7-924B-3212187DC0ED}" type="pres">
      <dgm:prSet presAssocID="{A1205F5B-5B4D-49B7-B531-C0D73A200F9A}" presName="level" presStyleLbl="node1" presStyleIdx="3" presStyleCnt="4">
        <dgm:presLayoutVars>
          <dgm:chMax val="1"/>
          <dgm:bulletEnabled val="1"/>
        </dgm:presLayoutVars>
      </dgm:prSet>
      <dgm:spPr/>
    </dgm:pt>
    <dgm:pt modelId="{92C1780C-8C38-4FBD-9EB8-53F4564D2788}" type="pres">
      <dgm:prSet presAssocID="{A1205F5B-5B4D-49B7-B531-C0D73A200F9A}" presName="levelTx" presStyleLbl="revTx" presStyleIdx="0" presStyleCnt="0">
        <dgm:presLayoutVars>
          <dgm:chMax val="1"/>
          <dgm:bulletEnabled val="1"/>
        </dgm:presLayoutVars>
      </dgm:prSet>
      <dgm:spPr/>
    </dgm:pt>
  </dgm:ptLst>
  <dgm:cxnLst>
    <dgm:cxn modelId="{1B97DA32-420E-4D8C-9991-4F9842C23F35}" type="presOf" srcId="{CD48166A-AF42-4737-ABEC-D75FB01C90D5}" destId="{68A1CA66-42EA-4117-A118-E942B089CBCD}" srcOrd="0" destOrd="0" presId="urn:microsoft.com/office/officeart/2005/8/layout/pyramid1"/>
    <dgm:cxn modelId="{F2013D51-F611-4BE5-92D3-D2C903731E8D}" type="presOf" srcId="{4969A668-EEC2-4C4B-BBDF-B23908475084}" destId="{C1E5BA14-3A0B-44CC-87F7-E78A68C9734B}" srcOrd="0" destOrd="0" presId="urn:microsoft.com/office/officeart/2005/8/layout/pyramid1"/>
    <dgm:cxn modelId="{38200155-6181-428E-BEF1-3652813D33D1}" srcId="{CD48166A-AF42-4737-ABEC-D75FB01C90D5}" destId="{4969A668-EEC2-4C4B-BBDF-B23908475084}" srcOrd="0" destOrd="0" parTransId="{AA4FACB2-484B-4216-A7BE-ABCCD298F8A2}" sibTransId="{830A05CD-15E2-4B98-BD47-155F26466FFA}"/>
    <dgm:cxn modelId="{EC7C367A-1B0E-4CA2-979E-A139A672B092}" srcId="{CD48166A-AF42-4737-ABEC-D75FB01C90D5}" destId="{DEC63A9F-9894-459B-9CF6-5D23779B1419}" srcOrd="2" destOrd="0" parTransId="{12D6EDC7-D06B-46F4-BD7C-608628FA49D0}" sibTransId="{A030F587-F62C-4E70-AF3A-7AEFCC395531}"/>
    <dgm:cxn modelId="{8FDF6381-FDD6-4DAC-B754-83E79665C78A}" type="presOf" srcId="{A1205F5B-5B4D-49B7-B531-C0D73A200F9A}" destId="{92C1780C-8C38-4FBD-9EB8-53F4564D2788}" srcOrd="1" destOrd="0" presId="urn:microsoft.com/office/officeart/2005/8/layout/pyramid1"/>
    <dgm:cxn modelId="{968C3B9F-896B-4C38-9CFA-50E139D7CB34}" type="presOf" srcId="{A1205F5B-5B4D-49B7-B531-C0D73A200F9A}" destId="{8053C8FF-9810-49D7-924B-3212187DC0ED}" srcOrd="0" destOrd="0" presId="urn:microsoft.com/office/officeart/2005/8/layout/pyramid1"/>
    <dgm:cxn modelId="{F1D33AA7-9CED-4B61-96B7-DB1C522A1257}" type="presOf" srcId="{4969A668-EEC2-4C4B-BBDF-B23908475084}" destId="{8F2C872C-F004-456F-9733-9E1111FC6279}" srcOrd="1" destOrd="0" presId="urn:microsoft.com/office/officeart/2005/8/layout/pyramid1"/>
    <dgm:cxn modelId="{B9B422A9-C28A-4C79-A6DF-6C023B299A1B}" type="presOf" srcId="{DEC63A9F-9894-459B-9CF6-5D23779B1419}" destId="{BA42B969-3FB7-4773-8468-75A665B7131D}" srcOrd="1" destOrd="0" presId="urn:microsoft.com/office/officeart/2005/8/layout/pyramid1"/>
    <dgm:cxn modelId="{E16CA7B9-7DD5-4839-85FC-C40BC7ACCD90}" type="presOf" srcId="{3BED0423-A05B-4543-B4E0-905F04665CB2}" destId="{17A30957-415E-449B-A0E6-1EC6B8C76B64}" srcOrd="1" destOrd="0" presId="urn:microsoft.com/office/officeart/2005/8/layout/pyramid1"/>
    <dgm:cxn modelId="{EDA47FBC-CF2E-4392-A42F-E94443280DDC}" srcId="{CD48166A-AF42-4737-ABEC-D75FB01C90D5}" destId="{A1205F5B-5B4D-49B7-B531-C0D73A200F9A}" srcOrd="3" destOrd="0" parTransId="{1B7D4AF1-235D-4214-A32A-A513BABBA7C7}" sibTransId="{C94B26E8-1077-4C99-9530-79403292F3A3}"/>
    <dgm:cxn modelId="{B08609C8-335A-4AB6-AA5E-A2567A640190}" type="presOf" srcId="{3BED0423-A05B-4543-B4E0-905F04665CB2}" destId="{695D3C54-E6BD-420A-9CC6-83E783880174}" srcOrd="0" destOrd="0" presId="urn:microsoft.com/office/officeart/2005/8/layout/pyramid1"/>
    <dgm:cxn modelId="{F72294D4-2437-49AD-9DCC-B28A62B8145E}" srcId="{CD48166A-AF42-4737-ABEC-D75FB01C90D5}" destId="{3BED0423-A05B-4543-B4E0-905F04665CB2}" srcOrd="1" destOrd="0" parTransId="{25F0561C-08F7-49C1-9DE5-C8F589669A2F}" sibTransId="{A189674E-B7F6-4A6D-838D-E49F724EAA2C}"/>
    <dgm:cxn modelId="{3EBF38EB-0FFB-4F45-A6B5-0AA81A60F036}" type="presOf" srcId="{DEC63A9F-9894-459B-9CF6-5D23779B1419}" destId="{0904E4FD-29D1-4F70-AB9F-F187463E5117}" srcOrd="0" destOrd="0" presId="urn:microsoft.com/office/officeart/2005/8/layout/pyramid1"/>
    <dgm:cxn modelId="{A8897FFD-C283-48EC-95C3-44393AC68D4C}" type="presParOf" srcId="{68A1CA66-42EA-4117-A118-E942B089CBCD}" destId="{9D1B3AB0-6E25-4582-B257-25CF556C7C37}" srcOrd="0" destOrd="0" presId="urn:microsoft.com/office/officeart/2005/8/layout/pyramid1"/>
    <dgm:cxn modelId="{AB5613F7-3495-4B80-8BB7-377A1037D163}" type="presParOf" srcId="{9D1B3AB0-6E25-4582-B257-25CF556C7C37}" destId="{C1E5BA14-3A0B-44CC-87F7-E78A68C9734B}" srcOrd="0" destOrd="0" presId="urn:microsoft.com/office/officeart/2005/8/layout/pyramid1"/>
    <dgm:cxn modelId="{C004C243-1409-4E4C-A079-F60E9D8D7043}" type="presParOf" srcId="{9D1B3AB0-6E25-4582-B257-25CF556C7C37}" destId="{8F2C872C-F004-456F-9733-9E1111FC6279}" srcOrd="1" destOrd="0" presId="urn:microsoft.com/office/officeart/2005/8/layout/pyramid1"/>
    <dgm:cxn modelId="{0B49D72A-E226-4C42-BA9C-A9E834B1EA10}" type="presParOf" srcId="{68A1CA66-42EA-4117-A118-E942B089CBCD}" destId="{3C81D5DD-4258-494C-A8A1-303EE0B056D4}" srcOrd="1" destOrd="0" presId="urn:microsoft.com/office/officeart/2005/8/layout/pyramid1"/>
    <dgm:cxn modelId="{30C459C1-6053-43E5-B1AE-488CC6D319EE}" type="presParOf" srcId="{3C81D5DD-4258-494C-A8A1-303EE0B056D4}" destId="{695D3C54-E6BD-420A-9CC6-83E783880174}" srcOrd="0" destOrd="0" presId="urn:microsoft.com/office/officeart/2005/8/layout/pyramid1"/>
    <dgm:cxn modelId="{4B1F2821-4ADD-4CDB-A546-6CB9487FD22D}" type="presParOf" srcId="{3C81D5DD-4258-494C-A8A1-303EE0B056D4}" destId="{17A30957-415E-449B-A0E6-1EC6B8C76B64}" srcOrd="1" destOrd="0" presId="urn:microsoft.com/office/officeart/2005/8/layout/pyramid1"/>
    <dgm:cxn modelId="{83486F57-1B43-4742-9F7E-02802FAF7884}" type="presParOf" srcId="{68A1CA66-42EA-4117-A118-E942B089CBCD}" destId="{60BC969B-FAED-4B21-B08F-4AD58321A1A8}" srcOrd="2" destOrd="0" presId="urn:microsoft.com/office/officeart/2005/8/layout/pyramid1"/>
    <dgm:cxn modelId="{CCDDB016-F57E-4380-8707-8342FCFEF54B}" type="presParOf" srcId="{60BC969B-FAED-4B21-B08F-4AD58321A1A8}" destId="{0904E4FD-29D1-4F70-AB9F-F187463E5117}" srcOrd="0" destOrd="0" presId="urn:microsoft.com/office/officeart/2005/8/layout/pyramid1"/>
    <dgm:cxn modelId="{0CB03967-0B9C-49A3-9F78-80B49A603A31}" type="presParOf" srcId="{60BC969B-FAED-4B21-B08F-4AD58321A1A8}" destId="{BA42B969-3FB7-4773-8468-75A665B7131D}" srcOrd="1" destOrd="0" presId="urn:microsoft.com/office/officeart/2005/8/layout/pyramid1"/>
    <dgm:cxn modelId="{2AB30C43-D61B-45EB-9AF8-A5954839C056}" type="presParOf" srcId="{68A1CA66-42EA-4117-A118-E942B089CBCD}" destId="{197C2C01-A896-46FF-8F4E-9E4A65DEAC29}" srcOrd="3" destOrd="0" presId="urn:microsoft.com/office/officeart/2005/8/layout/pyramid1"/>
    <dgm:cxn modelId="{DDF77989-5D65-4FF5-AA0C-59475F8DC065}" type="presParOf" srcId="{197C2C01-A896-46FF-8F4E-9E4A65DEAC29}" destId="{8053C8FF-9810-49D7-924B-3212187DC0ED}" srcOrd="0" destOrd="0" presId="urn:microsoft.com/office/officeart/2005/8/layout/pyramid1"/>
    <dgm:cxn modelId="{3247D313-1B9A-4530-AE09-3E2BE9456277}" type="presParOf" srcId="{197C2C01-A896-46FF-8F4E-9E4A65DEAC29}" destId="{92C1780C-8C38-4FBD-9EB8-53F4564D278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48166A-AF42-4737-ABEC-D75FB01C90D5}" type="doc">
      <dgm:prSet loTypeId="urn:microsoft.com/office/officeart/2005/8/layout/pyramid3" loCatId="pyramid" qsTypeId="urn:microsoft.com/office/officeart/2005/8/quickstyle/simple1" qsCatId="simple" csTypeId="urn:microsoft.com/office/officeart/2005/8/colors/accent1_3" csCatId="accent1" phldr="1"/>
      <dgm:spPr/>
    </dgm:pt>
    <dgm:pt modelId="{3BED0423-A05B-4543-B4E0-905F04665CB2}">
      <dgm:prSet phldrT="[Text]" custT="1"/>
      <dgm:spPr>
        <a:solidFill>
          <a:schemeClr val="accent1">
            <a:lumMod val="75000"/>
          </a:schemeClr>
        </a:solidFill>
      </dgm:spPr>
      <dgm:t>
        <a:bodyPr/>
        <a:lstStyle/>
        <a:p>
          <a:r>
            <a:rPr lang="en-US" sz="2400">
              <a:solidFill>
                <a:schemeClr val="bg1"/>
              </a:solidFill>
            </a:rPr>
            <a:t>Clean Air and Water</a:t>
          </a:r>
          <a:endParaRPr lang="en-US" sz="2400" dirty="0">
            <a:solidFill>
              <a:schemeClr val="bg1"/>
            </a:solidFill>
          </a:endParaRPr>
        </a:p>
      </dgm:t>
    </dgm:pt>
    <dgm:pt modelId="{25F0561C-08F7-49C1-9DE5-C8F589669A2F}" type="parTrans" cxnId="{F72294D4-2437-49AD-9DCC-B28A62B8145E}">
      <dgm:prSet/>
      <dgm:spPr/>
      <dgm:t>
        <a:bodyPr/>
        <a:lstStyle/>
        <a:p>
          <a:endParaRPr lang="en-US" sz="1400">
            <a:solidFill>
              <a:schemeClr val="bg1"/>
            </a:solidFill>
          </a:endParaRPr>
        </a:p>
      </dgm:t>
    </dgm:pt>
    <dgm:pt modelId="{A189674E-B7F6-4A6D-838D-E49F724EAA2C}" type="sibTrans" cxnId="{F72294D4-2437-49AD-9DCC-B28A62B8145E}">
      <dgm:prSet/>
      <dgm:spPr/>
      <dgm:t>
        <a:bodyPr/>
        <a:lstStyle/>
        <a:p>
          <a:endParaRPr lang="en-US" sz="1400">
            <a:solidFill>
              <a:schemeClr val="bg1"/>
            </a:solidFill>
          </a:endParaRPr>
        </a:p>
      </dgm:t>
    </dgm:pt>
    <dgm:pt modelId="{A1205F5B-5B4D-49B7-B531-C0D73A200F9A}">
      <dgm:prSet phldrT="[Text]" custT="1"/>
      <dgm:spPr>
        <a:solidFill>
          <a:schemeClr val="accent1">
            <a:lumMod val="40000"/>
            <a:lumOff val="60000"/>
          </a:schemeClr>
        </a:solidFill>
      </dgm:spPr>
      <dgm:t>
        <a:bodyPr/>
        <a:lstStyle/>
        <a:p>
          <a:r>
            <a:rPr lang="en-US" sz="2400" dirty="0">
              <a:solidFill>
                <a:schemeClr val="tx1"/>
              </a:solidFill>
            </a:rPr>
            <a:t>Reliable</a:t>
          </a:r>
        </a:p>
        <a:p>
          <a:r>
            <a:rPr lang="en-US" sz="2400" dirty="0">
              <a:solidFill>
                <a:schemeClr val="tx1"/>
              </a:solidFill>
            </a:rPr>
            <a:t>(24/7/365)</a:t>
          </a:r>
        </a:p>
      </dgm:t>
    </dgm:pt>
    <dgm:pt modelId="{1B7D4AF1-235D-4214-A32A-A513BABBA7C7}" type="parTrans" cxnId="{EDA47FBC-CF2E-4392-A42F-E94443280DDC}">
      <dgm:prSet/>
      <dgm:spPr/>
      <dgm:t>
        <a:bodyPr/>
        <a:lstStyle/>
        <a:p>
          <a:endParaRPr lang="en-US" sz="1400">
            <a:solidFill>
              <a:schemeClr val="bg1"/>
            </a:solidFill>
          </a:endParaRPr>
        </a:p>
      </dgm:t>
    </dgm:pt>
    <dgm:pt modelId="{C94B26E8-1077-4C99-9530-79403292F3A3}" type="sibTrans" cxnId="{EDA47FBC-CF2E-4392-A42F-E94443280DDC}">
      <dgm:prSet/>
      <dgm:spPr/>
      <dgm:t>
        <a:bodyPr/>
        <a:lstStyle/>
        <a:p>
          <a:endParaRPr lang="en-US" sz="1400">
            <a:solidFill>
              <a:schemeClr val="bg1"/>
            </a:solidFill>
          </a:endParaRPr>
        </a:p>
      </dgm:t>
    </dgm:pt>
    <dgm:pt modelId="{4969A668-EEC2-4C4B-BBDF-B23908475084}">
      <dgm:prSet phldrT="[Text]" custT="1"/>
      <dgm:spPr>
        <a:solidFill>
          <a:schemeClr val="accent1">
            <a:lumMod val="50000"/>
          </a:schemeClr>
        </a:solidFill>
      </dgm:spPr>
      <dgm:t>
        <a:bodyPr/>
        <a:lstStyle/>
        <a:p>
          <a:r>
            <a:rPr lang="en-US" sz="2400" dirty="0">
              <a:solidFill>
                <a:schemeClr val="bg1"/>
              </a:solidFill>
            </a:rPr>
            <a:t>Low Carbon</a:t>
          </a:r>
        </a:p>
      </dgm:t>
    </dgm:pt>
    <dgm:pt modelId="{AA4FACB2-484B-4216-A7BE-ABCCD298F8A2}" type="parTrans" cxnId="{38200155-6181-428E-BEF1-3652813D33D1}">
      <dgm:prSet/>
      <dgm:spPr/>
      <dgm:t>
        <a:bodyPr/>
        <a:lstStyle/>
        <a:p>
          <a:endParaRPr lang="en-US" sz="1400">
            <a:solidFill>
              <a:schemeClr val="bg1"/>
            </a:solidFill>
          </a:endParaRPr>
        </a:p>
      </dgm:t>
    </dgm:pt>
    <dgm:pt modelId="{830A05CD-15E2-4B98-BD47-155F26466FFA}" type="sibTrans" cxnId="{38200155-6181-428E-BEF1-3652813D33D1}">
      <dgm:prSet/>
      <dgm:spPr/>
      <dgm:t>
        <a:bodyPr/>
        <a:lstStyle/>
        <a:p>
          <a:endParaRPr lang="en-US" sz="1400">
            <a:solidFill>
              <a:schemeClr val="bg1"/>
            </a:solidFill>
          </a:endParaRPr>
        </a:p>
      </dgm:t>
    </dgm:pt>
    <dgm:pt modelId="{DEC63A9F-9894-459B-9CF6-5D23779B1419}">
      <dgm:prSet phldrT="[Text]" custT="1"/>
      <dgm:spPr>
        <a:solidFill>
          <a:schemeClr val="accent1">
            <a:lumMod val="60000"/>
            <a:lumOff val="40000"/>
          </a:schemeClr>
        </a:solidFill>
      </dgm:spPr>
      <dgm:t>
        <a:bodyPr/>
        <a:lstStyle/>
        <a:p>
          <a:r>
            <a:rPr lang="en-US" sz="2400" dirty="0">
              <a:solidFill>
                <a:schemeClr val="tx1"/>
              </a:solidFill>
            </a:rPr>
            <a:t>Affordable, Secure</a:t>
          </a:r>
        </a:p>
      </dgm:t>
    </dgm:pt>
    <dgm:pt modelId="{12D6EDC7-D06B-46F4-BD7C-608628FA49D0}" type="parTrans" cxnId="{EC7C367A-1B0E-4CA2-979E-A139A672B092}">
      <dgm:prSet/>
      <dgm:spPr/>
      <dgm:t>
        <a:bodyPr/>
        <a:lstStyle/>
        <a:p>
          <a:endParaRPr lang="en-US" sz="1400">
            <a:solidFill>
              <a:schemeClr val="bg1"/>
            </a:solidFill>
          </a:endParaRPr>
        </a:p>
      </dgm:t>
    </dgm:pt>
    <dgm:pt modelId="{A030F587-F62C-4E70-AF3A-7AEFCC395531}" type="sibTrans" cxnId="{EC7C367A-1B0E-4CA2-979E-A139A672B092}">
      <dgm:prSet/>
      <dgm:spPr/>
      <dgm:t>
        <a:bodyPr/>
        <a:lstStyle/>
        <a:p>
          <a:endParaRPr lang="en-US" sz="1400">
            <a:solidFill>
              <a:schemeClr val="bg1"/>
            </a:solidFill>
          </a:endParaRPr>
        </a:p>
      </dgm:t>
    </dgm:pt>
    <dgm:pt modelId="{5A92CA82-BF38-45C0-9404-7CAE086EEB35}" type="pres">
      <dgm:prSet presAssocID="{CD48166A-AF42-4737-ABEC-D75FB01C90D5}" presName="Name0" presStyleCnt="0">
        <dgm:presLayoutVars>
          <dgm:dir/>
          <dgm:animLvl val="lvl"/>
          <dgm:resizeHandles val="exact"/>
        </dgm:presLayoutVars>
      </dgm:prSet>
      <dgm:spPr/>
    </dgm:pt>
    <dgm:pt modelId="{5698F2C3-4948-42DE-917F-B58331557B11}" type="pres">
      <dgm:prSet presAssocID="{4969A668-EEC2-4C4B-BBDF-B23908475084}" presName="Name8" presStyleCnt="0"/>
      <dgm:spPr/>
    </dgm:pt>
    <dgm:pt modelId="{9E0D4FEA-9B82-4EA3-9715-9CBA37FD6B6B}" type="pres">
      <dgm:prSet presAssocID="{4969A668-EEC2-4C4B-BBDF-B23908475084}" presName="level" presStyleLbl="node1" presStyleIdx="0" presStyleCnt="4">
        <dgm:presLayoutVars>
          <dgm:chMax val="1"/>
          <dgm:bulletEnabled val="1"/>
        </dgm:presLayoutVars>
      </dgm:prSet>
      <dgm:spPr/>
    </dgm:pt>
    <dgm:pt modelId="{E8F4844B-80A9-4F8C-B1A0-B5C0EB84D9CA}" type="pres">
      <dgm:prSet presAssocID="{4969A668-EEC2-4C4B-BBDF-B23908475084}" presName="levelTx" presStyleLbl="revTx" presStyleIdx="0" presStyleCnt="0">
        <dgm:presLayoutVars>
          <dgm:chMax val="1"/>
          <dgm:bulletEnabled val="1"/>
        </dgm:presLayoutVars>
      </dgm:prSet>
      <dgm:spPr/>
    </dgm:pt>
    <dgm:pt modelId="{23DD3036-C040-400A-8645-FC0F32367278}" type="pres">
      <dgm:prSet presAssocID="{3BED0423-A05B-4543-B4E0-905F04665CB2}" presName="Name8" presStyleCnt="0"/>
      <dgm:spPr/>
    </dgm:pt>
    <dgm:pt modelId="{13D794CF-B2F2-41D8-BDD0-BC588AB91223}" type="pres">
      <dgm:prSet presAssocID="{3BED0423-A05B-4543-B4E0-905F04665CB2}" presName="level" presStyleLbl="node1" presStyleIdx="1" presStyleCnt="4">
        <dgm:presLayoutVars>
          <dgm:chMax val="1"/>
          <dgm:bulletEnabled val="1"/>
        </dgm:presLayoutVars>
      </dgm:prSet>
      <dgm:spPr/>
    </dgm:pt>
    <dgm:pt modelId="{D9800A52-7362-4206-860B-6416F63689FC}" type="pres">
      <dgm:prSet presAssocID="{3BED0423-A05B-4543-B4E0-905F04665CB2}" presName="levelTx" presStyleLbl="revTx" presStyleIdx="0" presStyleCnt="0">
        <dgm:presLayoutVars>
          <dgm:chMax val="1"/>
          <dgm:bulletEnabled val="1"/>
        </dgm:presLayoutVars>
      </dgm:prSet>
      <dgm:spPr/>
    </dgm:pt>
    <dgm:pt modelId="{E0BFA336-2A48-4250-880F-DACD75473032}" type="pres">
      <dgm:prSet presAssocID="{DEC63A9F-9894-459B-9CF6-5D23779B1419}" presName="Name8" presStyleCnt="0"/>
      <dgm:spPr/>
    </dgm:pt>
    <dgm:pt modelId="{E3EEBD64-E6A2-4245-81C0-CF1991FE8B18}" type="pres">
      <dgm:prSet presAssocID="{DEC63A9F-9894-459B-9CF6-5D23779B1419}" presName="level" presStyleLbl="node1" presStyleIdx="2" presStyleCnt="4">
        <dgm:presLayoutVars>
          <dgm:chMax val="1"/>
          <dgm:bulletEnabled val="1"/>
        </dgm:presLayoutVars>
      </dgm:prSet>
      <dgm:spPr/>
    </dgm:pt>
    <dgm:pt modelId="{7E507676-036A-4870-A069-DB5C2E819CD0}" type="pres">
      <dgm:prSet presAssocID="{DEC63A9F-9894-459B-9CF6-5D23779B1419}" presName="levelTx" presStyleLbl="revTx" presStyleIdx="0" presStyleCnt="0">
        <dgm:presLayoutVars>
          <dgm:chMax val="1"/>
          <dgm:bulletEnabled val="1"/>
        </dgm:presLayoutVars>
      </dgm:prSet>
      <dgm:spPr/>
    </dgm:pt>
    <dgm:pt modelId="{CA03E1AA-7490-4146-BBEC-F7768BA0C3E9}" type="pres">
      <dgm:prSet presAssocID="{A1205F5B-5B4D-49B7-B531-C0D73A200F9A}" presName="Name8" presStyleCnt="0"/>
      <dgm:spPr/>
    </dgm:pt>
    <dgm:pt modelId="{E7FAE5C8-6EE7-4250-A8BA-BE41F10E2B25}" type="pres">
      <dgm:prSet presAssocID="{A1205F5B-5B4D-49B7-B531-C0D73A200F9A}" presName="level" presStyleLbl="node1" presStyleIdx="3" presStyleCnt="4">
        <dgm:presLayoutVars>
          <dgm:chMax val="1"/>
          <dgm:bulletEnabled val="1"/>
        </dgm:presLayoutVars>
      </dgm:prSet>
      <dgm:spPr/>
    </dgm:pt>
    <dgm:pt modelId="{5FA521AC-EC8B-48D3-AE1D-9099B2C9DEBB}" type="pres">
      <dgm:prSet presAssocID="{A1205F5B-5B4D-49B7-B531-C0D73A200F9A}" presName="levelTx" presStyleLbl="revTx" presStyleIdx="0" presStyleCnt="0">
        <dgm:presLayoutVars>
          <dgm:chMax val="1"/>
          <dgm:bulletEnabled val="1"/>
        </dgm:presLayoutVars>
      </dgm:prSet>
      <dgm:spPr/>
    </dgm:pt>
  </dgm:ptLst>
  <dgm:cxnLst>
    <dgm:cxn modelId="{5CBFAB12-885D-4F5F-91D3-2071765C69A3}" type="presOf" srcId="{3BED0423-A05B-4543-B4E0-905F04665CB2}" destId="{13D794CF-B2F2-41D8-BDD0-BC588AB91223}" srcOrd="0" destOrd="0" presId="urn:microsoft.com/office/officeart/2005/8/layout/pyramid3"/>
    <dgm:cxn modelId="{23DD8D13-1201-44A9-BC26-5A02A2A02A59}" type="presOf" srcId="{4969A668-EEC2-4C4B-BBDF-B23908475084}" destId="{9E0D4FEA-9B82-4EA3-9715-9CBA37FD6B6B}" srcOrd="0" destOrd="0" presId="urn:microsoft.com/office/officeart/2005/8/layout/pyramid3"/>
    <dgm:cxn modelId="{612A842C-DB80-4DBD-85F1-9A3C78BC1997}" type="presOf" srcId="{DEC63A9F-9894-459B-9CF6-5D23779B1419}" destId="{7E507676-036A-4870-A069-DB5C2E819CD0}" srcOrd="1" destOrd="0" presId="urn:microsoft.com/office/officeart/2005/8/layout/pyramid3"/>
    <dgm:cxn modelId="{6F2D483E-D6BC-4719-8B01-D7EB1D60DA13}" type="presOf" srcId="{3BED0423-A05B-4543-B4E0-905F04665CB2}" destId="{D9800A52-7362-4206-860B-6416F63689FC}" srcOrd="1" destOrd="0" presId="urn:microsoft.com/office/officeart/2005/8/layout/pyramid3"/>
    <dgm:cxn modelId="{38200155-6181-428E-BEF1-3652813D33D1}" srcId="{CD48166A-AF42-4737-ABEC-D75FB01C90D5}" destId="{4969A668-EEC2-4C4B-BBDF-B23908475084}" srcOrd="0" destOrd="0" parTransId="{AA4FACB2-484B-4216-A7BE-ABCCD298F8A2}" sibTransId="{830A05CD-15E2-4B98-BD47-155F26466FFA}"/>
    <dgm:cxn modelId="{EC7C367A-1B0E-4CA2-979E-A139A672B092}" srcId="{CD48166A-AF42-4737-ABEC-D75FB01C90D5}" destId="{DEC63A9F-9894-459B-9CF6-5D23779B1419}" srcOrd="2" destOrd="0" parTransId="{12D6EDC7-D06B-46F4-BD7C-608628FA49D0}" sibTransId="{A030F587-F62C-4E70-AF3A-7AEFCC395531}"/>
    <dgm:cxn modelId="{CA221E92-CB20-4637-A641-50EEAE1870B4}" type="presOf" srcId="{DEC63A9F-9894-459B-9CF6-5D23779B1419}" destId="{E3EEBD64-E6A2-4245-81C0-CF1991FE8B18}" srcOrd="0" destOrd="0" presId="urn:microsoft.com/office/officeart/2005/8/layout/pyramid3"/>
    <dgm:cxn modelId="{299DBCA7-262D-4BA7-B584-3418178495EF}" type="presOf" srcId="{A1205F5B-5B4D-49B7-B531-C0D73A200F9A}" destId="{5FA521AC-EC8B-48D3-AE1D-9099B2C9DEBB}" srcOrd="1" destOrd="0" presId="urn:microsoft.com/office/officeart/2005/8/layout/pyramid3"/>
    <dgm:cxn modelId="{EDA47FBC-CF2E-4392-A42F-E94443280DDC}" srcId="{CD48166A-AF42-4737-ABEC-D75FB01C90D5}" destId="{A1205F5B-5B4D-49B7-B531-C0D73A200F9A}" srcOrd="3" destOrd="0" parTransId="{1B7D4AF1-235D-4214-A32A-A513BABBA7C7}" sibTransId="{C94B26E8-1077-4C99-9530-79403292F3A3}"/>
    <dgm:cxn modelId="{F72294D4-2437-49AD-9DCC-B28A62B8145E}" srcId="{CD48166A-AF42-4737-ABEC-D75FB01C90D5}" destId="{3BED0423-A05B-4543-B4E0-905F04665CB2}" srcOrd="1" destOrd="0" parTransId="{25F0561C-08F7-49C1-9DE5-C8F589669A2F}" sibTransId="{A189674E-B7F6-4A6D-838D-E49F724EAA2C}"/>
    <dgm:cxn modelId="{176D32DB-7381-46DB-BBB7-5F40AD3CAB98}" type="presOf" srcId="{4969A668-EEC2-4C4B-BBDF-B23908475084}" destId="{E8F4844B-80A9-4F8C-B1A0-B5C0EB84D9CA}" srcOrd="1" destOrd="0" presId="urn:microsoft.com/office/officeart/2005/8/layout/pyramid3"/>
    <dgm:cxn modelId="{033CC5DF-F6ED-4803-83ED-1179C2E8DA63}" type="presOf" srcId="{CD48166A-AF42-4737-ABEC-D75FB01C90D5}" destId="{5A92CA82-BF38-45C0-9404-7CAE086EEB35}" srcOrd="0" destOrd="0" presId="urn:microsoft.com/office/officeart/2005/8/layout/pyramid3"/>
    <dgm:cxn modelId="{13401EFE-9D03-4A2B-9231-A5A0F4A9B877}" type="presOf" srcId="{A1205F5B-5B4D-49B7-B531-C0D73A200F9A}" destId="{E7FAE5C8-6EE7-4250-A8BA-BE41F10E2B25}" srcOrd="0" destOrd="0" presId="urn:microsoft.com/office/officeart/2005/8/layout/pyramid3"/>
    <dgm:cxn modelId="{6D010775-6B36-4BCE-8032-8FEFCA506E1F}" type="presParOf" srcId="{5A92CA82-BF38-45C0-9404-7CAE086EEB35}" destId="{5698F2C3-4948-42DE-917F-B58331557B11}" srcOrd="0" destOrd="0" presId="urn:microsoft.com/office/officeart/2005/8/layout/pyramid3"/>
    <dgm:cxn modelId="{2812737E-D2A3-4F47-A75D-DECD5AA6200E}" type="presParOf" srcId="{5698F2C3-4948-42DE-917F-B58331557B11}" destId="{9E0D4FEA-9B82-4EA3-9715-9CBA37FD6B6B}" srcOrd="0" destOrd="0" presId="urn:microsoft.com/office/officeart/2005/8/layout/pyramid3"/>
    <dgm:cxn modelId="{FEBFA25F-D8CC-42D9-89AD-6AFF7F0A95D4}" type="presParOf" srcId="{5698F2C3-4948-42DE-917F-B58331557B11}" destId="{E8F4844B-80A9-4F8C-B1A0-B5C0EB84D9CA}" srcOrd="1" destOrd="0" presId="urn:microsoft.com/office/officeart/2005/8/layout/pyramid3"/>
    <dgm:cxn modelId="{6063CA66-9383-44EC-9A8F-CC286F8BD17C}" type="presParOf" srcId="{5A92CA82-BF38-45C0-9404-7CAE086EEB35}" destId="{23DD3036-C040-400A-8645-FC0F32367278}" srcOrd="1" destOrd="0" presId="urn:microsoft.com/office/officeart/2005/8/layout/pyramid3"/>
    <dgm:cxn modelId="{5B136744-64DE-4122-A379-2007855879DF}" type="presParOf" srcId="{23DD3036-C040-400A-8645-FC0F32367278}" destId="{13D794CF-B2F2-41D8-BDD0-BC588AB91223}" srcOrd="0" destOrd="0" presId="urn:microsoft.com/office/officeart/2005/8/layout/pyramid3"/>
    <dgm:cxn modelId="{196C5B94-D61A-4E1D-987F-349040C104D8}" type="presParOf" srcId="{23DD3036-C040-400A-8645-FC0F32367278}" destId="{D9800A52-7362-4206-860B-6416F63689FC}" srcOrd="1" destOrd="0" presId="urn:microsoft.com/office/officeart/2005/8/layout/pyramid3"/>
    <dgm:cxn modelId="{87229503-A50F-4BE3-8E8B-C620C83992AA}" type="presParOf" srcId="{5A92CA82-BF38-45C0-9404-7CAE086EEB35}" destId="{E0BFA336-2A48-4250-880F-DACD75473032}" srcOrd="2" destOrd="0" presId="urn:microsoft.com/office/officeart/2005/8/layout/pyramid3"/>
    <dgm:cxn modelId="{98E7688E-C130-49D3-A47B-39F3A088D167}" type="presParOf" srcId="{E0BFA336-2A48-4250-880F-DACD75473032}" destId="{E3EEBD64-E6A2-4245-81C0-CF1991FE8B18}" srcOrd="0" destOrd="0" presId="urn:microsoft.com/office/officeart/2005/8/layout/pyramid3"/>
    <dgm:cxn modelId="{81DFE40B-885E-414B-903A-8BD73776530F}" type="presParOf" srcId="{E0BFA336-2A48-4250-880F-DACD75473032}" destId="{7E507676-036A-4870-A069-DB5C2E819CD0}" srcOrd="1" destOrd="0" presId="urn:microsoft.com/office/officeart/2005/8/layout/pyramid3"/>
    <dgm:cxn modelId="{1412ABF0-BCA9-411A-8A7D-7DC0F76E485F}" type="presParOf" srcId="{5A92CA82-BF38-45C0-9404-7CAE086EEB35}" destId="{CA03E1AA-7490-4146-BBEC-F7768BA0C3E9}" srcOrd="3" destOrd="0" presId="urn:microsoft.com/office/officeart/2005/8/layout/pyramid3"/>
    <dgm:cxn modelId="{30EEFDB6-FB87-4E7A-A2B4-3FFBAD5F0140}" type="presParOf" srcId="{CA03E1AA-7490-4146-BBEC-F7768BA0C3E9}" destId="{E7FAE5C8-6EE7-4250-A8BA-BE41F10E2B25}" srcOrd="0" destOrd="0" presId="urn:microsoft.com/office/officeart/2005/8/layout/pyramid3"/>
    <dgm:cxn modelId="{7DF9C0DF-87CB-4179-B4A6-6FF9D11C8C39}" type="presParOf" srcId="{CA03E1AA-7490-4146-BBEC-F7768BA0C3E9}" destId="{5FA521AC-EC8B-48D3-AE1D-9099B2C9DEBB}"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9430C-47C5-407A-89D1-D3290EDF7D53}">
      <dsp:nvSpPr>
        <dsp:cNvPr id="0" name=""/>
        <dsp:cNvSpPr/>
      </dsp:nvSpPr>
      <dsp:spPr>
        <a:xfrm>
          <a:off x="640080" y="34290"/>
          <a:ext cx="1645920" cy="164592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Affordable</a:t>
          </a:r>
        </a:p>
      </dsp:txBody>
      <dsp:txXfrm>
        <a:off x="859536" y="322325"/>
        <a:ext cx="1207008" cy="740664"/>
      </dsp:txXfrm>
    </dsp:sp>
    <dsp:sp modelId="{8C27FB52-A181-4CFC-B40D-09E2EBAAD3B2}">
      <dsp:nvSpPr>
        <dsp:cNvPr id="0" name=""/>
        <dsp:cNvSpPr/>
      </dsp:nvSpPr>
      <dsp:spPr>
        <a:xfrm>
          <a:off x="1233982" y="1062990"/>
          <a:ext cx="1645920" cy="164592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Reliable</a:t>
          </a:r>
        </a:p>
      </dsp:txBody>
      <dsp:txXfrm>
        <a:off x="1737360" y="1488185"/>
        <a:ext cx="987552" cy="905256"/>
      </dsp:txXfrm>
    </dsp:sp>
    <dsp:sp modelId="{EE07F8B6-1DE8-46E9-8A89-1388FB6C63CF}">
      <dsp:nvSpPr>
        <dsp:cNvPr id="0" name=""/>
        <dsp:cNvSpPr/>
      </dsp:nvSpPr>
      <dsp:spPr>
        <a:xfrm>
          <a:off x="46177" y="1062990"/>
          <a:ext cx="1645920" cy="164592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Useful</a:t>
          </a:r>
        </a:p>
      </dsp:txBody>
      <dsp:txXfrm>
        <a:off x="201167" y="1488185"/>
        <a:ext cx="987552" cy="905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9944F-F547-4DF2-A94A-72983BF0743B}">
      <dsp:nvSpPr>
        <dsp:cNvPr id="0" name=""/>
        <dsp:cNvSpPr/>
      </dsp:nvSpPr>
      <dsp:spPr>
        <a:xfrm>
          <a:off x="0" y="0"/>
          <a:ext cx="7886700" cy="1942286"/>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09A3F9-8943-4DF5-81EE-F35DA413598D}">
      <dsp:nvSpPr>
        <dsp:cNvPr id="0" name=""/>
        <dsp:cNvSpPr/>
      </dsp:nvSpPr>
      <dsp:spPr>
        <a:xfrm>
          <a:off x="238772" y="258971"/>
          <a:ext cx="1723059" cy="142434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8CEE31-3199-4ED8-BEBF-4966A3FDD75B}">
      <dsp:nvSpPr>
        <dsp:cNvPr id="0" name=""/>
        <dsp:cNvSpPr/>
      </dsp:nvSpPr>
      <dsp:spPr>
        <a:xfrm rot="10800000">
          <a:off x="238772" y="1942286"/>
          <a:ext cx="1723059" cy="2373905"/>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Cars</a:t>
          </a:r>
        </a:p>
        <a:p>
          <a:pPr marL="0" lvl="0" indent="0" algn="ctr" defTabSz="889000">
            <a:lnSpc>
              <a:spcPct val="90000"/>
            </a:lnSpc>
            <a:spcBef>
              <a:spcPct val="0"/>
            </a:spcBef>
            <a:spcAft>
              <a:spcPct val="35000"/>
            </a:spcAft>
            <a:buNone/>
          </a:pPr>
          <a:r>
            <a:rPr lang="en-US" sz="2000" kern="1200" dirty="0"/>
            <a:t>$200 MM</a:t>
          </a:r>
        </a:p>
        <a:p>
          <a:pPr marL="0" lvl="0" indent="0" algn="ctr" defTabSz="889000">
            <a:lnSpc>
              <a:spcPct val="90000"/>
            </a:lnSpc>
            <a:spcBef>
              <a:spcPct val="0"/>
            </a:spcBef>
            <a:spcAft>
              <a:spcPct val="35000"/>
            </a:spcAft>
            <a:buNone/>
          </a:pPr>
          <a:r>
            <a:rPr lang="en-US" sz="2000" b="1" kern="1200" dirty="0">
              <a:solidFill>
                <a:srgbClr val="006600"/>
              </a:solidFill>
            </a:rPr>
            <a:t>Oil</a:t>
          </a:r>
        </a:p>
      </dsp:txBody>
      <dsp:txXfrm rot="10800000">
        <a:off x="291762" y="1942286"/>
        <a:ext cx="1617079" cy="2320915"/>
      </dsp:txXfrm>
    </dsp:sp>
    <dsp:sp modelId="{62EF0E2F-65F8-4475-BE19-DDE459C92A35}">
      <dsp:nvSpPr>
        <dsp:cNvPr id="0" name=""/>
        <dsp:cNvSpPr/>
      </dsp:nvSpPr>
      <dsp:spPr>
        <a:xfrm>
          <a:off x="2134137" y="258971"/>
          <a:ext cx="1723059" cy="142434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720302-3C50-4B29-80FB-25F235EA2680}">
      <dsp:nvSpPr>
        <dsp:cNvPr id="0" name=""/>
        <dsp:cNvSpPr/>
      </dsp:nvSpPr>
      <dsp:spPr>
        <a:xfrm rot="10800000">
          <a:off x="2134137" y="1942286"/>
          <a:ext cx="1723059" cy="2373905"/>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Planes</a:t>
          </a:r>
        </a:p>
        <a:p>
          <a:pPr marL="0" lvl="0" indent="0" algn="ctr" defTabSz="889000">
            <a:lnSpc>
              <a:spcPct val="90000"/>
            </a:lnSpc>
            <a:spcBef>
              <a:spcPct val="0"/>
            </a:spcBef>
            <a:spcAft>
              <a:spcPct val="35000"/>
            </a:spcAft>
            <a:buNone/>
          </a:pPr>
          <a:r>
            <a:rPr lang="en-US" sz="2000" kern="1200" dirty="0"/>
            <a:t>$300 MM</a:t>
          </a:r>
        </a:p>
        <a:p>
          <a:pPr marL="0" lvl="0" indent="0" algn="ctr" defTabSz="889000">
            <a:lnSpc>
              <a:spcPct val="90000"/>
            </a:lnSpc>
            <a:spcBef>
              <a:spcPct val="0"/>
            </a:spcBef>
            <a:spcAft>
              <a:spcPct val="35000"/>
            </a:spcAft>
            <a:buNone/>
          </a:pPr>
          <a:r>
            <a:rPr lang="en-US" sz="2000" b="1" kern="1200" dirty="0">
              <a:solidFill>
                <a:srgbClr val="006600"/>
              </a:solidFill>
            </a:rPr>
            <a:t>Oil</a:t>
          </a:r>
        </a:p>
      </dsp:txBody>
      <dsp:txXfrm rot="10800000">
        <a:off x="2187127" y="1942286"/>
        <a:ext cx="1617079" cy="2320915"/>
      </dsp:txXfrm>
    </dsp:sp>
    <dsp:sp modelId="{ACB45E47-4CF9-4C83-BCF6-5F643B2FBB2A}">
      <dsp:nvSpPr>
        <dsp:cNvPr id="0" name=""/>
        <dsp:cNvSpPr/>
      </dsp:nvSpPr>
      <dsp:spPr>
        <a:xfrm>
          <a:off x="4029502" y="258971"/>
          <a:ext cx="1723059" cy="142434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750125-27E3-4F44-82AB-EE0B1BD36804}">
      <dsp:nvSpPr>
        <dsp:cNvPr id="0" name=""/>
        <dsp:cNvSpPr/>
      </dsp:nvSpPr>
      <dsp:spPr>
        <a:xfrm rot="10800000">
          <a:off x="4029502" y="1942286"/>
          <a:ext cx="1723059" cy="2373905"/>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Chip Factories</a:t>
          </a:r>
        </a:p>
        <a:p>
          <a:pPr marL="0" lvl="0" indent="0" algn="ctr" defTabSz="889000">
            <a:lnSpc>
              <a:spcPct val="90000"/>
            </a:lnSpc>
            <a:spcBef>
              <a:spcPct val="0"/>
            </a:spcBef>
            <a:spcAft>
              <a:spcPct val="35000"/>
            </a:spcAft>
            <a:buNone/>
          </a:pPr>
          <a:r>
            <a:rPr lang="en-US" sz="2000" kern="1200" dirty="0"/>
            <a:t>$300 MM</a:t>
          </a:r>
        </a:p>
        <a:p>
          <a:pPr marL="0" lvl="0" indent="0" algn="ctr" defTabSz="889000">
            <a:lnSpc>
              <a:spcPct val="90000"/>
            </a:lnSpc>
            <a:spcBef>
              <a:spcPct val="0"/>
            </a:spcBef>
            <a:spcAft>
              <a:spcPct val="35000"/>
            </a:spcAft>
            <a:buNone/>
          </a:pPr>
          <a:r>
            <a:rPr lang="en-US" sz="2000" b="1" kern="1200" dirty="0"/>
            <a:t>Electricity</a:t>
          </a:r>
        </a:p>
      </dsp:txBody>
      <dsp:txXfrm rot="10800000">
        <a:off x="4082492" y="1942286"/>
        <a:ext cx="1617079" cy="2320915"/>
      </dsp:txXfrm>
    </dsp:sp>
    <dsp:sp modelId="{7120F138-CBD5-4307-971A-F690782F64AC}">
      <dsp:nvSpPr>
        <dsp:cNvPr id="0" name=""/>
        <dsp:cNvSpPr/>
      </dsp:nvSpPr>
      <dsp:spPr>
        <a:xfrm>
          <a:off x="5924867" y="258971"/>
          <a:ext cx="1723059" cy="142434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83C80B-9AF4-47A8-9514-20071628D827}">
      <dsp:nvSpPr>
        <dsp:cNvPr id="0" name=""/>
        <dsp:cNvSpPr/>
      </dsp:nvSpPr>
      <dsp:spPr>
        <a:xfrm rot="10800000">
          <a:off x="5924867" y="1942286"/>
          <a:ext cx="1723059" cy="2373905"/>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Datacenters</a:t>
          </a:r>
        </a:p>
        <a:p>
          <a:pPr marL="0" lvl="0" indent="0" algn="ctr" defTabSz="889000">
            <a:lnSpc>
              <a:spcPct val="90000"/>
            </a:lnSpc>
            <a:spcBef>
              <a:spcPct val="0"/>
            </a:spcBef>
            <a:spcAft>
              <a:spcPct val="35000"/>
            </a:spcAft>
            <a:buNone/>
          </a:pPr>
          <a:r>
            <a:rPr lang="en-US" sz="2000" kern="1200" dirty="0"/>
            <a:t>$600 - $2,000 MM</a:t>
          </a:r>
        </a:p>
        <a:p>
          <a:pPr marL="0" lvl="0" indent="0" algn="ctr" defTabSz="889000">
            <a:lnSpc>
              <a:spcPct val="90000"/>
            </a:lnSpc>
            <a:spcBef>
              <a:spcPct val="0"/>
            </a:spcBef>
            <a:spcAft>
              <a:spcPct val="35000"/>
            </a:spcAft>
            <a:buNone/>
          </a:pPr>
          <a:r>
            <a:rPr lang="en-US" sz="2000" b="1" kern="1200" dirty="0"/>
            <a:t>Electricity</a:t>
          </a:r>
        </a:p>
      </dsp:txBody>
      <dsp:txXfrm rot="10800000">
        <a:off x="5977857" y="1942286"/>
        <a:ext cx="1617079" cy="2320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5BA14-3A0B-44CC-87F7-E78A68C9734B}">
      <dsp:nvSpPr>
        <dsp:cNvPr id="0" name=""/>
        <dsp:cNvSpPr/>
      </dsp:nvSpPr>
      <dsp:spPr>
        <a:xfrm>
          <a:off x="2300533" y="0"/>
          <a:ext cx="1533689" cy="1300956"/>
        </a:xfrm>
        <a:prstGeom prst="trapezoid">
          <a:avLst>
            <a:gd name="adj" fmla="val 58945"/>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Low Carbon</a:t>
          </a:r>
        </a:p>
      </dsp:txBody>
      <dsp:txXfrm>
        <a:off x="2300533" y="0"/>
        <a:ext cx="1533689" cy="1300956"/>
      </dsp:txXfrm>
    </dsp:sp>
    <dsp:sp modelId="{695D3C54-E6BD-420A-9CC6-83E783880174}">
      <dsp:nvSpPr>
        <dsp:cNvPr id="0" name=""/>
        <dsp:cNvSpPr/>
      </dsp:nvSpPr>
      <dsp:spPr>
        <a:xfrm>
          <a:off x="1533689" y="1300956"/>
          <a:ext cx="3067378" cy="1300956"/>
        </a:xfrm>
        <a:prstGeom prst="trapezoid">
          <a:avLst>
            <a:gd name="adj" fmla="val 58945"/>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Clean Air and Water</a:t>
          </a:r>
        </a:p>
      </dsp:txBody>
      <dsp:txXfrm>
        <a:off x="2070480" y="1300956"/>
        <a:ext cx="1993796" cy="1300956"/>
      </dsp:txXfrm>
    </dsp:sp>
    <dsp:sp modelId="{0904E4FD-29D1-4F70-AB9F-F187463E5117}">
      <dsp:nvSpPr>
        <dsp:cNvPr id="0" name=""/>
        <dsp:cNvSpPr/>
      </dsp:nvSpPr>
      <dsp:spPr>
        <a:xfrm>
          <a:off x="766844" y="2601912"/>
          <a:ext cx="4601067" cy="1300956"/>
        </a:xfrm>
        <a:prstGeom prst="trapezoid">
          <a:avLst>
            <a:gd name="adj" fmla="val 58945"/>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Affordable, Secure</a:t>
          </a:r>
        </a:p>
      </dsp:txBody>
      <dsp:txXfrm>
        <a:off x="1572031" y="2601912"/>
        <a:ext cx="2990694" cy="1300956"/>
      </dsp:txXfrm>
    </dsp:sp>
    <dsp:sp modelId="{8053C8FF-9810-49D7-924B-3212187DC0ED}">
      <dsp:nvSpPr>
        <dsp:cNvPr id="0" name=""/>
        <dsp:cNvSpPr/>
      </dsp:nvSpPr>
      <dsp:spPr>
        <a:xfrm>
          <a:off x="0" y="3902868"/>
          <a:ext cx="6134757" cy="1300956"/>
        </a:xfrm>
        <a:prstGeom prst="trapezoid">
          <a:avLst>
            <a:gd name="adj" fmla="val 58945"/>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Reliable</a:t>
          </a:r>
        </a:p>
        <a:p>
          <a:pPr marL="0" lvl="0" indent="0" algn="ctr" defTabSz="1066800">
            <a:lnSpc>
              <a:spcPct val="90000"/>
            </a:lnSpc>
            <a:spcBef>
              <a:spcPct val="0"/>
            </a:spcBef>
            <a:spcAft>
              <a:spcPct val="35000"/>
            </a:spcAft>
            <a:buNone/>
          </a:pPr>
          <a:r>
            <a:rPr lang="en-US" sz="2400" kern="1200" dirty="0">
              <a:solidFill>
                <a:schemeClr val="bg1"/>
              </a:solidFill>
            </a:rPr>
            <a:t>(24/7/365)</a:t>
          </a:r>
        </a:p>
      </dsp:txBody>
      <dsp:txXfrm>
        <a:off x="1073582" y="3902868"/>
        <a:ext cx="3987592" cy="13009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D4FEA-9B82-4EA3-9715-9CBA37FD6B6B}">
      <dsp:nvSpPr>
        <dsp:cNvPr id="0" name=""/>
        <dsp:cNvSpPr/>
      </dsp:nvSpPr>
      <dsp:spPr>
        <a:xfrm rot="10800000">
          <a:off x="0" y="0"/>
          <a:ext cx="6339709" cy="1290779"/>
        </a:xfrm>
        <a:prstGeom prst="trapezoid">
          <a:avLst>
            <a:gd name="adj" fmla="val 61394"/>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Low Carbon</a:t>
          </a:r>
        </a:p>
      </dsp:txBody>
      <dsp:txXfrm rot="-10800000">
        <a:off x="1109449" y="0"/>
        <a:ext cx="4120810" cy="1290779"/>
      </dsp:txXfrm>
    </dsp:sp>
    <dsp:sp modelId="{13D794CF-B2F2-41D8-BDD0-BC588AB91223}">
      <dsp:nvSpPr>
        <dsp:cNvPr id="0" name=""/>
        <dsp:cNvSpPr/>
      </dsp:nvSpPr>
      <dsp:spPr>
        <a:xfrm rot="10800000">
          <a:off x="792463" y="1290779"/>
          <a:ext cx="4754781" cy="1290779"/>
        </a:xfrm>
        <a:prstGeom prst="trapezoid">
          <a:avLst>
            <a:gd name="adj" fmla="val 61394"/>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rPr>
            <a:t>Clean Air and Water</a:t>
          </a:r>
          <a:endParaRPr lang="en-US" sz="2400" kern="1200" dirty="0">
            <a:solidFill>
              <a:schemeClr val="bg1"/>
            </a:solidFill>
          </a:endParaRPr>
        </a:p>
      </dsp:txBody>
      <dsp:txXfrm rot="-10800000">
        <a:off x="1624550" y="1290779"/>
        <a:ext cx="3090608" cy="1290779"/>
      </dsp:txXfrm>
    </dsp:sp>
    <dsp:sp modelId="{E3EEBD64-E6A2-4245-81C0-CF1991FE8B18}">
      <dsp:nvSpPr>
        <dsp:cNvPr id="0" name=""/>
        <dsp:cNvSpPr/>
      </dsp:nvSpPr>
      <dsp:spPr>
        <a:xfrm rot="10800000">
          <a:off x="1584927" y="2581558"/>
          <a:ext cx="3169854" cy="1290779"/>
        </a:xfrm>
        <a:prstGeom prst="trapezoid">
          <a:avLst>
            <a:gd name="adj" fmla="val 61394"/>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Affordable, Secure</a:t>
          </a:r>
        </a:p>
      </dsp:txBody>
      <dsp:txXfrm rot="-10800000">
        <a:off x="2139651" y="2581558"/>
        <a:ext cx="2060405" cy="1290779"/>
      </dsp:txXfrm>
    </dsp:sp>
    <dsp:sp modelId="{E7FAE5C8-6EE7-4250-A8BA-BE41F10E2B25}">
      <dsp:nvSpPr>
        <dsp:cNvPr id="0" name=""/>
        <dsp:cNvSpPr/>
      </dsp:nvSpPr>
      <dsp:spPr>
        <a:xfrm rot="10800000">
          <a:off x="2377390" y="3872337"/>
          <a:ext cx="1584927" cy="1290779"/>
        </a:xfrm>
        <a:prstGeom prst="trapezoid">
          <a:avLst>
            <a:gd name="adj" fmla="val 61394"/>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Reliable</a:t>
          </a:r>
        </a:p>
        <a:p>
          <a:pPr marL="0" lvl="0" indent="0" algn="ctr" defTabSz="1066800">
            <a:lnSpc>
              <a:spcPct val="90000"/>
            </a:lnSpc>
            <a:spcBef>
              <a:spcPct val="0"/>
            </a:spcBef>
            <a:spcAft>
              <a:spcPct val="35000"/>
            </a:spcAft>
            <a:buNone/>
          </a:pPr>
          <a:r>
            <a:rPr lang="en-US" sz="2400" kern="1200" dirty="0">
              <a:solidFill>
                <a:schemeClr val="tx1"/>
              </a:solidFill>
            </a:rPr>
            <a:t>(24/7/365)</a:t>
          </a:r>
        </a:p>
      </dsp:txBody>
      <dsp:txXfrm rot="-10800000">
        <a:off x="2377390" y="3872337"/>
        <a:ext cx="1584927" cy="129077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9050" y="71438"/>
            <a:ext cx="9563100" cy="7172325"/>
          </a:xfrm>
          <a:prstGeom prst="rect">
            <a:avLst/>
          </a:prstGeom>
          <a:noFill/>
          <a:ln w="12700">
            <a:solidFill>
              <a:prstClr val="black"/>
            </a:solidFill>
          </a:ln>
        </p:spPr>
        <p:txBody>
          <a:bodyPr vert="horz" lIns="96603" tIns="48301" rIns="96603" bIns="48301" rtlCol="0" anchor="ctr"/>
          <a:lstStyle/>
          <a:p>
            <a:endParaRPr lang="en-US"/>
          </a:p>
        </p:txBody>
      </p:sp>
    </p:spTree>
    <p:extLst>
      <p:ext uri="{BB962C8B-B14F-4D97-AF65-F5344CB8AC3E}">
        <p14:creationId xmlns:p14="http://schemas.microsoft.com/office/powerpoint/2010/main" val="2045880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 y="71438"/>
            <a:ext cx="9563100" cy="7172325"/>
          </a:xfrm>
        </p:spPr>
      </p:sp>
      <p:sp>
        <p:nvSpPr>
          <p:cNvPr id="3" name="Notes Placeholder 2"/>
          <p:cNvSpPr>
            <a:spLocks noGrp="1"/>
          </p:cNvSpPr>
          <p:nvPr>
            <p:ph type="body" idx="1"/>
          </p:nvPr>
        </p:nvSpPr>
        <p:spPr>
          <a:xfrm>
            <a:off x="960121" y="3520442"/>
            <a:ext cx="7680960" cy="2880360"/>
          </a:xfrm>
          <a:prstGeom prst="rect">
            <a:avLst/>
          </a:prstGeom>
        </p:spPr>
        <p:txBody>
          <a:bodyPr lIns="95503" tIns="47753" rIns="95503" bIns="47753"/>
          <a:lstStyle/>
          <a:p>
            <a:endParaRPr lang="en-US" dirty="0"/>
          </a:p>
        </p:txBody>
      </p:sp>
      <p:sp>
        <p:nvSpPr>
          <p:cNvPr id="4" name="Slide Number Placeholder 3"/>
          <p:cNvSpPr>
            <a:spLocks noGrp="1"/>
          </p:cNvSpPr>
          <p:nvPr>
            <p:ph type="sldNum" sz="quarter" idx="10"/>
          </p:nvPr>
        </p:nvSpPr>
        <p:spPr>
          <a:xfrm>
            <a:off x="5438462" y="6948173"/>
            <a:ext cx="4160520" cy="367030"/>
          </a:xfrm>
          <a:prstGeom prst="rect">
            <a:avLst/>
          </a:prstGeom>
        </p:spPr>
        <p:txBody>
          <a:bodyPr lIns="95503" tIns="47753" rIns="95503" bIns="47753"/>
          <a:lstStyle/>
          <a:p>
            <a:fld id="{0C3D054B-9373-4DF9-BC3C-4A8E829F7C3D}" type="slidenum">
              <a:rPr lang="en-US" smtClean="0"/>
              <a:t>1</a:t>
            </a:fld>
            <a:endParaRPr lang="en-US"/>
          </a:p>
        </p:txBody>
      </p:sp>
    </p:spTree>
    <p:extLst>
      <p:ext uri="{BB962C8B-B14F-4D97-AF65-F5344CB8AC3E}">
        <p14:creationId xmlns:p14="http://schemas.microsoft.com/office/powerpoint/2010/main" val="4113869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438" y="3521075"/>
            <a:ext cx="7680325" cy="2879725"/>
          </a:xfrm>
          <a:prstGeom prst="rect">
            <a:avLst/>
          </a:prstGeom>
        </p:spPr>
        <p:txBody>
          <a:bodyPr/>
          <a:lstStyle/>
          <a:p>
            <a:endParaRPr lang="en-US" dirty="0"/>
          </a:p>
        </p:txBody>
      </p:sp>
    </p:spTree>
    <p:extLst>
      <p:ext uri="{BB962C8B-B14F-4D97-AF65-F5344CB8AC3E}">
        <p14:creationId xmlns:p14="http://schemas.microsoft.com/office/powerpoint/2010/main" val="2867783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B2E7C-D89B-74A9-4B3D-A48490248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45C85-ECD0-20CD-AF67-95345C4935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79770-BC04-B6A1-E3A0-8D6FEEE20896}"/>
              </a:ext>
            </a:extLst>
          </p:cNvPr>
          <p:cNvSpPr>
            <a:spLocks noGrp="1"/>
          </p:cNvSpPr>
          <p:nvPr>
            <p:ph type="body" idx="1"/>
          </p:nvPr>
        </p:nvSpPr>
        <p:spPr>
          <a:xfrm>
            <a:off x="960438" y="3521075"/>
            <a:ext cx="7680325" cy="2879725"/>
          </a:xfrm>
          <a:prstGeom prst="rect">
            <a:avLst/>
          </a:prstGeom>
        </p:spPr>
        <p:txBody>
          <a:bodyPr/>
          <a:lstStyle/>
          <a:p>
            <a:endParaRPr lang="en-US" dirty="0"/>
          </a:p>
        </p:txBody>
      </p:sp>
    </p:spTree>
    <p:extLst>
      <p:ext uri="{BB962C8B-B14F-4D97-AF65-F5344CB8AC3E}">
        <p14:creationId xmlns:p14="http://schemas.microsoft.com/office/powerpoint/2010/main" val="1143021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438" y="3521075"/>
            <a:ext cx="7680325" cy="2879725"/>
          </a:xfrm>
          <a:prstGeom prst="rect">
            <a:avLst/>
          </a:prstGeom>
        </p:spPr>
        <p:txBody>
          <a:bodyPr/>
          <a:lstStyle/>
          <a:p>
            <a:endParaRPr lang="en-US" dirty="0"/>
          </a:p>
        </p:txBody>
      </p:sp>
    </p:spTree>
    <p:extLst>
      <p:ext uri="{BB962C8B-B14F-4D97-AF65-F5344CB8AC3E}">
        <p14:creationId xmlns:p14="http://schemas.microsoft.com/office/powerpoint/2010/main" val="301869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438" y="3521075"/>
            <a:ext cx="7680325" cy="2879725"/>
          </a:xfrm>
          <a:prstGeom prst="rect">
            <a:avLst/>
          </a:prstGeom>
        </p:spPr>
        <p:txBody>
          <a:bodyPr/>
          <a:lstStyle/>
          <a:p>
            <a:endParaRPr lang="en-US" dirty="0"/>
          </a:p>
        </p:txBody>
      </p:sp>
    </p:spTree>
    <p:extLst>
      <p:ext uri="{BB962C8B-B14F-4D97-AF65-F5344CB8AC3E}">
        <p14:creationId xmlns:p14="http://schemas.microsoft.com/office/powerpoint/2010/main" val="1491218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438" y="3521075"/>
            <a:ext cx="7680325" cy="2879725"/>
          </a:xfrm>
          <a:prstGeom prst="rect">
            <a:avLst/>
          </a:prstGeom>
        </p:spPr>
        <p:txBody>
          <a:bodyPr/>
          <a:lstStyle/>
          <a:p>
            <a:endParaRPr lang="en-US" dirty="0"/>
          </a:p>
        </p:txBody>
      </p:sp>
    </p:spTree>
    <p:extLst>
      <p:ext uri="{BB962C8B-B14F-4D97-AF65-F5344CB8AC3E}">
        <p14:creationId xmlns:p14="http://schemas.microsoft.com/office/powerpoint/2010/main" val="945815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438" y="3521075"/>
            <a:ext cx="7680325" cy="2879725"/>
          </a:xfrm>
          <a:prstGeom prst="rect">
            <a:avLst/>
          </a:prstGeom>
        </p:spPr>
        <p:txBody>
          <a:bodyPr/>
          <a:lstStyle/>
          <a:p>
            <a:endParaRPr lang="en-US" dirty="0"/>
          </a:p>
        </p:txBody>
      </p:sp>
    </p:spTree>
    <p:extLst>
      <p:ext uri="{BB962C8B-B14F-4D97-AF65-F5344CB8AC3E}">
        <p14:creationId xmlns:p14="http://schemas.microsoft.com/office/powerpoint/2010/main" val="3035396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438" y="3521075"/>
            <a:ext cx="7680325" cy="2879725"/>
          </a:xfrm>
          <a:prstGeom prst="rect">
            <a:avLst/>
          </a:prstGeom>
        </p:spPr>
        <p:txBody>
          <a:bodyPr/>
          <a:lstStyle/>
          <a:p>
            <a:endParaRPr lang="en-US" dirty="0"/>
          </a:p>
        </p:txBody>
      </p:sp>
    </p:spTree>
    <p:extLst>
      <p:ext uri="{BB962C8B-B14F-4D97-AF65-F5344CB8AC3E}">
        <p14:creationId xmlns:p14="http://schemas.microsoft.com/office/powerpoint/2010/main" val="406483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2735A-D51E-6FA6-AD1A-2B4EA2330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1E22E-867E-AE69-1137-A1CDB7E8DD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A127A-28F8-E478-E9A0-4F9EFE6B8EE1}"/>
              </a:ext>
            </a:extLst>
          </p:cNvPr>
          <p:cNvSpPr>
            <a:spLocks noGrp="1"/>
          </p:cNvSpPr>
          <p:nvPr>
            <p:ph type="body" idx="1"/>
          </p:nvPr>
        </p:nvSpPr>
        <p:spPr>
          <a:xfrm>
            <a:off x="960438" y="3521075"/>
            <a:ext cx="7680325" cy="2879725"/>
          </a:xfrm>
          <a:prstGeom prst="rect">
            <a:avLst/>
          </a:prstGeom>
        </p:spPr>
        <p:txBody>
          <a:bodyPr/>
          <a:lstStyle/>
          <a:p>
            <a:endParaRPr lang="en-US" dirty="0"/>
          </a:p>
        </p:txBody>
      </p:sp>
    </p:spTree>
    <p:extLst>
      <p:ext uri="{BB962C8B-B14F-4D97-AF65-F5344CB8AC3E}">
        <p14:creationId xmlns:p14="http://schemas.microsoft.com/office/powerpoint/2010/main" val="4209689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438" y="3521075"/>
            <a:ext cx="7680325" cy="2879725"/>
          </a:xfrm>
          <a:prstGeom prst="rect">
            <a:avLst/>
          </a:prstGeom>
        </p:spPr>
        <p:txBody>
          <a:bodyPr/>
          <a:lstStyle/>
          <a:p>
            <a:r>
              <a:rPr lang="en-US" b="0" i="0" dirty="0">
                <a:solidFill>
                  <a:srgbClr val="0F1419"/>
                </a:solidFill>
                <a:effectLst/>
                <a:latin typeface="TwitterChirp"/>
              </a:rPr>
              <a:t>Unlike Neanderthals, who had strength and basic tools but stuck to a narrower playbook, humans turned sticks into spears, rocks into blades, and eventually ideas into machines. </a:t>
            </a:r>
          </a:p>
          <a:p>
            <a:r>
              <a:rPr lang="en-US" b="0" i="0" dirty="0">
                <a:solidFill>
                  <a:srgbClr val="0F1419"/>
                </a:solidFill>
                <a:effectLst/>
                <a:latin typeface="TwitterChirp"/>
              </a:rPr>
              <a:t>It’s like we’re the Swiss Army knife of species: not the toughest or sharpest out of the box, but endlessly tweakable for any situation. </a:t>
            </a:r>
          </a:p>
          <a:p>
            <a:r>
              <a:rPr lang="en-US" b="0" i="0" dirty="0">
                <a:solidFill>
                  <a:srgbClr val="0F1419"/>
                </a:solidFill>
                <a:effectLst/>
                <a:latin typeface="TwitterChirp"/>
              </a:rPr>
              <a:t>This knack for inventing and refining tools let us conquer everything from Ice Age winters to outer space, proving Darwin’s point—adaptability, not brute force, is our edge.</a:t>
            </a:r>
            <a:endParaRPr lang="en-US" dirty="0"/>
          </a:p>
        </p:txBody>
      </p:sp>
    </p:spTree>
    <p:extLst>
      <p:ext uri="{BB962C8B-B14F-4D97-AF65-F5344CB8AC3E}">
        <p14:creationId xmlns:p14="http://schemas.microsoft.com/office/powerpoint/2010/main" val="2966776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0438" y="3521075"/>
            <a:ext cx="7680325" cy="2879725"/>
          </a:xfrm>
          <a:prstGeom prst="rect">
            <a:avLst/>
          </a:prstGeom>
        </p:spPr>
        <p:txBody>
          <a:bodyPr/>
          <a:lstStyle/>
          <a:p>
            <a:r>
              <a:rPr lang="en-US" dirty="0"/>
              <a:t>1 Megajoule = 1,000,000 joules, 240 calories of energy expended</a:t>
            </a:r>
          </a:p>
          <a:p>
            <a:r>
              <a:rPr lang="en-US" dirty="0"/>
              <a:t>Swinging a hammer all day would be 1 – 2 MJ of energy</a:t>
            </a:r>
          </a:p>
          <a:p>
            <a:r>
              <a:rPr lang="en-US" dirty="0"/>
              <a:t>Gallon of gasoline has 120 MJ</a:t>
            </a:r>
          </a:p>
        </p:txBody>
      </p:sp>
    </p:spTree>
    <p:extLst>
      <p:ext uri="{BB962C8B-B14F-4D97-AF65-F5344CB8AC3E}">
        <p14:creationId xmlns:p14="http://schemas.microsoft.com/office/powerpoint/2010/main" val="3137381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45B4D-BDC1-EB6D-F47F-70CD1FE99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B56DC-4B7D-ECCE-E999-CCF96775B4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A428A4-DC88-CCC5-9F6C-26524B3D7A2C}"/>
              </a:ext>
            </a:extLst>
          </p:cNvPr>
          <p:cNvSpPr>
            <a:spLocks noGrp="1"/>
          </p:cNvSpPr>
          <p:nvPr>
            <p:ph type="body" idx="1"/>
          </p:nvPr>
        </p:nvSpPr>
        <p:spPr>
          <a:xfrm>
            <a:off x="960438" y="3521075"/>
            <a:ext cx="7680325" cy="2879725"/>
          </a:xfrm>
          <a:prstGeom prst="rect">
            <a:avLst/>
          </a:prstGeom>
        </p:spPr>
        <p:txBody>
          <a:bodyPr/>
          <a:lstStyle/>
          <a:p>
            <a:r>
              <a:rPr lang="en-US" dirty="0"/>
              <a:t>1 Megajoule = 1,000,000 joules, 240 calories of energy expended</a:t>
            </a:r>
          </a:p>
          <a:p>
            <a:r>
              <a:rPr lang="en-US" dirty="0"/>
              <a:t>Swinging a hammer all day would be 1 – 2 MJ of energy</a:t>
            </a:r>
          </a:p>
          <a:p>
            <a:r>
              <a:rPr lang="en-US" dirty="0"/>
              <a:t>Gallon of gasoline has 120 MJ</a:t>
            </a:r>
          </a:p>
        </p:txBody>
      </p:sp>
    </p:spTree>
    <p:extLst>
      <p:ext uri="{BB962C8B-B14F-4D97-AF65-F5344CB8AC3E}">
        <p14:creationId xmlns:p14="http://schemas.microsoft.com/office/powerpoint/2010/main" val="3511048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EC31B8-F223-4305-0AD0-DF1D37CEDDBE}"/>
              </a:ext>
            </a:extLst>
          </p:cNvPr>
          <p:cNvSpPr/>
          <p:nvPr userDrawn="1"/>
        </p:nvSpPr>
        <p:spPr>
          <a:xfrm>
            <a:off x="48768" y="54864"/>
            <a:ext cx="9046464" cy="6748272"/>
          </a:xfrm>
          <a:prstGeom prst="rect">
            <a:avLst/>
          </a:prstGeom>
          <a:solidFill>
            <a:schemeClr val="accent1">
              <a:alpha val="0"/>
            </a:schemeClr>
          </a:solidFill>
          <a:ln w="31750">
            <a:solidFill>
              <a:srgbClr val="B8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122363"/>
            <a:ext cx="7772400" cy="2059956"/>
          </a:xfrm>
          <a:prstGeom prst="rect">
            <a:avLst/>
          </a:prstGeom>
        </p:spPr>
        <p:txBody>
          <a:bodyPr anchor="b">
            <a:normAutofit/>
          </a:bodyPr>
          <a:lstStyle>
            <a:lvl1pPr algn="ctr">
              <a:defRPr sz="4400">
                <a:latin typeface="Garamond" panose="02020404030301010803" pitchFamily="18"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pic>
        <p:nvPicPr>
          <p:cNvPr id="7" name="Picture 9" descr="Arena_Logo">
            <a:extLst>
              <a:ext uri="{FF2B5EF4-FFF2-40B4-BE49-F238E27FC236}">
                <a16:creationId xmlns:a16="http://schemas.microsoft.com/office/drawing/2014/main" id="{953BCD93-A604-0A9F-00F6-91D0406E5BED}"/>
              </a:ext>
            </a:extLst>
          </p:cNvPr>
          <p:cNvPicPr>
            <a:picLocks noChangeAspect="1" noChangeArrowheads="1"/>
          </p:cNvPicPr>
          <p:nvPr userDrawn="1"/>
        </p:nvPicPr>
        <p:blipFill>
          <a:blip r:embed="rId2" cstate="print"/>
          <a:srcRect/>
          <a:stretch>
            <a:fillRect/>
          </a:stretch>
        </p:blipFill>
        <p:spPr bwMode="auto">
          <a:xfrm>
            <a:off x="3815256" y="4296156"/>
            <a:ext cx="1513489" cy="2194560"/>
          </a:xfrm>
          <a:prstGeom prst="rect">
            <a:avLst/>
          </a:prstGeom>
          <a:noFill/>
        </p:spPr>
      </p:pic>
    </p:spTree>
    <p:extLst>
      <p:ext uri="{BB962C8B-B14F-4D97-AF65-F5344CB8AC3E}">
        <p14:creationId xmlns:p14="http://schemas.microsoft.com/office/powerpoint/2010/main" val="3860930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E4864EC4-39DC-DC92-D9EC-3F8D8B246BC0}"/>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4"/>
                </a:solidFill>
              </a14:hiddenFill>
            </a:ext>
            <a:ext uri="{91240B29-F687-4F45-9708-019B960494DF}">
              <a14:hiddenLine xmlns:a14="http://schemas.microsoft.com/office/drawing/2010/main" w="12700" cap="flat" cmpd="sng" algn="ctr">
                <a:solidFill>
                  <a:schemeClr val="accent4">
                    <a:lumMod val="50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2" name="Title 1"/>
          <p:cNvSpPr>
            <a:spLocks noGrp="1"/>
          </p:cNvSpPr>
          <p:nvPr>
            <p:ph type="title"/>
          </p:nvPr>
        </p:nvSpPr>
        <p:spPr>
          <a:xfrm>
            <a:off x="628650" y="365127"/>
            <a:ext cx="7886700" cy="568288"/>
          </a:xfrm>
          <a:prstGeom prst="rect">
            <a:avLst/>
          </a:prstGeom>
        </p:spPr>
        <p:txBody>
          <a:bodyPr anchor="ctr" anchorCtr="0">
            <a:noAutofit/>
          </a:bodyPr>
          <a:lstStyle>
            <a:lvl1pPr>
              <a:defRPr sz="3600">
                <a:latin typeface="Garamond" panose="02020404030301010803" pitchFamily="18" charset="0"/>
              </a:defRPr>
            </a:lvl1pPr>
          </a:lstStyle>
          <a:p>
            <a:r>
              <a:rPr lang="en-US" dirty="0"/>
              <a:t>Click to edit Master title style</a:t>
            </a:r>
          </a:p>
        </p:txBody>
      </p:sp>
      <p:sp>
        <p:nvSpPr>
          <p:cNvPr id="3" name="Content Placeholder 2"/>
          <p:cNvSpPr>
            <a:spLocks noGrp="1"/>
          </p:cNvSpPr>
          <p:nvPr>
            <p:ph idx="1"/>
          </p:nvPr>
        </p:nvSpPr>
        <p:spPr>
          <a:xfrm>
            <a:off x="628650" y="972916"/>
            <a:ext cx="7886700" cy="520404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DA05F898-EA4A-C638-24B8-82E08D9199FF}"/>
              </a:ext>
            </a:extLst>
          </p:cNvPr>
          <p:cNvCxnSpPr/>
          <p:nvPr userDrawn="1"/>
        </p:nvCxnSpPr>
        <p:spPr>
          <a:xfrm>
            <a:off x="628650" y="933414"/>
            <a:ext cx="7886700" cy="0"/>
          </a:xfrm>
          <a:prstGeom prst="line">
            <a:avLst/>
          </a:prstGeom>
          <a:ln w="25400">
            <a:solidFill>
              <a:srgbClr val="B88C00"/>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D2F4B200-EEE8-AFCD-D789-EB2856369664}"/>
              </a:ext>
            </a:extLst>
          </p:cNvPr>
          <p:cNvCxnSpPr/>
          <p:nvPr userDrawn="1"/>
        </p:nvCxnSpPr>
        <p:spPr>
          <a:xfrm>
            <a:off x="628650" y="6202331"/>
            <a:ext cx="7886700" cy="0"/>
          </a:xfrm>
          <a:prstGeom prst="line">
            <a:avLst/>
          </a:prstGeom>
          <a:ln w="38100">
            <a:solidFill>
              <a:srgbClr val="B88C00"/>
            </a:solidFill>
          </a:ln>
        </p:spPr>
        <p:style>
          <a:lnRef idx="3">
            <a:schemeClr val="dk1"/>
          </a:lnRef>
          <a:fillRef idx="0">
            <a:schemeClr val="dk1"/>
          </a:fillRef>
          <a:effectRef idx="2">
            <a:schemeClr val="dk1"/>
          </a:effectRef>
          <a:fontRef idx="minor">
            <a:schemeClr val="tx1"/>
          </a:fontRef>
        </p:style>
      </p:cxnSp>
      <p:pic>
        <p:nvPicPr>
          <p:cNvPr id="10" name="Picture 9" descr="Arena_Logo">
            <a:extLst>
              <a:ext uri="{FF2B5EF4-FFF2-40B4-BE49-F238E27FC236}">
                <a16:creationId xmlns:a16="http://schemas.microsoft.com/office/drawing/2014/main" id="{57AF7898-27FA-401D-9B92-3A2679AE8983}"/>
              </a:ext>
            </a:extLst>
          </p:cNvPr>
          <p:cNvPicPr>
            <a:picLocks noChangeAspect="1" noChangeArrowheads="1"/>
          </p:cNvPicPr>
          <p:nvPr userDrawn="1"/>
        </p:nvPicPr>
        <p:blipFill>
          <a:blip r:embed="rId3" cstate="print"/>
          <a:srcRect/>
          <a:stretch>
            <a:fillRect/>
          </a:stretch>
        </p:blipFill>
        <p:spPr bwMode="auto">
          <a:xfrm>
            <a:off x="4319752" y="6260031"/>
            <a:ext cx="378373" cy="548640"/>
          </a:xfrm>
          <a:prstGeom prst="rect">
            <a:avLst/>
          </a:prstGeom>
          <a:noFill/>
        </p:spPr>
      </p:pic>
      <p:sp>
        <p:nvSpPr>
          <p:cNvPr id="11" name="TextBox 10">
            <a:extLst>
              <a:ext uri="{FF2B5EF4-FFF2-40B4-BE49-F238E27FC236}">
                <a16:creationId xmlns:a16="http://schemas.microsoft.com/office/drawing/2014/main" id="{62D5279F-64AF-D792-9F66-6A7027302CF1}"/>
              </a:ext>
            </a:extLst>
          </p:cNvPr>
          <p:cNvSpPr txBox="1"/>
          <p:nvPr userDrawn="1"/>
        </p:nvSpPr>
        <p:spPr>
          <a:xfrm>
            <a:off x="6252211" y="6395852"/>
            <a:ext cx="2263139" cy="276999"/>
          </a:xfrm>
          <a:prstGeom prst="rect">
            <a:avLst/>
          </a:prstGeom>
          <a:noFill/>
        </p:spPr>
        <p:txBody>
          <a:bodyPr wrap="square" rtlCol="0">
            <a:spAutoFit/>
          </a:bodyPr>
          <a:lstStyle/>
          <a:p>
            <a:pPr algn="r"/>
            <a:r>
              <a:rPr lang="en-US" sz="1200" dirty="0">
                <a:latin typeface="Garamond" panose="02020404030301010803" pitchFamily="18" charset="0"/>
              </a:rPr>
              <a:t>Page </a:t>
            </a:r>
            <a:fld id="{4A193DFA-D892-4D84-B8F4-9922FDE4AA09}" type="slidenum">
              <a:rPr lang="en-US" sz="1200" smtClean="0">
                <a:latin typeface="Garamond" panose="02020404030301010803" pitchFamily="18" charset="0"/>
              </a:rPr>
              <a:t>‹#›</a:t>
            </a:fld>
            <a:endParaRPr lang="en-US" sz="1200" dirty="0">
              <a:latin typeface="Garamond" panose="02020404030301010803" pitchFamily="18" charset="0"/>
            </a:endParaRPr>
          </a:p>
        </p:txBody>
      </p:sp>
      <p:cxnSp>
        <p:nvCxnSpPr>
          <p:cNvPr id="12" name="Straight Connector 11">
            <a:extLst>
              <a:ext uri="{FF2B5EF4-FFF2-40B4-BE49-F238E27FC236}">
                <a16:creationId xmlns:a16="http://schemas.microsoft.com/office/drawing/2014/main" id="{F2AD1FAC-B388-5E0A-EADD-FF716D1E202B}"/>
              </a:ext>
            </a:extLst>
          </p:cNvPr>
          <p:cNvCxnSpPr/>
          <p:nvPr userDrawn="1"/>
        </p:nvCxnSpPr>
        <p:spPr>
          <a:xfrm>
            <a:off x="628650" y="341063"/>
            <a:ext cx="7886700" cy="0"/>
          </a:xfrm>
          <a:prstGeom prst="line">
            <a:avLst/>
          </a:prstGeom>
          <a:ln w="25400">
            <a:solidFill>
              <a:srgbClr val="B88C00"/>
            </a:solidFill>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D4A340AF-656B-721D-01EC-7C38E4A51495}"/>
              </a:ext>
            </a:extLst>
          </p:cNvPr>
          <p:cNvSpPr txBox="1"/>
          <p:nvPr userDrawn="1"/>
        </p:nvSpPr>
        <p:spPr>
          <a:xfrm>
            <a:off x="628651" y="6254396"/>
            <a:ext cx="3659570" cy="276999"/>
          </a:xfrm>
          <a:prstGeom prst="rect">
            <a:avLst/>
          </a:prstGeom>
          <a:noFill/>
        </p:spPr>
        <p:txBody>
          <a:bodyPr wrap="square" rtlCol="0">
            <a:spAutoFit/>
          </a:bodyPr>
          <a:lstStyle/>
          <a:p>
            <a:r>
              <a:rPr lang="en-US" sz="1200" dirty="0">
                <a:latin typeface="Garamond" panose="02020404030301010803" pitchFamily="18" charset="0"/>
              </a:rPr>
              <a:t>Discussion Materials</a:t>
            </a:r>
            <a:endParaRPr lang="en-US" sz="1200" baseline="0" dirty="0">
              <a:latin typeface="Garamond" panose="02020404030301010803" pitchFamily="18" charset="0"/>
            </a:endParaRPr>
          </a:p>
        </p:txBody>
      </p:sp>
    </p:spTree>
    <p:extLst>
      <p:ext uri="{BB962C8B-B14F-4D97-AF65-F5344CB8AC3E}">
        <p14:creationId xmlns:p14="http://schemas.microsoft.com/office/powerpoint/2010/main" val="43123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 name="Do not remove" hidden="1">
            <a:extLst>
              <a:ext uri="{FF2B5EF4-FFF2-40B4-BE49-F238E27FC236}">
                <a16:creationId xmlns:a16="http://schemas.microsoft.com/office/drawing/2014/main" id="{E360F7AE-D729-A136-8E9C-A7429EEB21ED}"/>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4"/>
                </a:solidFill>
              </a14:hiddenFill>
            </a:ext>
            <a:ext uri="{91240B29-F687-4F45-9708-019B960494DF}">
              <a14:hiddenLine xmlns:a14="http://schemas.microsoft.com/office/drawing/2010/main" w="12700" cap="flat" cmpd="sng" algn="ctr">
                <a:solidFill>
                  <a:schemeClr val="accent4">
                    <a:lumMod val="50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2" name="Title 1"/>
          <p:cNvSpPr>
            <a:spLocks noGrp="1"/>
          </p:cNvSpPr>
          <p:nvPr>
            <p:ph type="title"/>
          </p:nvPr>
        </p:nvSpPr>
        <p:spPr>
          <a:xfrm>
            <a:off x="628650" y="365127"/>
            <a:ext cx="7886700" cy="568288"/>
          </a:xfrm>
          <a:prstGeom prst="rect">
            <a:avLst/>
          </a:prstGeom>
        </p:spPr>
        <p:txBody>
          <a:bodyPr>
            <a:noAutofit/>
          </a:bodyPr>
          <a:lstStyle>
            <a:lvl1pPr>
              <a:defRPr sz="3600">
                <a:latin typeface="Garamond" panose="02020404030301010803" pitchFamily="18" charset="0"/>
              </a:defRPr>
            </a:lvl1pPr>
          </a:lstStyle>
          <a:p>
            <a:r>
              <a:rPr lang="en-US" dirty="0"/>
              <a:t>Click to edit Master title style</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cxnSp>
        <p:nvCxnSpPr>
          <p:cNvPr id="7" name="Straight Connector 6">
            <a:extLst>
              <a:ext uri="{FF2B5EF4-FFF2-40B4-BE49-F238E27FC236}">
                <a16:creationId xmlns:a16="http://schemas.microsoft.com/office/drawing/2014/main" id="{3528E845-C862-3AA4-FF6C-ADB690548829}"/>
              </a:ext>
            </a:extLst>
          </p:cNvPr>
          <p:cNvCxnSpPr/>
          <p:nvPr userDrawn="1"/>
        </p:nvCxnSpPr>
        <p:spPr>
          <a:xfrm>
            <a:off x="628650" y="933414"/>
            <a:ext cx="7886700" cy="0"/>
          </a:xfrm>
          <a:prstGeom prst="line">
            <a:avLst/>
          </a:prstGeom>
          <a:ln w="25400">
            <a:solidFill>
              <a:srgbClr val="B88C00"/>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1BE91698-C0A1-A35C-0953-C525C1552C1D}"/>
              </a:ext>
            </a:extLst>
          </p:cNvPr>
          <p:cNvCxnSpPr/>
          <p:nvPr userDrawn="1"/>
        </p:nvCxnSpPr>
        <p:spPr>
          <a:xfrm>
            <a:off x="628650" y="341063"/>
            <a:ext cx="7886700" cy="0"/>
          </a:xfrm>
          <a:prstGeom prst="line">
            <a:avLst/>
          </a:prstGeom>
          <a:ln w="25400">
            <a:solidFill>
              <a:srgbClr val="B88C00"/>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F4DB2063-87F5-820B-0146-3AE867B36DA6}"/>
              </a:ext>
            </a:extLst>
          </p:cNvPr>
          <p:cNvCxnSpPr/>
          <p:nvPr userDrawn="1"/>
        </p:nvCxnSpPr>
        <p:spPr>
          <a:xfrm>
            <a:off x="628650" y="6202331"/>
            <a:ext cx="7886700" cy="0"/>
          </a:xfrm>
          <a:prstGeom prst="line">
            <a:avLst/>
          </a:prstGeom>
          <a:ln w="38100">
            <a:solidFill>
              <a:srgbClr val="B88C00"/>
            </a:solidFill>
          </a:ln>
        </p:spPr>
        <p:style>
          <a:lnRef idx="3">
            <a:schemeClr val="dk1"/>
          </a:lnRef>
          <a:fillRef idx="0">
            <a:schemeClr val="dk1"/>
          </a:fillRef>
          <a:effectRef idx="2">
            <a:schemeClr val="dk1"/>
          </a:effectRef>
          <a:fontRef idx="minor">
            <a:schemeClr val="tx1"/>
          </a:fontRef>
        </p:style>
      </p:cxnSp>
      <p:pic>
        <p:nvPicPr>
          <p:cNvPr id="10" name="Picture 9" descr="Arena_Logo">
            <a:extLst>
              <a:ext uri="{FF2B5EF4-FFF2-40B4-BE49-F238E27FC236}">
                <a16:creationId xmlns:a16="http://schemas.microsoft.com/office/drawing/2014/main" id="{9B861E1F-D58B-E968-F314-2382774B43BF}"/>
              </a:ext>
            </a:extLst>
          </p:cNvPr>
          <p:cNvPicPr>
            <a:picLocks noChangeAspect="1" noChangeArrowheads="1"/>
          </p:cNvPicPr>
          <p:nvPr userDrawn="1"/>
        </p:nvPicPr>
        <p:blipFill>
          <a:blip r:embed="rId3" cstate="print"/>
          <a:srcRect/>
          <a:stretch>
            <a:fillRect/>
          </a:stretch>
        </p:blipFill>
        <p:spPr bwMode="auto">
          <a:xfrm>
            <a:off x="4319752" y="6260031"/>
            <a:ext cx="378373" cy="548640"/>
          </a:xfrm>
          <a:prstGeom prst="rect">
            <a:avLst/>
          </a:prstGeom>
          <a:noFill/>
        </p:spPr>
      </p:pic>
      <p:sp>
        <p:nvSpPr>
          <p:cNvPr id="11" name="TextBox 10">
            <a:extLst>
              <a:ext uri="{FF2B5EF4-FFF2-40B4-BE49-F238E27FC236}">
                <a16:creationId xmlns:a16="http://schemas.microsoft.com/office/drawing/2014/main" id="{DC83B20C-5141-8B31-0482-54954D7822F5}"/>
              </a:ext>
            </a:extLst>
          </p:cNvPr>
          <p:cNvSpPr txBox="1"/>
          <p:nvPr userDrawn="1"/>
        </p:nvSpPr>
        <p:spPr>
          <a:xfrm>
            <a:off x="6252211" y="6395852"/>
            <a:ext cx="2263139" cy="276999"/>
          </a:xfrm>
          <a:prstGeom prst="rect">
            <a:avLst/>
          </a:prstGeom>
          <a:noFill/>
        </p:spPr>
        <p:txBody>
          <a:bodyPr wrap="square" rtlCol="0">
            <a:spAutoFit/>
          </a:bodyPr>
          <a:lstStyle/>
          <a:p>
            <a:pPr algn="r"/>
            <a:r>
              <a:rPr lang="en-US" sz="1200" dirty="0">
                <a:latin typeface="Garamond" panose="02020404030301010803" pitchFamily="18" charset="0"/>
              </a:rPr>
              <a:t>Page </a:t>
            </a:r>
            <a:fld id="{4A193DFA-D892-4D84-B8F4-9922FDE4AA09}" type="slidenum">
              <a:rPr lang="en-US" sz="1200" smtClean="0">
                <a:latin typeface="Garamond" panose="02020404030301010803" pitchFamily="18" charset="0"/>
              </a:rPr>
              <a:t>‹#›</a:t>
            </a:fld>
            <a:endParaRPr lang="en-US" sz="1200" dirty="0">
              <a:latin typeface="Garamond" panose="02020404030301010803" pitchFamily="18" charset="0"/>
            </a:endParaRPr>
          </a:p>
        </p:txBody>
      </p:sp>
      <p:sp>
        <p:nvSpPr>
          <p:cNvPr id="12" name="TextBox 11">
            <a:extLst>
              <a:ext uri="{FF2B5EF4-FFF2-40B4-BE49-F238E27FC236}">
                <a16:creationId xmlns:a16="http://schemas.microsoft.com/office/drawing/2014/main" id="{27CBFBD1-D74F-C46F-C391-7233F296C37D}"/>
              </a:ext>
            </a:extLst>
          </p:cNvPr>
          <p:cNvSpPr txBox="1"/>
          <p:nvPr userDrawn="1"/>
        </p:nvSpPr>
        <p:spPr>
          <a:xfrm>
            <a:off x="628651" y="6254396"/>
            <a:ext cx="3659570" cy="276999"/>
          </a:xfrm>
          <a:prstGeom prst="rect">
            <a:avLst/>
          </a:prstGeom>
          <a:noFill/>
        </p:spPr>
        <p:txBody>
          <a:bodyPr wrap="square" rtlCol="0">
            <a:spAutoFit/>
          </a:bodyPr>
          <a:lstStyle/>
          <a:p>
            <a:r>
              <a:rPr lang="en-US" sz="1200" dirty="0">
                <a:latin typeface="Garamond" panose="02020404030301010803" pitchFamily="18" charset="0"/>
              </a:rPr>
              <a:t>Discussion Materials</a:t>
            </a:r>
            <a:endParaRPr lang="en-US" sz="800" dirty="0">
              <a:latin typeface="Garamond" panose="02020404030301010803" pitchFamily="18" charset="0"/>
            </a:endParaRPr>
          </a:p>
        </p:txBody>
      </p:sp>
    </p:spTree>
    <p:extLst>
      <p:ext uri="{BB962C8B-B14F-4D97-AF65-F5344CB8AC3E}">
        <p14:creationId xmlns:p14="http://schemas.microsoft.com/office/powerpoint/2010/main" val="1150028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Do not remove" hidden="1">
            <a:extLst>
              <a:ext uri="{FF2B5EF4-FFF2-40B4-BE49-F238E27FC236}">
                <a16:creationId xmlns:a16="http://schemas.microsoft.com/office/drawing/2014/main" id="{E360F7AE-D729-A136-8E9C-A7429EEB21ED}"/>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4"/>
                </a:solidFill>
              </a14:hiddenFill>
            </a:ext>
            <a:ext uri="{91240B29-F687-4F45-9708-019B960494DF}">
              <a14:hiddenLine xmlns:a14="http://schemas.microsoft.com/office/drawing/2010/main" w="12700" cap="flat" cmpd="sng" algn="ctr">
                <a:solidFill>
                  <a:schemeClr val="accent4">
                    <a:lumMod val="50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cxnSp>
        <p:nvCxnSpPr>
          <p:cNvPr id="9" name="Straight Connector 8">
            <a:extLst>
              <a:ext uri="{FF2B5EF4-FFF2-40B4-BE49-F238E27FC236}">
                <a16:creationId xmlns:a16="http://schemas.microsoft.com/office/drawing/2014/main" id="{F4DB2063-87F5-820B-0146-3AE867B36DA6}"/>
              </a:ext>
            </a:extLst>
          </p:cNvPr>
          <p:cNvCxnSpPr/>
          <p:nvPr userDrawn="1"/>
        </p:nvCxnSpPr>
        <p:spPr>
          <a:xfrm>
            <a:off x="628650" y="6202331"/>
            <a:ext cx="7886700" cy="0"/>
          </a:xfrm>
          <a:prstGeom prst="line">
            <a:avLst/>
          </a:prstGeom>
          <a:ln w="38100">
            <a:solidFill>
              <a:srgbClr val="B88C00"/>
            </a:solidFill>
          </a:ln>
        </p:spPr>
        <p:style>
          <a:lnRef idx="3">
            <a:schemeClr val="dk1"/>
          </a:lnRef>
          <a:fillRef idx="0">
            <a:schemeClr val="dk1"/>
          </a:fillRef>
          <a:effectRef idx="2">
            <a:schemeClr val="dk1"/>
          </a:effectRef>
          <a:fontRef idx="minor">
            <a:schemeClr val="tx1"/>
          </a:fontRef>
        </p:style>
      </p:cxnSp>
      <p:pic>
        <p:nvPicPr>
          <p:cNvPr id="10" name="Picture 9" descr="Arena_Logo">
            <a:extLst>
              <a:ext uri="{FF2B5EF4-FFF2-40B4-BE49-F238E27FC236}">
                <a16:creationId xmlns:a16="http://schemas.microsoft.com/office/drawing/2014/main" id="{9B861E1F-D58B-E968-F314-2382774B43BF}"/>
              </a:ext>
            </a:extLst>
          </p:cNvPr>
          <p:cNvPicPr>
            <a:picLocks noChangeAspect="1" noChangeArrowheads="1"/>
          </p:cNvPicPr>
          <p:nvPr userDrawn="1"/>
        </p:nvPicPr>
        <p:blipFill>
          <a:blip r:embed="rId3" cstate="print"/>
          <a:srcRect/>
          <a:stretch>
            <a:fillRect/>
          </a:stretch>
        </p:blipFill>
        <p:spPr bwMode="auto">
          <a:xfrm>
            <a:off x="4319752" y="6260031"/>
            <a:ext cx="378373" cy="548640"/>
          </a:xfrm>
          <a:prstGeom prst="rect">
            <a:avLst/>
          </a:prstGeom>
          <a:noFill/>
        </p:spPr>
      </p:pic>
      <p:sp>
        <p:nvSpPr>
          <p:cNvPr id="11" name="TextBox 10">
            <a:extLst>
              <a:ext uri="{FF2B5EF4-FFF2-40B4-BE49-F238E27FC236}">
                <a16:creationId xmlns:a16="http://schemas.microsoft.com/office/drawing/2014/main" id="{DC83B20C-5141-8B31-0482-54954D7822F5}"/>
              </a:ext>
            </a:extLst>
          </p:cNvPr>
          <p:cNvSpPr txBox="1"/>
          <p:nvPr userDrawn="1"/>
        </p:nvSpPr>
        <p:spPr>
          <a:xfrm>
            <a:off x="6252211" y="6395852"/>
            <a:ext cx="2263139" cy="276999"/>
          </a:xfrm>
          <a:prstGeom prst="rect">
            <a:avLst/>
          </a:prstGeom>
          <a:noFill/>
        </p:spPr>
        <p:txBody>
          <a:bodyPr wrap="square" rtlCol="0">
            <a:spAutoFit/>
          </a:bodyPr>
          <a:lstStyle/>
          <a:p>
            <a:pPr algn="r"/>
            <a:r>
              <a:rPr lang="en-US" sz="1200" dirty="0">
                <a:latin typeface="Garamond" panose="02020404030301010803" pitchFamily="18" charset="0"/>
              </a:rPr>
              <a:t>Page </a:t>
            </a:r>
            <a:fld id="{4A193DFA-D892-4D84-B8F4-9922FDE4AA09}" type="slidenum">
              <a:rPr lang="en-US" sz="1200" smtClean="0">
                <a:latin typeface="Garamond" panose="02020404030301010803" pitchFamily="18" charset="0"/>
              </a:rPr>
              <a:t>‹#›</a:t>
            </a:fld>
            <a:endParaRPr lang="en-US" sz="1200" dirty="0">
              <a:latin typeface="Garamond" panose="02020404030301010803" pitchFamily="18" charset="0"/>
            </a:endParaRPr>
          </a:p>
        </p:txBody>
      </p:sp>
      <p:sp>
        <p:nvSpPr>
          <p:cNvPr id="12" name="TextBox 11">
            <a:extLst>
              <a:ext uri="{FF2B5EF4-FFF2-40B4-BE49-F238E27FC236}">
                <a16:creationId xmlns:a16="http://schemas.microsoft.com/office/drawing/2014/main" id="{27CBFBD1-D74F-C46F-C391-7233F296C37D}"/>
              </a:ext>
            </a:extLst>
          </p:cNvPr>
          <p:cNvSpPr txBox="1"/>
          <p:nvPr userDrawn="1"/>
        </p:nvSpPr>
        <p:spPr>
          <a:xfrm>
            <a:off x="628651" y="6254396"/>
            <a:ext cx="3659570" cy="276999"/>
          </a:xfrm>
          <a:prstGeom prst="rect">
            <a:avLst/>
          </a:prstGeom>
          <a:noFill/>
        </p:spPr>
        <p:txBody>
          <a:bodyPr wrap="square" rtlCol="0">
            <a:spAutoFit/>
          </a:bodyPr>
          <a:lstStyle/>
          <a:p>
            <a:r>
              <a:rPr lang="en-US" sz="1200" dirty="0">
                <a:latin typeface="Garamond" panose="02020404030301010803" pitchFamily="18" charset="0"/>
              </a:rPr>
              <a:t>Discussion Materials</a:t>
            </a:r>
            <a:endParaRPr lang="en-US" sz="800" dirty="0">
              <a:latin typeface="Garamond" panose="02020404030301010803" pitchFamily="18" charset="0"/>
            </a:endParaRPr>
          </a:p>
        </p:txBody>
      </p:sp>
    </p:spTree>
    <p:extLst>
      <p:ext uri="{BB962C8B-B14F-4D97-AF65-F5344CB8AC3E}">
        <p14:creationId xmlns:p14="http://schemas.microsoft.com/office/powerpoint/2010/main" val="2414661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cxnSp>
        <p:nvCxnSpPr>
          <p:cNvPr id="7" name="Straight Connector 6"/>
          <p:cNvCxnSpPr/>
          <p:nvPr userDrawn="1"/>
        </p:nvCxnSpPr>
        <p:spPr>
          <a:xfrm>
            <a:off x="628650" y="6202331"/>
            <a:ext cx="7886700" cy="0"/>
          </a:xfrm>
          <a:prstGeom prst="line">
            <a:avLst/>
          </a:prstGeom>
          <a:ln w="38100">
            <a:solidFill>
              <a:srgbClr val="B88C00"/>
            </a:solidFill>
          </a:ln>
        </p:spPr>
        <p:style>
          <a:lnRef idx="3">
            <a:schemeClr val="dk1"/>
          </a:lnRef>
          <a:fillRef idx="0">
            <a:schemeClr val="dk1"/>
          </a:fillRef>
          <a:effectRef idx="2">
            <a:schemeClr val="dk1"/>
          </a:effectRef>
          <a:fontRef idx="minor">
            <a:schemeClr val="tx1"/>
          </a:fontRef>
        </p:style>
      </p:cxnSp>
      <p:pic>
        <p:nvPicPr>
          <p:cNvPr id="8" name="Picture 7" descr="Arena_Logo"/>
          <p:cNvPicPr>
            <a:picLocks noChangeAspect="1" noChangeArrowheads="1"/>
          </p:cNvPicPr>
          <p:nvPr userDrawn="1"/>
        </p:nvPicPr>
        <p:blipFill>
          <a:blip r:embed="rId2" cstate="print"/>
          <a:srcRect/>
          <a:stretch>
            <a:fillRect/>
          </a:stretch>
        </p:blipFill>
        <p:spPr bwMode="auto">
          <a:xfrm>
            <a:off x="4319752" y="6260031"/>
            <a:ext cx="378373" cy="548640"/>
          </a:xfrm>
          <a:prstGeom prst="rect">
            <a:avLst/>
          </a:prstGeom>
          <a:noFill/>
        </p:spPr>
      </p:pic>
      <p:sp>
        <p:nvSpPr>
          <p:cNvPr id="10" name="TextBox 9"/>
          <p:cNvSpPr txBox="1"/>
          <p:nvPr userDrawn="1"/>
        </p:nvSpPr>
        <p:spPr>
          <a:xfrm>
            <a:off x="6252211" y="6395852"/>
            <a:ext cx="2263139" cy="276999"/>
          </a:xfrm>
          <a:prstGeom prst="rect">
            <a:avLst/>
          </a:prstGeom>
          <a:noFill/>
        </p:spPr>
        <p:txBody>
          <a:bodyPr wrap="square" rtlCol="0">
            <a:spAutoFit/>
          </a:bodyPr>
          <a:lstStyle/>
          <a:p>
            <a:pPr algn="r"/>
            <a:r>
              <a:rPr lang="en-US" sz="1200" dirty="0">
                <a:latin typeface="Garamond" panose="02020404030301010803" pitchFamily="18" charset="0"/>
              </a:rPr>
              <a:t>Page </a:t>
            </a:r>
            <a:fld id="{4A193DFA-D892-4D84-B8F4-9922FDE4AA09}" type="slidenum">
              <a:rPr lang="en-US" sz="1200" smtClean="0">
                <a:latin typeface="Garamond" panose="02020404030301010803" pitchFamily="18" charset="0"/>
              </a:rPr>
              <a:t>‹#›</a:t>
            </a:fld>
            <a:endParaRPr lang="en-US" sz="1200" dirty="0">
              <a:latin typeface="Garamond" panose="02020404030301010803" pitchFamily="18" charset="0"/>
            </a:endParaRPr>
          </a:p>
        </p:txBody>
      </p:sp>
      <p:sp>
        <p:nvSpPr>
          <p:cNvPr id="6" name="Content Placeholder 2"/>
          <p:cNvSpPr>
            <a:spLocks noGrp="1"/>
          </p:cNvSpPr>
          <p:nvPr>
            <p:ph idx="1"/>
          </p:nvPr>
        </p:nvSpPr>
        <p:spPr>
          <a:xfrm>
            <a:off x="628650" y="59871"/>
            <a:ext cx="7886700" cy="6084761"/>
          </a:xfrm>
          <a:prstGeom prst="rect">
            <a:avLst/>
          </a:prstGeom>
        </p:spPr>
        <p:txBody>
          <a:bodyPr/>
          <a:lstStyle>
            <a:lvl3pPr marL="1143000" indent="-228600">
              <a:buSzPct val="80000"/>
              <a:buFont typeface="Courier New" panose="02070309020205020404" pitchFamily="49" charset="0"/>
              <a:buChar char="o"/>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628650" y="6260031"/>
            <a:ext cx="3659570" cy="276999"/>
          </a:xfrm>
          <a:prstGeom prst="rect">
            <a:avLst/>
          </a:prstGeom>
          <a:noFill/>
        </p:spPr>
        <p:txBody>
          <a:bodyPr wrap="square" rtlCol="0">
            <a:spAutoFit/>
          </a:bodyPr>
          <a:lstStyle/>
          <a:p>
            <a:r>
              <a:rPr lang="en-US" sz="1200" dirty="0">
                <a:latin typeface="Garamond" panose="02020404030301010803" pitchFamily="18" charset="0"/>
              </a:rPr>
              <a:t>Discussion Materials</a:t>
            </a:r>
          </a:p>
        </p:txBody>
      </p:sp>
    </p:spTree>
    <p:extLst>
      <p:ext uri="{BB962C8B-B14F-4D97-AF65-F5344CB8AC3E}">
        <p14:creationId xmlns:p14="http://schemas.microsoft.com/office/powerpoint/2010/main" val="3855585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Do not remove" hidden="1">
            <a:extLst>
              <a:ext uri="{FF2B5EF4-FFF2-40B4-BE49-F238E27FC236}">
                <a16:creationId xmlns:a16="http://schemas.microsoft.com/office/drawing/2014/main" id="{322155C6-ED14-0A9C-0E4A-A4E1C49E3E6B}"/>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4"/>
                </a:solidFill>
              </a14:hiddenFill>
            </a:ext>
            <a:ext uri="{91240B29-F687-4F45-9708-019B960494DF}">
              <a14:hiddenLine xmlns:a14="http://schemas.microsoft.com/office/drawing/2010/main" w="12700" cap="flat" cmpd="sng" algn="ctr">
                <a:solidFill>
                  <a:schemeClr val="accent4">
                    <a:lumMod val="50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2" name="Title 1"/>
          <p:cNvSpPr>
            <a:spLocks noGrp="1"/>
          </p:cNvSpPr>
          <p:nvPr>
            <p:ph type="ctrTitle"/>
          </p:nvPr>
        </p:nvSpPr>
        <p:spPr>
          <a:xfrm>
            <a:off x="536279" y="2430426"/>
            <a:ext cx="7921921" cy="1997148"/>
          </a:xfrm>
          <a:prstGeom prst="rect">
            <a:avLst/>
          </a:prstGeom>
        </p:spPr>
        <p:txBody>
          <a:bodyPr anchor="ctr" anchorCtr="0">
            <a:normAutofit/>
          </a:bodyPr>
          <a:lstStyle>
            <a:lvl1pPr algn="ctr">
              <a:defRPr sz="4000">
                <a:latin typeface="Garamond" panose="02020404030301010803" pitchFamily="18" charset="0"/>
              </a:defRPr>
            </a:lvl1pPr>
          </a:lstStyle>
          <a:p>
            <a:r>
              <a:rPr lang="en-US" dirty="0"/>
              <a:t>Click to edit Master title style</a:t>
            </a:r>
          </a:p>
        </p:txBody>
      </p:sp>
      <p:grpSp>
        <p:nvGrpSpPr>
          <p:cNvPr id="5" name="Group 4"/>
          <p:cNvGrpSpPr/>
          <p:nvPr userDrawn="1"/>
        </p:nvGrpSpPr>
        <p:grpSpPr>
          <a:xfrm>
            <a:off x="536279" y="2430426"/>
            <a:ext cx="7886700" cy="1997148"/>
            <a:chOff x="536279" y="2217710"/>
            <a:chExt cx="7886700" cy="1997148"/>
          </a:xfrm>
        </p:grpSpPr>
        <p:cxnSp>
          <p:nvCxnSpPr>
            <p:cNvPr id="6" name="Straight Connector 5"/>
            <p:cNvCxnSpPr/>
            <p:nvPr userDrawn="1"/>
          </p:nvCxnSpPr>
          <p:spPr>
            <a:xfrm>
              <a:off x="536279" y="2217710"/>
              <a:ext cx="7886700" cy="0"/>
            </a:xfrm>
            <a:prstGeom prst="line">
              <a:avLst/>
            </a:prstGeom>
            <a:ln w="25400">
              <a:solidFill>
                <a:srgbClr val="B88C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userDrawn="1"/>
          </p:nvCxnSpPr>
          <p:spPr>
            <a:xfrm>
              <a:off x="536279" y="4214858"/>
              <a:ext cx="7886700" cy="0"/>
            </a:xfrm>
            <a:prstGeom prst="line">
              <a:avLst/>
            </a:prstGeom>
            <a:ln w="25400">
              <a:solidFill>
                <a:srgbClr val="B88C00"/>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423766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35E24012-B93F-969D-C673-4BB41BC72A41}"/>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1F497D"/>
                </a:solidFill>
                <a:latin typeface="Franklin Gothic Book" panose="020B0503020102020204" pitchFamily="34" charset="0"/>
              </a:defRPr>
            </a:lvl1pPr>
          </a:lstStyle>
          <a:p>
            <a:r>
              <a:rPr lang="en-US"/>
              <a:t>Click to edit Master title style</a:t>
            </a:r>
          </a:p>
        </p:txBody>
      </p:sp>
      <p:cxnSp>
        <p:nvCxnSpPr>
          <p:cNvPr id="10" name="Straight Connector 9"/>
          <p:cNvCxnSpPr/>
          <p:nvPr userDrawn="1"/>
        </p:nvCxnSpPr>
        <p:spPr>
          <a:xfrm>
            <a:off x="628650" y="933414"/>
            <a:ext cx="7886700" cy="0"/>
          </a:xfrm>
          <a:prstGeom prst="line">
            <a:avLst/>
          </a:prstGeom>
          <a:ln w="25400">
            <a:solidFill>
              <a:srgbClr val="4F81BD"/>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userDrawn="1"/>
        </p:nvCxnSpPr>
        <p:spPr>
          <a:xfrm>
            <a:off x="628650" y="341063"/>
            <a:ext cx="7886700" cy="0"/>
          </a:xfrm>
          <a:prstGeom prst="line">
            <a:avLst/>
          </a:prstGeom>
          <a:ln w="25400">
            <a:solidFill>
              <a:srgbClr val="4F81BD"/>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userDrawn="1"/>
        </p:nvCxnSpPr>
        <p:spPr>
          <a:xfrm>
            <a:off x="628650" y="6202331"/>
            <a:ext cx="7886700" cy="0"/>
          </a:xfrm>
          <a:prstGeom prst="line">
            <a:avLst/>
          </a:prstGeom>
          <a:ln w="38100">
            <a:solidFill>
              <a:srgbClr val="4F81BD"/>
            </a:solidFill>
          </a:ln>
        </p:spPr>
        <p:style>
          <a:lnRef idx="3">
            <a:schemeClr val="dk1"/>
          </a:lnRef>
          <a:fillRef idx="0">
            <a:schemeClr val="dk1"/>
          </a:fillRef>
          <a:effectRef idx="2">
            <a:schemeClr val="dk1"/>
          </a:effectRef>
          <a:fontRef idx="minor">
            <a:schemeClr val="tx1"/>
          </a:fontRef>
        </p:style>
      </p:cxnSp>
      <p:sp>
        <p:nvSpPr>
          <p:cNvPr id="14" name="TextBox 13"/>
          <p:cNvSpPr txBox="1"/>
          <p:nvPr userDrawn="1"/>
        </p:nvSpPr>
        <p:spPr>
          <a:xfrm>
            <a:off x="628651" y="6395852"/>
            <a:ext cx="3659570" cy="276999"/>
          </a:xfrm>
          <a:prstGeom prst="rect">
            <a:avLst/>
          </a:prstGeom>
          <a:noFill/>
        </p:spPr>
        <p:txBody>
          <a:bodyPr wrap="square" rtlCol="0">
            <a:spAutoFit/>
          </a:bodyPr>
          <a:lstStyle/>
          <a:p>
            <a:r>
              <a:rPr lang="en-US" sz="1200">
                <a:solidFill>
                  <a:srgbClr val="1F497D"/>
                </a:solidFill>
                <a:latin typeface="Franklin Gothic Book" panose="020B0503020102020204" pitchFamily="34" charset="0"/>
              </a:rPr>
              <a:t>Discussion Materials</a:t>
            </a:r>
          </a:p>
        </p:txBody>
      </p:sp>
      <p:sp>
        <p:nvSpPr>
          <p:cNvPr id="17" name="TextBox 16"/>
          <p:cNvSpPr txBox="1"/>
          <p:nvPr userDrawn="1"/>
        </p:nvSpPr>
        <p:spPr>
          <a:xfrm>
            <a:off x="6252211" y="6395852"/>
            <a:ext cx="2263139" cy="276999"/>
          </a:xfrm>
          <a:prstGeom prst="rect">
            <a:avLst/>
          </a:prstGeom>
          <a:noFill/>
        </p:spPr>
        <p:txBody>
          <a:bodyPr wrap="square" rtlCol="0">
            <a:spAutoFit/>
          </a:bodyPr>
          <a:lstStyle/>
          <a:p>
            <a:pPr algn="r"/>
            <a:r>
              <a:rPr lang="en-US" sz="1200">
                <a:solidFill>
                  <a:srgbClr val="1F497D"/>
                </a:solidFill>
                <a:latin typeface="Franklin Gothic Book" panose="020B0503020102020204" pitchFamily="34" charset="0"/>
              </a:rPr>
              <a:t>Page </a:t>
            </a:r>
            <a:fld id="{4A193DFA-D892-4D84-B8F4-9922FDE4AA09}" type="slidenum">
              <a:rPr lang="en-US" sz="1200" smtClean="0">
                <a:solidFill>
                  <a:srgbClr val="1F497D"/>
                </a:solidFill>
                <a:latin typeface="Franklin Gothic Book" panose="020B0503020102020204" pitchFamily="34" charset="0"/>
              </a:rPr>
              <a:pPr algn="r"/>
              <a:t>‹#›</a:t>
            </a:fld>
            <a:endParaRPr lang="en-US" sz="1200">
              <a:solidFill>
                <a:srgbClr val="1F497D"/>
              </a:solidFill>
              <a:latin typeface="Franklin Gothic Book" panose="020B0503020102020204" pitchFamily="34" charset="0"/>
            </a:endParaRPr>
          </a:p>
        </p:txBody>
      </p:sp>
      <p:pic>
        <p:nvPicPr>
          <p:cNvPr id="9" name="Picture 8" descr="Screen Shot 2016-12-06 at 11.38.14 AM.png"/>
          <p:cNvPicPr>
            <a:picLocks noChangeAspect="1"/>
          </p:cNvPicPr>
          <p:nvPr userDrawn="1"/>
        </p:nvPicPr>
        <p:blipFill rotWithShape="1">
          <a:blip r:embed="rId3" cstate="email">
            <a:extLst>
              <a:ext uri="{28A0092B-C50C-407E-A947-70E740481C1C}">
                <a14:useLocalDpi xmlns:a14="http://schemas.microsoft.com/office/drawing/2010/main"/>
              </a:ext>
            </a:extLst>
          </a:blip>
          <a:srcRect l="67740" t="11630" r="12316" b="27208"/>
          <a:stretch/>
        </p:blipFill>
        <p:spPr>
          <a:xfrm>
            <a:off x="4081024" y="6265291"/>
            <a:ext cx="981952" cy="548640"/>
          </a:xfrm>
          <a:prstGeom prst="rect">
            <a:avLst/>
          </a:prstGeom>
        </p:spPr>
      </p:pic>
      <p:sp>
        <p:nvSpPr>
          <p:cNvPr id="13" name="Content Placeholder 2"/>
          <p:cNvSpPr>
            <a:spLocks noGrp="1"/>
          </p:cNvSpPr>
          <p:nvPr>
            <p:ph idx="1"/>
          </p:nvPr>
        </p:nvSpPr>
        <p:spPr>
          <a:xfrm>
            <a:off x="628650" y="1073786"/>
            <a:ext cx="7886700" cy="4846953"/>
          </a:xfrm>
        </p:spPr>
        <p:txBody>
          <a:bodyPr/>
          <a:lstStyle>
            <a:lvl1pPr>
              <a:lnSpc>
                <a:spcPct val="100000"/>
              </a:lnSpc>
              <a:spcBef>
                <a:spcPts val="1200"/>
              </a:spcBef>
              <a:defRPr/>
            </a:lvl1pPr>
            <a:lvl3pPr marL="1143000" indent="-228600">
              <a:buSzPct val="80000"/>
              <a:buFont typeface="Courier New" panose="02070309020205020404" pitchFamily="49" charset="0"/>
              <a:buChar char="o"/>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966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979484"/>
            <a:ext cx="3886200" cy="4940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979482"/>
            <a:ext cx="3886200" cy="49405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p:cNvCxnSpPr/>
          <p:nvPr userDrawn="1"/>
        </p:nvCxnSpPr>
        <p:spPr>
          <a:xfrm>
            <a:off x="628650" y="933414"/>
            <a:ext cx="7886700" cy="0"/>
          </a:xfrm>
          <a:prstGeom prst="line">
            <a:avLst/>
          </a:prstGeom>
          <a:ln w="25400">
            <a:solidFill>
              <a:srgbClr val="B88C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userDrawn="1"/>
        </p:nvCxnSpPr>
        <p:spPr>
          <a:xfrm>
            <a:off x="628650" y="341063"/>
            <a:ext cx="7886700" cy="0"/>
          </a:xfrm>
          <a:prstGeom prst="line">
            <a:avLst/>
          </a:prstGeom>
          <a:ln w="25400">
            <a:solidFill>
              <a:srgbClr val="B88C00"/>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userDrawn="1"/>
        </p:nvCxnSpPr>
        <p:spPr>
          <a:xfrm>
            <a:off x="628650" y="6202331"/>
            <a:ext cx="7886700" cy="0"/>
          </a:xfrm>
          <a:prstGeom prst="line">
            <a:avLst/>
          </a:prstGeom>
          <a:ln w="38100">
            <a:solidFill>
              <a:srgbClr val="B88C00"/>
            </a:solidFill>
          </a:ln>
        </p:spPr>
        <p:style>
          <a:lnRef idx="3">
            <a:schemeClr val="dk1"/>
          </a:lnRef>
          <a:fillRef idx="0">
            <a:schemeClr val="dk1"/>
          </a:fillRef>
          <a:effectRef idx="2">
            <a:schemeClr val="dk1"/>
          </a:effectRef>
          <a:fontRef idx="minor">
            <a:schemeClr val="tx1"/>
          </a:fontRef>
        </p:style>
      </p:cxnSp>
      <p:pic>
        <p:nvPicPr>
          <p:cNvPr id="15" name="Picture 14" descr="Arena_Logo"/>
          <p:cNvPicPr>
            <a:picLocks noChangeAspect="1" noChangeArrowheads="1"/>
          </p:cNvPicPr>
          <p:nvPr userDrawn="1"/>
        </p:nvPicPr>
        <p:blipFill>
          <a:blip r:embed="rId2" cstate="print"/>
          <a:srcRect/>
          <a:stretch>
            <a:fillRect/>
          </a:stretch>
        </p:blipFill>
        <p:spPr bwMode="auto">
          <a:xfrm>
            <a:off x="4319752" y="6260031"/>
            <a:ext cx="378373" cy="548640"/>
          </a:xfrm>
          <a:prstGeom prst="rect">
            <a:avLst/>
          </a:prstGeom>
          <a:noFill/>
        </p:spPr>
      </p:pic>
      <p:sp>
        <p:nvSpPr>
          <p:cNvPr id="17" name="TextBox 16"/>
          <p:cNvSpPr txBox="1"/>
          <p:nvPr userDrawn="1"/>
        </p:nvSpPr>
        <p:spPr>
          <a:xfrm>
            <a:off x="6252211" y="6395852"/>
            <a:ext cx="2263139" cy="276999"/>
          </a:xfrm>
          <a:prstGeom prst="rect">
            <a:avLst/>
          </a:prstGeom>
          <a:noFill/>
        </p:spPr>
        <p:txBody>
          <a:bodyPr wrap="square" rtlCol="0">
            <a:spAutoFit/>
          </a:bodyPr>
          <a:lstStyle/>
          <a:p>
            <a:pPr algn="r"/>
            <a:r>
              <a:rPr lang="en-US" sz="1200" dirty="0">
                <a:latin typeface="Garamond" panose="02020404030301010803" pitchFamily="18" charset="0"/>
              </a:rPr>
              <a:t>Page </a:t>
            </a:r>
            <a:fld id="{4A193DFA-D892-4D84-B8F4-9922FDE4AA09}" type="slidenum">
              <a:rPr lang="en-US" sz="1200" smtClean="0">
                <a:latin typeface="Garamond" panose="02020404030301010803" pitchFamily="18" charset="0"/>
              </a:rPr>
              <a:pPr algn="r"/>
              <a:t>‹#›</a:t>
            </a:fld>
            <a:endParaRPr lang="en-US" sz="1200" dirty="0">
              <a:latin typeface="Garamond" panose="02020404030301010803" pitchFamily="18" charset="0"/>
            </a:endParaRPr>
          </a:p>
        </p:txBody>
      </p:sp>
      <p:sp>
        <p:nvSpPr>
          <p:cNvPr id="5" name="TextBox 4">
            <a:extLst>
              <a:ext uri="{FF2B5EF4-FFF2-40B4-BE49-F238E27FC236}">
                <a16:creationId xmlns:a16="http://schemas.microsoft.com/office/drawing/2014/main" id="{EC6AEB17-5043-3DCB-E110-369E34F895BC}"/>
              </a:ext>
            </a:extLst>
          </p:cNvPr>
          <p:cNvSpPr txBox="1"/>
          <p:nvPr userDrawn="1"/>
        </p:nvSpPr>
        <p:spPr>
          <a:xfrm>
            <a:off x="628651" y="6395852"/>
            <a:ext cx="3659570" cy="276999"/>
          </a:xfrm>
          <a:prstGeom prst="rect">
            <a:avLst/>
          </a:prstGeom>
          <a:noFill/>
        </p:spPr>
        <p:txBody>
          <a:bodyPr wrap="square" rtlCol="0">
            <a:spAutoFit/>
          </a:bodyPr>
          <a:lstStyle/>
          <a:p>
            <a:r>
              <a:rPr lang="en-US" sz="1200" dirty="0">
                <a:latin typeface="Garamond" panose="02020404030301010803" pitchFamily="18" charset="0"/>
              </a:rPr>
              <a:t>Discussion Materials</a:t>
            </a:r>
          </a:p>
        </p:txBody>
      </p:sp>
    </p:spTree>
    <p:extLst>
      <p:ext uri="{BB962C8B-B14F-4D97-AF65-F5344CB8AC3E}">
        <p14:creationId xmlns:p14="http://schemas.microsoft.com/office/powerpoint/2010/main" val="1705869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45495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3" r:id="rId3"/>
    <p:sldLayoutId id="2147483712" r:id="rId4"/>
    <p:sldLayoutId id="2147483680" r:id="rId5"/>
    <p:sldLayoutId id="2147483679" r:id="rId6"/>
    <p:sldLayoutId id="2147483682" r:id="rId7"/>
    <p:sldLayoutId id="2147483710"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file:///arenaenergy.local/Shared/Financial/Finance/2025%20Arena/5%20-%20Meetings/C.%20Other%20Meetings/2025.02.26%20-%20PLANO%20Speech/Book1!Sheet1!%5bBook1%5dSheet1%20Chart%201"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oleObject" Target="file:///arenaenergy.local/Shared/Financial/Finance/2025%20Arena/5%20-%20Meetings/C.%20Other%20Meetings/2025.02.26%20-%20PLANO%20Speech/Exhibits.xlsx!Sheet1!%5bExhibits.xlsx%5dSheet1%20Chart%202"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file:///arenaenergy.local/Shared/Financial/Finance/2025%20Arena/5%20-%20Meetings/C.%20Other%20Meetings/2025.02.26%20-%20PLANO%20Speech/Exhibits.xlsx!Sheet1!%5bExhibits.xlsx%5dSheet1%20Chart%204"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5.jpeg"/></Relationships>
</file>

<file path=ppt/slides/_rels/slide2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5.jpeg"/><Relationship Id="rId4" Type="http://schemas.openxmlformats.org/officeDocument/2006/relationships/diagramLayout" Target="../diagrams/layout4.xml"/><Relationship Id="rId9"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36655"/>
            <a:ext cx="7772400" cy="2520489"/>
          </a:xfrm>
        </p:spPr>
        <p:txBody>
          <a:bodyPr>
            <a:noAutofit/>
          </a:bodyPr>
          <a:lstStyle/>
          <a:p>
            <a:r>
              <a:rPr lang="en-US" sz="3600" dirty="0"/>
              <a:t>Going the Way of the Neanderthals</a:t>
            </a:r>
            <a:br>
              <a:rPr lang="en-US" sz="3600" dirty="0"/>
            </a:br>
            <a:br>
              <a:rPr lang="en-US" sz="3600" dirty="0"/>
            </a:br>
            <a:r>
              <a:rPr lang="en-US" sz="3600" dirty="0"/>
              <a:t>Why the Current Energy Transition </a:t>
            </a:r>
            <a:br>
              <a:rPr lang="en-US" sz="3600" dirty="0"/>
            </a:br>
            <a:r>
              <a:rPr lang="en-US" sz="3600" dirty="0"/>
              <a:t>May Soon Be Extinct</a:t>
            </a:r>
            <a:br>
              <a:rPr lang="en-US" sz="3600" dirty="0"/>
            </a:br>
            <a:endParaRPr lang="en-US" sz="3600" b="1" dirty="0"/>
          </a:p>
        </p:txBody>
      </p:sp>
    </p:spTree>
    <p:extLst>
      <p:ext uri="{BB962C8B-B14F-4D97-AF65-F5344CB8AC3E}">
        <p14:creationId xmlns:p14="http://schemas.microsoft.com/office/powerpoint/2010/main" val="2328874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6665-216A-4120-358E-62013D2F0A20}"/>
              </a:ext>
            </a:extLst>
          </p:cNvPr>
          <p:cNvSpPr>
            <a:spLocks noGrp="1"/>
          </p:cNvSpPr>
          <p:nvPr>
            <p:ph type="title"/>
          </p:nvPr>
        </p:nvSpPr>
        <p:spPr/>
        <p:txBody>
          <a:bodyPr/>
          <a:lstStyle/>
          <a:p>
            <a:r>
              <a:rPr lang="en-US" dirty="0"/>
              <a:t>Why Did the Neanderthals Vanish?</a:t>
            </a:r>
          </a:p>
        </p:txBody>
      </p:sp>
      <p:pic>
        <p:nvPicPr>
          <p:cNvPr id="5" name="Picture 4">
            <a:extLst>
              <a:ext uri="{FF2B5EF4-FFF2-40B4-BE49-F238E27FC236}">
                <a16:creationId xmlns:a16="http://schemas.microsoft.com/office/drawing/2014/main" id="{BBDE27BC-B4E2-410B-EBDE-5F1EB9C56D1E}"/>
              </a:ext>
            </a:extLst>
          </p:cNvPr>
          <p:cNvPicPr>
            <a:picLocks noChangeAspect="1"/>
          </p:cNvPicPr>
          <p:nvPr/>
        </p:nvPicPr>
        <p:blipFill>
          <a:blip r:embed="rId2"/>
          <a:stretch>
            <a:fillRect/>
          </a:stretch>
        </p:blipFill>
        <p:spPr>
          <a:xfrm>
            <a:off x="628650" y="6254715"/>
            <a:ext cx="1524213" cy="476316"/>
          </a:xfrm>
          <a:prstGeom prst="rect">
            <a:avLst/>
          </a:prstGeom>
        </p:spPr>
      </p:pic>
      <p:graphicFrame>
        <p:nvGraphicFramePr>
          <p:cNvPr id="6" name="Table 5">
            <a:extLst>
              <a:ext uri="{FF2B5EF4-FFF2-40B4-BE49-F238E27FC236}">
                <a16:creationId xmlns:a16="http://schemas.microsoft.com/office/drawing/2014/main" id="{64A4746D-CAA7-7B00-16FF-419333D9B864}"/>
              </a:ext>
            </a:extLst>
          </p:cNvPr>
          <p:cNvGraphicFramePr>
            <a:graphicFrameLocks noGrp="1"/>
          </p:cNvGraphicFramePr>
          <p:nvPr>
            <p:extLst>
              <p:ext uri="{D42A27DB-BD31-4B8C-83A1-F6EECF244321}">
                <p14:modId xmlns:p14="http://schemas.microsoft.com/office/powerpoint/2010/main" val="2106087780"/>
              </p:ext>
            </p:extLst>
          </p:nvPr>
        </p:nvGraphicFramePr>
        <p:xfrm>
          <a:off x="628650" y="1034399"/>
          <a:ext cx="7886702" cy="3629040"/>
        </p:xfrm>
        <a:graphic>
          <a:graphicData uri="http://schemas.openxmlformats.org/drawingml/2006/table">
            <a:tbl>
              <a:tblPr firstRow="1" firstCol="1" bandRow="1">
                <a:tableStyleId>{74C1A8A3-306A-4EB7-A6B1-4F7E0EB9C5D6}</a:tableStyleId>
              </a:tblPr>
              <a:tblGrid>
                <a:gridCol w="1591310">
                  <a:extLst>
                    <a:ext uri="{9D8B030D-6E8A-4147-A177-3AD203B41FA5}">
                      <a16:colId xmlns:a16="http://schemas.microsoft.com/office/drawing/2014/main" val="3224471213"/>
                    </a:ext>
                  </a:extLst>
                </a:gridCol>
                <a:gridCol w="2098464">
                  <a:extLst>
                    <a:ext uri="{9D8B030D-6E8A-4147-A177-3AD203B41FA5}">
                      <a16:colId xmlns:a16="http://schemas.microsoft.com/office/drawing/2014/main" val="2859249300"/>
                    </a:ext>
                  </a:extLst>
                </a:gridCol>
                <a:gridCol w="2098464">
                  <a:extLst>
                    <a:ext uri="{9D8B030D-6E8A-4147-A177-3AD203B41FA5}">
                      <a16:colId xmlns:a16="http://schemas.microsoft.com/office/drawing/2014/main" val="970952531"/>
                    </a:ext>
                  </a:extLst>
                </a:gridCol>
                <a:gridCol w="2098464">
                  <a:extLst>
                    <a:ext uri="{9D8B030D-6E8A-4147-A177-3AD203B41FA5}">
                      <a16:colId xmlns:a16="http://schemas.microsoft.com/office/drawing/2014/main" val="3870910167"/>
                    </a:ext>
                  </a:extLst>
                </a:gridCol>
              </a:tblGrid>
              <a:tr h="725808">
                <a:tc>
                  <a:txBody>
                    <a:bodyPr/>
                    <a:lstStyle/>
                    <a:p>
                      <a:pPr algn="ctr"/>
                      <a:endParaRPr lang="en-US"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50000"/>
                      </a:schemeClr>
                    </a:solidFill>
                  </a:tcPr>
                </a:tc>
                <a:tc>
                  <a:txBody>
                    <a:bodyPr/>
                    <a:lstStyle/>
                    <a:p>
                      <a:pPr algn="ctr"/>
                      <a:r>
                        <a:rPr lang="en-US" sz="1800" dirty="0">
                          <a:solidFill>
                            <a:schemeClr val="bg1"/>
                          </a:solidFill>
                        </a:rPr>
                        <a:t>Neanderthals</a:t>
                      </a:r>
                    </a:p>
                  </a:txBody>
                  <a:tcPr anchor="ctr">
                    <a:lnT w="12700" cap="flat" cmpd="sng" algn="ctr">
                      <a:solidFill>
                        <a:schemeClr val="tx1"/>
                      </a:solidFill>
                      <a:prstDash val="solid"/>
                      <a:round/>
                      <a:headEnd type="none" w="med" len="med"/>
                      <a:tailEnd type="none" w="med" len="med"/>
                    </a:lnT>
                    <a:solidFill>
                      <a:schemeClr val="accent4">
                        <a:lumMod val="50000"/>
                      </a:schemeClr>
                    </a:solidFill>
                  </a:tcPr>
                </a:tc>
                <a:tc>
                  <a:txBody>
                    <a:bodyPr/>
                    <a:lstStyle/>
                    <a:p>
                      <a:pPr algn="ctr"/>
                      <a:r>
                        <a:rPr lang="en-US" sz="1800" dirty="0">
                          <a:solidFill>
                            <a:schemeClr val="bg1"/>
                          </a:solidFill>
                        </a:rPr>
                        <a:t>Homo sapiens</a:t>
                      </a:r>
                    </a:p>
                  </a:txBody>
                  <a:tcPr anchor="ctr">
                    <a:lnT w="12700" cap="flat" cmpd="sng" algn="ctr">
                      <a:solidFill>
                        <a:schemeClr val="tx1"/>
                      </a:solidFill>
                      <a:prstDash val="solid"/>
                      <a:round/>
                      <a:headEnd type="none" w="med" len="med"/>
                      <a:tailEnd type="none" w="med" len="med"/>
                    </a:lnT>
                    <a:solidFill>
                      <a:schemeClr val="accent4">
                        <a:lumMod val="50000"/>
                      </a:schemeClr>
                    </a:solidFill>
                  </a:tcPr>
                </a:tc>
                <a:tc>
                  <a:txBody>
                    <a:bodyPr/>
                    <a:lstStyle/>
                    <a:p>
                      <a:pPr algn="ctr"/>
                      <a:r>
                        <a:rPr lang="en-US" sz="1800" dirty="0">
                          <a:solidFill>
                            <a:schemeClr val="bg1"/>
                          </a:solidFill>
                        </a:rPr>
                        <a:t>Advantage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50000"/>
                      </a:schemeClr>
                    </a:solidFill>
                  </a:tcPr>
                </a:tc>
                <a:extLst>
                  <a:ext uri="{0D108BD9-81ED-4DB2-BD59-A6C34878D82A}">
                    <a16:rowId xmlns:a16="http://schemas.microsoft.com/office/drawing/2014/main" val="2846057585"/>
                  </a:ext>
                </a:extLst>
              </a:tr>
              <a:tr h="725808">
                <a:tc>
                  <a:txBody>
                    <a:bodyPr/>
                    <a:lstStyle/>
                    <a:p>
                      <a:pPr algn="ctr"/>
                      <a:r>
                        <a:rPr lang="en-US" sz="1400" dirty="0">
                          <a:solidFill>
                            <a:sysClr val="windowText" lastClr="000000"/>
                          </a:solidFill>
                        </a:rPr>
                        <a:t>Time period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dirty="0">
                          <a:solidFill>
                            <a:sysClr val="windowText" lastClr="000000"/>
                          </a:solidFill>
                        </a:rPr>
                        <a:t>~400,000 – 40,000</a:t>
                      </a:r>
                    </a:p>
                    <a:p>
                      <a:pPr algn="ctr"/>
                      <a:r>
                        <a:rPr lang="en-US" sz="1400" dirty="0">
                          <a:solidFill>
                            <a:sysClr val="windowText" lastClr="000000"/>
                          </a:solidFill>
                        </a:rPr>
                        <a:t>years ago</a:t>
                      </a:r>
                      <a:endParaRPr lang="en-US" sz="1400" baseline="30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400" dirty="0">
                          <a:solidFill>
                            <a:sysClr val="windowText" lastClr="000000"/>
                          </a:solidFill>
                        </a:rPr>
                        <a:t>~300,000 years ago </a:t>
                      </a:r>
                    </a:p>
                    <a:p>
                      <a:pPr algn="ctr"/>
                      <a:r>
                        <a:rPr lang="en-US" sz="1400" dirty="0">
                          <a:solidFill>
                            <a:sysClr val="windowText" lastClr="000000"/>
                          </a:solidFill>
                        </a:rPr>
                        <a:t>to present</a:t>
                      </a:r>
                      <a:endParaRPr lang="en-US" sz="1400" baseline="30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400" b="1" dirty="0">
                          <a:solidFill>
                            <a:sysClr val="windowText" lastClr="000000"/>
                          </a:solidFill>
                        </a:rPr>
                        <a:t>Neanderthal</a:t>
                      </a:r>
                    </a:p>
                    <a:p>
                      <a:pPr algn="ctr"/>
                      <a:r>
                        <a:rPr lang="en-US" sz="1400" b="1" dirty="0">
                          <a:solidFill>
                            <a:sysClr val="windowText" lastClr="000000"/>
                          </a:solidFill>
                        </a:rPr>
                        <a:t>(1</a:t>
                      </a:r>
                      <a:r>
                        <a:rPr lang="en-US" sz="1400" b="1" baseline="30000" dirty="0">
                          <a:solidFill>
                            <a:sysClr val="windowText" lastClr="000000"/>
                          </a:solidFill>
                        </a:rPr>
                        <a:t>st</a:t>
                      </a:r>
                      <a:r>
                        <a:rPr lang="en-US" sz="1400" b="1" dirty="0">
                          <a:solidFill>
                            <a:sysClr val="windowText" lastClr="000000"/>
                          </a:solidFill>
                        </a:rPr>
                        <a:t> Mover)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0096544"/>
                  </a:ext>
                </a:extLst>
              </a:tr>
              <a:tr h="725808">
                <a:tc>
                  <a:txBody>
                    <a:bodyPr/>
                    <a:lstStyle/>
                    <a:p>
                      <a:pPr algn="ctr"/>
                      <a:r>
                        <a:rPr lang="en-US" sz="1400" dirty="0">
                          <a:solidFill>
                            <a:sysClr val="windowText" lastClr="000000"/>
                          </a:solidFill>
                        </a:rPr>
                        <a:t>Brain Size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dirty="0">
                          <a:solidFill>
                            <a:sysClr val="windowText" lastClr="000000"/>
                          </a:solidFill>
                        </a:rPr>
                        <a:t>1,200 – 1,750 cm</a:t>
                      </a:r>
                      <a:r>
                        <a:rPr lang="en-US" sz="1400" baseline="30000" dirty="0">
                          <a:solidFill>
                            <a:sysClr val="windowText" lastClr="000000"/>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ysClr val="windowText" lastClr="000000"/>
                          </a:solidFill>
                        </a:rPr>
                        <a:t>1,200 – 1,400 cm</a:t>
                      </a:r>
                      <a:r>
                        <a:rPr lang="en-US" sz="1400" baseline="30000" dirty="0">
                          <a:solidFill>
                            <a:sysClr val="windowText" lastClr="000000"/>
                          </a:solidFill>
                        </a:rPr>
                        <a:t>3</a:t>
                      </a:r>
                      <a:endParaRPr lang="en-US" sz="1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ysClr val="windowText" lastClr="000000"/>
                          </a:solidFill>
                        </a:rPr>
                        <a:t>Neanderthal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1810433"/>
                  </a:ext>
                </a:extLst>
              </a:tr>
              <a:tr h="725808">
                <a:tc>
                  <a:txBody>
                    <a:bodyPr/>
                    <a:lstStyle/>
                    <a:p>
                      <a:pPr algn="ctr"/>
                      <a:r>
                        <a:rPr lang="en-US" sz="1400" dirty="0">
                          <a:solidFill>
                            <a:sysClr val="windowText" lastClr="000000"/>
                          </a:solidFill>
                        </a:rPr>
                        <a:t>Strength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dirty="0">
                          <a:solidFill>
                            <a:sysClr val="windowText" lastClr="000000"/>
                          </a:solidFill>
                        </a:rPr>
                        <a:t>~20 – 30% Stronger</a:t>
                      </a:r>
                    </a:p>
                    <a:p>
                      <a:pPr algn="ctr"/>
                      <a:r>
                        <a:rPr lang="en-US" sz="1400" dirty="0">
                          <a:solidFill>
                            <a:sysClr val="windowText" lastClr="000000"/>
                          </a:solidFill>
                        </a:rPr>
                        <a:t>Stocky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solidFill>
                            <a:sysClr val="windowText" lastClr="000000"/>
                          </a:solidFill>
                        </a:rPr>
                        <a:t>Taller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ysClr val="windowText" lastClr="000000"/>
                          </a:solidFill>
                        </a:rPr>
                        <a:t>Neanderthal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9142809"/>
                  </a:ext>
                </a:extLst>
              </a:tr>
              <a:tr h="725808">
                <a:tc>
                  <a:txBody>
                    <a:bodyPr/>
                    <a:lstStyle/>
                    <a:p>
                      <a:pPr algn="ctr"/>
                      <a:r>
                        <a:rPr lang="en-US" sz="1400" dirty="0">
                          <a:solidFill>
                            <a:sysClr val="windowText" lastClr="000000"/>
                          </a:solidFill>
                        </a:rPr>
                        <a:t>Adaptability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dirty="0">
                          <a:solidFill>
                            <a:sysClr val="windowText" lastClr="000000"/>
                          </a:solidFill>
                        </a:rPr>
                        <a:t>Stone tools</a:t>
                      </a:r>
                    </a:p>
                    <a:p>
                      <a:pPr algn="ctr"/>
                      <a:r>
                        <a:rPr lang="en-US" sz="1400" dirty="0">
                          <a:solidFill>
                            <a:sysClr val="windowText" lastClr="000000"/>
                          </a:solidFill>
                        </a:rPr>
                        <a:t>(limited)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ysClr val="windowText" lastClr="000000"/>
                          </a:solidFill>
                        </a:rPr>
                        <a:t>Innovative tools</a:t>
                      </a:r>
                    </a:p>
                    <a:p>
                      <a:pPr algn="ctr"/>
                      <a:r>
                        <a:rPr lang="en-US" sz="1400" b="1" dirty="0">
                          <a:solidFill>
                            <a:sysClr val="windowText" lastClr="000000"/>
                          </a:solidFill>
                        </a:rPr>
                        <a:t>(more flexible)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ysClr val="windowText" lastClr="000000"/>
                          </a:solidFill>
                        </a:rPr>
                        <a:t>Homo</a:t>
                      </a:r>
                      <a:r>
                        <a:rPr lang="en-US" sz="1400" dirty="0">
                          <a:solidFill>
                            <a:sysClr val="windowText" lastClr="000000"/>
                          </a:solidFill>
                        </a:rPr>
                        <a:t> </a:t>
                      </a:r>
                      <a:r>
                        <a:rPr lang="en-US" sz="1400" b="1" dirty="0">
                          <a:solidFill>
                            <a:sysClr val="windowText" lastClr="000000"/>
                          </a:solidFill>
                        </a:rPr>
                        <a:t>Sapiens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8078080"/>
                  </a:ext>
                </a:extLst>
              </a:tr>
            </a:tbl>
          </a:graphicData>
        </a:graphic>
      </p:graphicFrame>
      <p:sp>
        <p:nvSpPr>
          <p:cNvPr id="8" name="TextBox 7">
            <a:extLst>
              <a:ext uri="{FF2B5EF4-FFF2-40B4-BE49-F238E27FC236}">
                <a16:creationId xmlns:a16="http://schemas.microsoft.com/office/drawing/2014/main" id="{AC73F331-BD77-1A2D-72B6-C111AFB99966}"/>
              </a:ext>
            </a:extLst>
          </p:cNvPr>
          <p:cNvSpPr txBox="1"/>
          <p:nvPr/>
        </p:nvSpPr>
        <p:spPr>
          <a:xfrm>
            <a:off x="628650" y="4908339"/>
            <a:ext cx="7886700" cy="868323"/>
          </a:xfrm>
          <a:prstGeom prst="roundRect">
            <a:avLst/>
          </a:prstGeom>
          <a:solidFill>
            <a:schemeClr val="accent1">
              <a:lumMod val="20000"/>
              <a:lumOff val="80000"/>
            </a:schemeClr>
          </a:solidFill>
          <a:ln w="28575">
            <a:noFill/>
          </a:ln>
        </p:spPr>
        <p:txBody>
          <a:bodyPr wrap="square">
            <a:spAutoFit/>
          </a:bodyPr>
          <a:lstStyle/>
          <a:p>
            <a:pPr marL="0" indent="0" algn="ctr" rtl="0" eaLnBrk="1" latinLnBrk="0" hangingPunct="1">
              <a:spcBef>
                <a:spcPts val="600"/>
              </a:spcBef>
              <a:buNone/>
            </a:pPr>
            <a:r>
              <a:rPr lang="en-US" sz="2000" b="1" dirty="0">
                <a:effectLst/>
              </a:rPr>
              <a:t>Homo Sapiens’ </a:t>
            </a:r>
            <a:r>
              <a:rPr lang="en-US" sz="2000" b="1" u="sng" dirty="0">
                <a:effectLst/>
              </a:rPr>
              <a:t>Superior Ability to Adapt to Change</a:t>
            </a:r>
          </a:p>
          <a:p>
            <a:pPr marL="0" indent="0" algn="ctr" rtl="0" eaLnBrk="1" latinLnBrk="0" hangingPunct="1">
              <a:spcBef>
                <a:spcPts val="600"/>
              </a:spcBef>
              <a:buNone/>
            </a:pPr>
            <a:r>
              <a:rPr lang="en-US" sz="2000" b="1" dirty="0"/>
              <a:t>Outcompeted the Smarter, Stronger Neanderthals</a:t>
            </a:r>
          </a:p>
        </p:txBody>
      </p:sp>
    </p:spTree>
    <p:extLst>
      <p:ext uri="{BB962C8B-B14F-4D97-AF65-F5344CB8AC3E}">
        <p14:creationId xmlns:p14="http://schemas.microsoft.com/office/powerpoint/2010/main" val="1303603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4BC48E-FE13-51AC-5B39-B902068D0381}"/>
              </a:ext>
            </a:extLst>
          </p:cNvPr>
          <p:cNvSpPr>
            <a:spLocks noGrp="1"/>
          </p:cNvSpPr>
          <p:nvPr>
            <p:ph type="title"/>
          </p:nvPr>
        </p:nvSpPr>
        <p:spPr/>
        <p:txBody>
          <a:bodyPr/>
          <a:lstStyle/>
          <a:p>
            <a:r>
              <a:rPr lang="en-US" sz="2800" dirty="0"/>
              <a:t>Technology is Mankind’s Evolutionary Superpower</a:t>
            </a:r>
          </a:p>
        </p:txBody>
      </p:sp>
      <p:pic>
        <p:nvPicPr>
          <p:cNvPr id="1028" name="Picture 4" descr="Inspirational Leadership Quotes - Charles Darwin: “It is not the strongest of the species that survives, nor the most intelligent that survives. It is the one that is the most adaptable to change.”">
            <a:extLst>
              <a:ext uri="{FF2B5EF4-FFF2-40B4-BE49-F238E27FC236}">
                <a16:creationId xmlns:a16="http://schemas.microsoft.com/office/drawing/2014/main" id="{735DFFD8-1A04-BF97-C637-D7B11EAD1A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54" t="8211" b="9642"/>
          <a:stretch/>
        </p:blipFill>
        <p:spPr bwMode="auto">
          <a:xfrm>
            <a:off x="548640" y="1511300"/>
            <a:ext cx="8046720" cy="3835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963C696-2A91-1CCF-5534-0C63D84F949A}"/>
              </a:ext>
            </a:extLst>
          </p:cNvPr>
          <p:cNvPicPr>
            <a:picLocks noChangeAspect="1"/>
          </p:cNvPicPr>
          <p:nvPr/>
        </p:nvPicPr>
        <p:blipFill>
          <a:blip r:embed="rId4"/>
          <a:stretch>
            <a:fillRect/>
          </a:stretch>
        </p:blipFill>
        <p:spPr>
          <a:xfrm>
            <a:off x="628650" y="6254715"/>
            <a:ext cx="1524213" cy="476316"/>
          </a:xfrm>
          <a:prstGeom prst="rect">
            <a:avLst/>
          </a:prstGeom>
        </p:spPr>
      </p:pic>
    </p:spTree>
    <p:extLst>
      <p:ext uri="{BB962C8B-B14F-4D97-AF65-F5344CB8AC3E}">
        <p14:creationId xmlns:p14="http://schemas.microsoft.com/office/powerpoint/2010/main" val="3838907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2D187-B2F7-0DA9-AE50-936232991D6E}"/>
              </a:ext>
            </a:extLst>
          </p:cNvPr>
          <p:cNvSpPr>
            <a:spLocks noGrp="1"/>
          </p:cNvSpPr>
          <p:nvPr>
            <p:ph type="title"/>
          </p:nvPr>
        </p:nvSpPr>
        <p:spPr>
          <a:xfrm>
            <a:off x="628650" y="365127"/>
            <a:ext cx="7886700" cy="568288"/>
          </a:xfrm>
        </p:spPr>
        <p:txBody>
          <a:bodyPr/>
          <a:lstStyle/>
          <a:p>
            <a:r>
              <a:rPr lang="en-US" sz="3200" dirty="0"/>
              <a:t>Survival of the </a:t>
            </a:r>
            <a:r>
              <a:rPr lang="en-US" sz="3200" b="1" u="sng" dirty="0"/>
              <a:t>Most Adaptable to Change</a:t>
            </a:r>
          </a:p>
        </p:txBody>
      </p:sp>
      <p:sp>
        <p:nvSpPr>
          <p:cNvPr id="3" name="Content Placeholder 2">
            <a:extLst>
              <a:ext uri="{FF2B5EF4-FFF2-40B4-BE49-F238E27FC236}">
                <a16:creationId xmlns:a16="http://schemas.microsoft.com/office/drawing/2014/main" id="{FC87D1F9-B629-ADDF-DA86-669910BFA073}"/>
              </a:ext>
            </a:extLst>
          </p:cNvPr>
          <p:cNvSpPr>
            <a:spLocks noGrp="1"/>
          </p:cNvSpPr>
          <p:nvPr>
            <p:ph idx="1"/>
          </p:nvPr>
        </p:nvSpPr>
        <p:spPr>
          <a:xfrm>
            <a:off x="628650" y="972916"/>
            <a:ext cx="7886700" cy="5204047"/>
          </a:xfrm>
        </p:spPr>
        <p:txBody>
          <a:bodyPr/>
          <a:lstStyle/>
          <a:p>
            <a:r>
              <a:rPr lang="en-US" sz="2400" b="1" dirty="0"/>
              <a:t>Technology is Power </a:t>
            </a:r>
          </a:p>
          <a:p>
            <a:pPr lvl="1">
              <a:buFont typeface="Calibri" panose="020F0502020204030204" pitchFamily="34" charset="0"/>
              <a:buChar char="‒"/>
            </a:pPr>
            <a:r>
              <a:rPr lang="en-US" sz="2000" dirty="0"/>
              <a:t>Agriculture birthed cities and guns toppled empires</a:t>
            </a:r>
          </a:p>
          <a:p>
            <a:pPr>
              <a:spcBef>
                <a:spcPts val="1800"/>
              </a:spcBef>
            </a:pPr>
            <a:r>
              <a:rPr lang="en-US" sz="2400" b="1" dirty="0"/>
              <a:t>Energy Feeds Technology</a:t>
            </a:r>
          </a:p>
          <a:p>
            <a:pPr lvl="1">
              <a:buFont typeface="Calibri" panose="020F0502020204030204" pitchFamily="34" charset="0"/>
              <a:buChar char="‒"/>
            </a:pPr>
            <a:r>
              <a:rPr lang="en-US" sz="2000" dirty="0"/>
              <a:t>Technology needs reliable, affordable, and secure energy</a:t>
            </a:r>
          </a:p>
          <a:p>
            <a:pPr>
              <a:spcBef>
                <a:spcPts val="1800"/>
              </a:spcBef>
            </a:pPr>
            <a:r>
              <a:rPr lang="en-US" sz="2400" b="1" dirty="0"/>
              <a:t>Competition for Resources Determines Winners &amp; Losers</a:t>
            </a:r>
          </a:p>
          <a:p>
            <a:pPr lvl="1">
              <a:buFont typeface="Calibri" panose="020F0502020204030204" pitchFamily="34" charset="0"/>
              <a:buChar char="‒"/>
            </a:pPr>
            <a:r>
              <a:rPr lang="en-US" sz="2000" dirty="0"/>
              <a:t>Europe’s Industrial Revolution vs. resource-poor regions</a:t>
            </a:r>
            <a:endParaRPr lang="en-US" sz="2400" dirty="0"/>
          </a:p>
          <a:p>
            <a:pPr marL="457200" lvl="1" indent="0" algn="ctr">
              <a:buNone/>
            </a:pPr>
            <a:endParaRPr lang="en-US" sz="2000" b="1" dirty="0"/>
          </a:p>
          <a:p>
            <a:pPr marL="457200" lvl="1" indent="0" algn="ctr">
              <a:buNone/>
            </a:pPr>
            <a:endParaRPr lang="en-US" sz="2800" b="1" dirty="0">
              <a:solidFill>
                <a:srgbClr val="006600"/>
              </a:solidFill>
            </a:endParaRPr>
          </a:p>
          <a:p>
            <a:pPr marL="457200" lvl="1" indent="0" algn="ctr">
              <a:buNone/>
            </a:pPr>
            <a:r>
              <a:rPr lang="en-US" sz="2800" b="1" dirty="0">
                <a:solidFill>
                  <a:srgbClr val="006600"/>
                </a:solidFill>
              </a:rPr>
              <a:t>Societies that harness technology to adapt don’t just survive—they redefine the game, </a:t>
            </a:r>
          </a:p>
          <a:p>
            <a:pPr marL="457200" lvl="1" indent="0" algn="ctr">
              <a:buNone/>
            </a:pPr>
            <a:r>
              <a:rPr lang="en-US" sz="2800" b="1" dirty="0">
                <a:solidFill>
                  <a:srgbClr val="006600"/>
                </a:solidFill>
              </a:rPr>
              <a:t>leaving others in history’s dust</a:t>
            </a:r>
          </a:p>
        </p:txBody>
      </p:sp>
      <p:pic>
        <p:nvPicPr>
          <p:cNvPr id="6" name="Picture 5">
            <a:extLst>
              <a:ext uri="{FF2B5EF4-FFF2-40B4-BE49-F238E27FC236}">
                <a16:creationId xmlns:a16="http://schemas.microsoft.com/office/drawing/2014/main" id="{D1B3EDFD-8925-6CEF-20EC-542B9751367F}"/>
              </a:ext>
            </a:extLst>
          </p:cNvPr>
          <p:cNvPicPr>
            <a:picLocks noChangeAspect="1"/>
          </p:cNvPicPr>
          <p:nvPr/>
        </p:nvPicPr>
        <p:blipFill>
          <a:blip r:embed="rId2"/>
          <a:stretch>
            <a:fillRect/>
          </a:stretch>
        </p:blipFill>
        <p:spPr>
          <a:xfrm>
            <a:off x="628650" y="6254715"/>
            <a:ext cx="1524213" cy="476316"/>
          </a:xfrm>
          <a:prstGeom prst="rect">
            <a:avLst/>
          </a:prstGeom>
        </p:spPr>
      </p:pic>
    </p:spTree>
    <p:extLst>
      <p:ext uri="{BB962C8B-B14F-4D97-AF65-F5344CB8AC3E}">
        <p14:creationId xmlns:p14="http://schemas.microsoft.com/office/powerpoint/2010/main" val="1035526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4C20-A777-0FA7-2B86-0B03DA9E83EC}"/>
              </a:ext>
            </a:extLst>
          </p:cNvPr>
          <p:cNvSpPr>
            <a:spLocks noGrp="1"/>
          </p:cNvSpPr>
          <p:nvPr>
            <p:ph type="title"/>
          </p:nvPr>
        </p:nvSpPr>
        <p:spPr/>
        <p:txBody>
          <a:bodyPr/>
          <a:lstStyle/>
          <a:p>
            <a:r>
              <a:rPr lang="en-US" dirty="0"/>
              <a:t>Homo Faber’s Anthropological History</a:t>
            </a:r>
          </a:p>
        </p:txBody>
      </p:sp>
      <p:sp>
        <p:nvSpPr>
          <p:cNvPr id="3" name="Content Placeholder 2">
            <a:extLst>
              <a:ext uri="{FF2B5EF4-FFF2-40B4-BE49-F238E27FC236}">
                <a16:creationId xmlns:a16="http://schemas.microsoft.com/office/drawing/2014/main" id="{874CBD07-0E5C-2EE1-37B5-5CCADAEBD5A1}"/>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530CA142-F13F-C8CF-1F2F-F5856401EA92}"/>
              </a:ext>
            </a:extLst>
          </p:cNvPr>
          <p:cNvGraphicFramePr>
            <a:graphicFrameLocks noGrp="1"/>
          </p:cNvGraphicFramePr>
          <p:nvPr>
            <p:extLst>
              <p:ext uri="{D42A27DB-BD31-4B8C-83A1-F6EECF244321}">
                <p14:modId xmlns:p14="http://schemas.microsoft.com/office/powerpoint/2010/main" val="3682006826"/>
              </p:ext>
            </p:extLst>
          </p:nvPr>
        </p:nvGraphicFramePr>
        <p:xfrm>
          <a:off x="628650" y="1034399"/>
          <a:ext cx="7886697" cy="4563425"/>
        </p:xfrm>
        <a:graphic>
          <a:graphicData uri="http://schemas.openxmlformats.org/drawingml/2006/table">
            <a:tbl>
              <a:tblPr firstRow="1" firstCol="1" bandRow="1">
                <a:tableStyleId>{74C1A8A3-306A-4EB7-A6B1-4F7E0EB9C5D6}</a:tableStyleId>
              </a:tblPr>
              <a:tblGrid>
                <a:gridCol w="1096449">
                  <a:extLst>
                    <a:ext uri="{9D8B030D-6E8A-4147-A177-3AD203B41FA5}">
                      <a16:colId xmlns:a16="http://schemas.microsoft.com/office/drawing/2014/main" val="3224471213"/>
                    </a:ext>
                  </a:extLst>
                </a:gridCol>
                <a:gridCol w="1131708">
                  <a:extLst>
                    <a:ext uri="{9D8B030D-6E8A-4147-A177-3AD203B41FA5}">
                      <a16:colId xmlns:a16="http://schemas.microsoft.com/office/drawing/2014/main" val="2859249300"/>
                    </a:ext>
                  </a:extLst>
                </a:gridCol>
                <a:gridCol w="1131708">
                  <a:extLst>
                    <a:ext uri="{9D8B030D-6E8A-4147-A177-3AD203B41FA5}">
                      <a16:colId xmlns:a16="http://schemas.microsoft.com/office/drawing/2014/main" val="970952531"/>
                    </a:ext>
                  </a:extLst>
                </a:gridCol>
                <a:gridCol w="1131708">
                  <a:extLst>
                    <a:ext uri="{9D8B030D-6E8A-4147-A177-3AD203B41FA5}">
                      <a16:colId xmlns:a16="http://schemas.microsoft.com/office/drawing/2014/main" val="3870910167"/>
                    </a:ext>
                  </a:extLst>
                </a:gridCol>
                <a:gridCol w="1131708">
                  <a:extLst>
                    <a:ext uri="{9D8B030D-6E8A-4147-A177-3AD203B41FA5}">
                      <a16:colId xmlns:a16="http://schemas.microsoft.com/office/drawing/2014/main" val="1069972337"/>
                    </a:ext>
                  </a:extLst>
                </a:gridCol>
                <a:gridCol w="1131708">
                  <a:extLst>
                    <a:ext uri="{9D8B030D-6E8A-4147-A177-3AD203B41FA5}">
                      <a16:colId xmlns:a16="http://schemas.microsoft.com/office/drawing/2014/main" val="253769013"/>
                    </a:ext>
                  </a:extLst>
                </a:gridCol>
                <a:gridCol w="1131708">
                  <a:extLst>
                    <a:ext uri="{9D8B030D-6E8A-4147-A177-3AD203B41FA5}">
                      <a16:colId xmlns:a16="http://schemas.microsoft.com/office/drawing/2014/main" val="4212529473"/>
                    </a:ext>
                  </a:extLst>
                </a:gridCol>
              </a:tblGrid>
              <a:tr h="6074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1200" dirty="0">
                          <a:solidFill>
                            <a:sysClr val="windowText" lastClr="000000"/>
                          </a:solidFill>
                          <a:latin typeface="+mn-lt"/>
                        </a:rPr>
                      </a:br>
                      <a:r>
                        <a:rPr lang="en-US" sz="1200" dirty="0">
                          <a:solidFill>
                            <a:schemeClr val="bg1"/>
                          </a:solidFill>
                          <a:latin typeface="+mn-lt"/>
                        </a:rPr>
                        <a:t>Era</a:t>
                      </a:r>
                    </a:p>
                    <a:p>
                      <a:pPr algn="ctr"/>
                      <a:endParaRPr lang="en-US" sz="1200" dirty="0">
                        <a:solidFill>
                          <a:sysClr val="windowText" lastClr="000000"/>
                        </a:solidFill>
                        <a:latin typeface="+mn-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50000"/>
                      </a:schemeClr>
                    </a:solidFill>
                  </a:tcPr>
                </a:tc>
                <a:tc>
                  <a:txBody>
                    <a:bodyPr/>
                    <a:lstStyle/>
                    <a:p>
                      <a:pPr algn="ctr"/>
                      <a:r>
                        <a:rPr lang="en-US" sz="1200" dirty="0">
                          <a:solidFill>
                            <a:schemeClr val="bg1"/>
                          </a:solidFill>
                          <a:latin typeface="+mn-lt"/>
                        </a:rPr>
                        <a:t>Time Period</a:t>
                      </a:r>
                    </a:p>
                  </a:txBody>
                  <a:tcPr anchor="ctr">
                    <a:lnT w="12700" cap="flat" cmpd="sng" algn="ctr">
                      <a:solidFill>
                        <a:schemeClr val="tx1"/>
                      </a:solidFill>
                      <a:prstDash val="solid"/>
                      <a:round/>
                      <a:headEnd type="none" w="med" len="med"/>
                      <a:tailEnd type="none" w="med" len="med"/>
                    </a:lnT>
                    <a:solidFill>
                      <a:schemeClr val="accent4">
                        <a:lumMod val="50000"/>
                      </a:schemeClr>
                    </a:solidFill>
                  </a:tcPr>
                </a:tc>
                <a:tc>
                  <a:txBody>
                    <a:bodyPr/>
                    <a:lstStyle/>
                    <a:p>
                      <a:pPr algn="ctr"/>
                      <a:r>
                        <a:rPr lang="en-US" sz="1200" dirty="0">
                          <a:solidFill>
                            <a:schemeClr val="bg1"/>
                          </a:solidFill>
                          <a:latin typeface="+mn-lt"/>
                        </a:rPr>
                        <a:t>Length</a:t>
                      </a:r>
                    </a:p>
                  </a:txBody>
                  <a:tcPr anchor="ctr">
                    <a:lnT w="12700" cap="flat" cmpd="sng" algn="ctr">
                      <a:solidFill>
                        <a:schemeClr val="tx1"/>
                      </a:solidFill>
                      <a:prstDash val="solid"/>
                      <a:round/>
                      <a:headEnd type="none" w="med" len="med"/>
                      <a:tailEnd type="none" w="med" len="med"/>
                    </a:lnT>
                    <a:solidFill>
                      <a:schemeClr val="accent4">
                        <a:lumMod val="50000"/>
                      </a:schemeClr>
                    </a:solidFill>
                  </a:tcPr>
                </a:tc>
                <a:tc>
                  <a:txBody>
                    <a:bodyPr/>
                    <a:lstStyle/>
                    <a:p>
                      <a:pPr algn="ctr"/>
                      <a:r>
                        <a:rPr lang="en-US" sz="1200" dirty="0">
                          <a:solidFill>
                            <a:schemeClr val="bg1"/>
                          </a:solidFill>
                          <a:latin typeface="+mn-lt"/>
                        </a:rPr>
                        <a:t>New Technology</a:t>
                      </a:r>
                    </a:p>
                  </a:txBody>
                  <a:tcPr anchor="ctr">
                    <a:lnT w="12700" cap="flat" cmpd="sng" algn="ctr">
                      <a:solidFill>
                        <a:schemeClr val="tx1"/>
                      </a:solidFill>
                      <a:prstDash val="solid"/>
                      <a:round/>
                      <a:headEnd type="none" w="med" len="med"/>
                      <a:tailEnd type="none" w="med" len="med"/>
                    </a:lnT>
                    <a:solidFill>
                      <a:schemeClr val="accent4">
                        <a:lumMod val="50000"/>
                      </a:schemeClr>
                    </a:solidFill>
                  </a:tcPr>
                </a:tc>
                <a:tc>
                  <a:txBody>
                    <a:bodyPr/>
                    <a:lstStyle/>
                    <a:p>
                      <a:pPr algn="ctr"/>
                      <a:r>
                        <a:rPr lang="en-US" sz="1200" dirty="0">
                          <a:solidFill>
                            <a:schemeClr val="bg1"/>
                          </a:solidFill>
                          <a:latin typeface="+mn-lt"/>
                        </a:rPr>
                        <a:t>Primary Energy Sources</a:t>
                      </a:r>
                    </a:p>
                  </a:txBody>
                  <a:tcPr anchor="ctr">
                    <a:lnT w="12700" cap="flat" cmpd="sng" algn="ctr">
                      <a:solidFill>
                        <a:schemeClr val="tx1"/>
                      </a:solidFill>
                      <a:prstDash val="solid"/>
                      <a:round/>
                      <a:headEnd type="none" w="med" len="med"/>
                      <a:tailEnd type="none" w="med" len="med"/>
                    </a:lnT>
                    <a:solidFill>
                      <a:schemeClr val="accent4">
                        <a:lumMod val="50000"/>
                      </a:schemeClr>
                    </a:solidFill>
                  </a:tcPr>
                </a:tc>
                <a:tc>
                  <a:txBody>
                    <a:bodyPr/>
                    <a:lstStyle/>
                    <a:p>
                      <a:pPr algn="ctr"/>
                      <a:r>
                        <a:rPr lang="en-US" sz="1200" dirty="0">
                          <a:solidFill>
                            <a:schemeClr val="bg1"/>
                          </a:solidFill>
                          <a:latin typeface="+mn-lt"/>
                        </a:rPr>
                        <a:t>Food Productivity</a:t>
                      </a:r>
                    </a:p>
                    <a:p>
                      <a:pPr algn="ctr"/>
                      <a:r>
                        <a:rPr lang="en-US" sz="1200" dirty="0">
                          <a:solidFill>
                            <a:schemeClr val="bg1"/>
                          </a:solidFill>
                          <a:latin typeface="+mn-lt"/>
                        </a:rPr>
                        <a:t>(Fed / Worker)</a:t>
                      </a:r>
                    </a:p>
                  </a:txBody>
                  <a:tcPr anchor="ctr">
                    <a:lnT w="12700" cap="flat" cmpd="sng" algn="ctr">
                      <a:solidFill>
                        <a:schemeClr val="tx1"/>
                      </a:solidFill>
                      <a:prstDash val="solid"/>
                      <a:round/>
                      <a:headEnd type="none" w="med" len="med"/>
                      <a:tailEnd type="none" w="med" len="med"/>
                    </a:lnT>
                    <a:solidFill>
                      <a:schemeClr val="accent4">
                        <a:lumMod val="50000"/>
                      </a:schemeClr>
                    </a:solidFill>
                  </a:tcPr>
                </a:tc>
                <a:tc>
                  <a:txBody>
                    <a:bodyPr/>
                    <a:lstStyle/>
                    <a:p>
                      <a:pPr algn="ctr"/>
                      <a:r>
                        <a:rPr lang="en-US" sz="1200" dirty="0">
                          <a:solidFill>
                            <a:schemeClr val="bg1"/>
                          </a:solidFill>
                          <a:latin typeface="+mn-lt"/>
                        </a:rPr>
                        <a:t>Worker Productivity</a:t>
                      </a:r>
                    </a:p>
                    <a:p>
                      <a:pPr algn="ctr"/>
                      <a:r>
                        <a:rPr lang="en-US" sz="1200" dirty="0">
                          <a:solidFill>
                            <a:schemeClr val="bg1"/>
                          </a:solidFill>
                          <a:latin typeface="+mn-lt"/>
                        </a:rPr>
                        <a:t>(MJ / Day)</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50000"/>
                      </a:schemeClr>
                    </a:solidFill>
                  </a:tcPr>
                </a:tc>
                <a:extLst>
                  <a:ext uri="{0D108BD9-81ED-4DB2-BD59-A6C34878D82A}">
                    <a16:rowId xmlns:a16="http://schemas.microsoft.com/office/drawing/2014/main" val="2846057585"/>
                  </a:ext>
                </a:extLst>
              </a:tr>
              <a:tr h="784669">
                <a:tc>
                  <a:txBody>
                    <a:bodyPr/>
                    <a:lstStyle/>
                    <a:p>
                      <a:pPr algn="l" rtl="0"/>
                      <a:r>
                        <a:rPr lang="en-US" sz="1100" b="1" u="none" strike="noStrike" dirty="0">
                          <a:solidFill>
                            <a:srgbClr val="0F1419"/>
                          </a:solidFill>
                          <a:effectLst/>
                          <a:latin typeface="+mn-lt"/>
                        </a:rPr>
                        <a:t>Paleolithic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a:r>
                        <a:rPr lang="en-US" sz="1100" b="0" u="none" strike="noStrike" dirty="0">
                          <a:solidFill>
                            <a:srgbClr val="0F1419"/>
                          </a:solidFill>
                          <a:effectLst/>
                          <a:latin typeface="+mn-lt"/>
                        </a:rPr>
                        <a:t>~2.5M–10,000 years ago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~2.5 Million</a:t>
                      </a:r>
                    </a:p>
                    <a:p>
                      <a:pPr algn="ctr" rtl="0"/>
                      <a:r>
                        <a:rPr lang="en-US" sz="1100" b="0" u="none" strike="noStrike" dirty="0">
                          <a:solidFill>
                            <a:srgbClr val="0F1419"/>
                          </a:solidFill>
                          <a:effectLst/>
                          <a:latin typeface="+mn-lt"/>
                        </a:rPr>
                        <a:t>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Stone tools, </a:t>
                      </a:r>
                    </a:p>
                    <a:p>
                      <a:pPr algn="ctr" rtl="0"/>
                      <a:r>
                        <a:rPr lang="en-US" sz="1100" b="0" u="none" strike="noStrike" dirty="0">
                          <a:solidFill>
                            <a:srgbClr val="0F1419"/>
                          </a:solidFill>
                          <a:effectLst/>
                          <a:latin typeface="+mn-lt"/>
                        </a:rPr>
                        <a:t>Fire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Human muscle, fire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~0.5–2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~1 –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0096544"/>
                  </a:ext>
                </a:extLst>
              </a:tr>
              <a:tr h="784669">
                <a:tc>
                  <a:txBody>
                    <a:bodyPr/>
                    <a:lstStyle/>
                    <a:p>
                      <a:pPr algn="l" rtl="0"/>
                      <a:r>
                        <a:rPr lang="en-US" sz="1100" b="1" u="none" strike="noStrike">
                          <a:solidFill>
                            <a:srgbClr val="0F1419"/>
                          </a:solidFill>
                          <a:effectLst/>
                          <a:latin typeface="+mn-lt"/>
                        </a:rPr>
                        <a:t>Mesolithic-Neolithic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a:r>
                        <a:rPr lang="en-US" sz="1100" b="0" u="none" strike="noStrike" dirty="0">
                          <a:solidFill>
                            <a:srgbClr val="0F1419"/>
                          </a:solidFill>
                          <a:effectLst/>
                          <a:latin typeface="+mn-lt"/>
                        </a:rPr>
                        <a:t>~10,000–3,000 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~7,000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Agriculture, pottery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Human/animal muscle, fire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~2 –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1810433"/>
                  </a:ext>
                </a:extLst>
              </a:tr>
              <a:tr h="784669">
                <a:tc>
                  <a:txBody>
                    <a:bodyPr/>
                    <a:lstStyle/>
                    <a:p>
                      <a:pPr algn="l" rtl="0"/>
                      <a:r>
                        <a:rPr lang="en-US" sz="1100" b="1" u="none" strike="noStrike">
                          <a:solidFill>
                            <a:srgbClr val="0F1419"/>
                          </a:solidFill>
                          <a:effectLst/>
                          <a:latin typeface="+mn-lt"/>
                        </a:rPr>
                        <a:t>Bronze 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a:r>
                        <a:rPr lang="en-US" sz="1100" b="0" u="none" strike="noStrike" dirty="0">
                          <a:solidFill>
                            <a:srgbClr val="0F1419"/>
                          </a:solidFill>
                          <a:effectLst/>
                          <a:latin typeface="+mn-lt"/>
                        </a:rPr>
                        <a:t>~3,300–1,200 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~2,100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Bronze tools/ weapons, writing, wheel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Human/animal muscle, fire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~5–10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9142809"/>
                  </a:ext>
                </a:extLst>
              </a:tr>
              <a:tr h="784669">
                <a:tc>
                  <a:txBody>
                    <a:bodyPr/>
                    <a:lstStyle/>
                    <a:p>
                      <a:pPr algn="l" rtl="0"/>
                      <a:r>
                        <a:rPr lang="en-US" sz="1100" b="1" u="none" strike="noStrike">
                          <a:solidFill>
                            <a:srgbClr val="0F1419"/>
                          </a:solidFill>
                          <a:effectLst/>
                          <a:latin typeface="+mn-lt"/>
                        </a:rPr>
                        <a:t>Iron 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a:r>
                        <a:rPr lang="en-US" sz="1100" b="0" u="none" strike="noStrike" dirty="0">
                          <a:solidFill>
                            <a:srgbClr val="0F1419"/>
                          </a:solidFill>
                          <a:effectLst/>
                          <a:latin typeface="+mn-lt"/>
                        </a:rPr>
                        <a:t>~1,200 BC–</a:t>
                      </a:r>
                    </a:p>
                    <a:p>
                      <a:pPr algn="ctr" rtl="0"/>
                      <a:r>
                        <a:rPr lang="en-US" sz="1100" b="0" u="none" strike="noStrike" dirty="0">
                          <a:solidFill>
                            <a:srgbClr val="0F1419"/>
                          </a:solidFill>
                          <a:effectLst/>
                          <a:latin typeface="+mn-lt"/>
                        </a:rPr>
                        <a:t>500 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a:solidFill>
                            <a:srgbClr val="0F1419"/>
                          </a:solidFill>
                          <a:effectLst/>
                          <a:latin typeface="+mn-lt"/>
                        </a:rPr>
                        <a:t>~1,700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Iron tools/weapons, advanced metallurgy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Human/animal muscle, fire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~5–10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~10–15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5674562"/>
                  </a:ext>
                </a:extLst>
              </a:tr>
              <a:tr h="784669">
                <a:tc>
                  <a:txBody>
                    <a:bodyPr/>
                    <a:lstStyle/>
                    <a:p>
                      <a:pPr algn="l" rtl="0"/>
                      <a:r>
                        <a:rPr lang="en-US" sz="1100" b="1" u="none" strike="noStrike" dirty="0">
                          <a:solidFill>
                            <a:srgbClr val="0F1419"/>
                          </a:solidFill>
                          <a:effectLst/>
                          <a:latin typeface="+mn-lt"/>
                        </a:rPr>
                        <a:t>Classical Antiquity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a:r>
                        <a:rPr lang="en-US" sz="1100" b="0" u="none" strike="noStrike" dirty="0">
                          <a:solidFill>
                            <a:srgbClr val="0F1419"/>
                          </a:solidFill>
                          <a:effectLst/>
                          <a:latin typeface="+mn-lt"/>
                        </a:rPr>
                        <a:t>~500 BC–</a:t>
                      </a:r>
                    </a:p>
                    <a:p>
                      <a:pPr algn="ctr" rtl="0"/>
                      <a:r>
                        <a:rPr lang="en-US" sz="1100" b="0" u="none" strike="noStrike" dirty="0">
                          <a:solidFill>
                            <a:srgbClr val="0F1419"/>
                          </a:solidFill>
                          <a:effectLst/>
                          <a:latin typeface="+mn-lt"/>
                        </a:rPr>
                        <a:t>500 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~1,000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Aqueducts, concrete, mechanical devices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Human/animal muscle, water/wind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~10–20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~15–25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8078080"/>
                  </a:ext>
                </a:extLst>
              </a:tr>
            </a:tbl>
          </a:graphicData>
        </a:graphic>
      </p:graphicFrame>
      <p:sp>
        <p:nvSpPr>
          <p:cNvPr id="5" name="TextBox 4">
            <a:extLst>
              <a:ext uri="{FF2B5EF4-FFF2-40B4-BE49-F238E27FC236}">
                <a16:creationId xmlns:a16="http://schemas.microsoft.com/office/drawing/2014/main" id="{69CACFCD-FB7F-AD29-7443-B98E14210EBC}"/>
              </a:ext>
            </a:extLst>
          </p:cNvPr>
          <p:cNvSpPr txBox="1"/>
          <p:nvPr/>
        </p:nvSpPr>
        <p:spPr>
          <a:xfrm>
            <a:off x="628647" y="5659307"/>
            <a:ext cx="7886700" cy="442674"/>
          </a:xfrm>
          <a:prstGeom prst="roundRect">
            <a:avLst/>
          </a:prstGeom>
          <a:solidFill>
            <a:schemeClr val="accent1">
              <a:lumMod val="20000"/>
              <a:lumOff val="80000"/>
            </a:schemeClr>
          </a:solidFill>
          <a:ln w="28575">
            <a:noFill/>
          </a:ln>
        </p:spPr>
        <p:txBody>
          <a:bodyPr wrap="square">
            <a:spAutoFit/>
          </a:bodyPr>
          <a:lstStyle/>
          <a:p>
            <a:pPr marL="0" indent="0" algn="ctr" rtl="0" eaLnBrk="1" latinLnBrk="0" hangingPunct="1">
              <a:spcBef>
                <a:spcPts val="600"/>
              </a:spcBef>
              <a:buNone/>
            </a:pPr>
            <a:r>
              <a:rPr lang="en-US" sz="2000" b="1" dirty="0"/>
              <a:t>In 2.5 Million Years of Evolution Human’s Increased Productivity 25X</a:t>
            </a:r>
          </a:p>
        </p:txBody>
      </p:sp>
      <p:pic>
        <p:nvPicPr>
          <p:cNvPr id="6" name="Picture 5">
            <a:extLst>
              <a:ext uri="{FF2B5EF4-FFF2-40B4-BE49-F238E27FC236}">
                <a16:creationId xmlns:a16="http://schemas.microsoft.com/office/drawing/2014/main" id="{378D675E-7DC2-A501-327D-8453DC780947}"/>
              </a:ext>
            </a:extLst>
          </p:cNvPr>
          <p:cNvPicPr>
            <a:picLocks noChangeAspect="1"/>
          </p:cNvPicPr>
          <p:nvPr/>
        </p:nvPicPr>
        <p:blipFill>
          <a:blip r:embed="rId3"/>
          <a:stretch>
            <a:fillRect/>
          </a:stretch>
        </p:blipFill>
        <p:spPr>
          <a:xfrm>
            <a:off x="628650" y="6254715"/>
            <a:ext cx="1524213" cy="476316"/>
          </a:xfrm>
          <a:prstGeom prst="rect">
            <a:avLst/>
          </a:prstGeom>
        </p:spPr>
      </p:pic>
    </p:spTree>
    <p:extLst>
      <p:ext uri="{BB962C8B-B14F-4D97-AF65-F5344CB8AC3E}">
        <p14:creationId xmlns:p14="http://schemas.microsoft.com/office/powerpoint/2010/main" val="140635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0CDA9-6024-B4A0-E65F-95F3719708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D5A781-E737-9D44-2344-2DBDA84F9F76}"/>
              </a:ext>
            </a:extLst>
          </p:cNvPr>
          <p:cNvSpPr>
            <a:spLocks noGrp="1"/>
          </p:cNvSpPr>
          <p:nvPr>
            <p:ph type="title"/>
          </p:nvPr>
        </p:nvSpPr>
        <p:spPr/>
        <p:txBody>
          <a:bodyPr/>
          <a:lstStyle/>
          <a:p>
            <a:r>
              <a:rPr lang="en-US" dirty="0"/>
              <a:t>Homo Faber’s Anthropological History</a:t>
            </a:r>
          </a:p>
        </p:txBody>
      </p:sp>
      <p:sp>
        <p:nvSpPr>
          <p:cNvPr id="3" name="Content Placeholder 2">
            <a:extLst>
              <a:ext uri="{FF2B5EF4-FFF2-40B4-BE49-F238E27FC236}">
                <a16:creationId xmlns:a16="http://schemas.microsoft.com/office/drawing/2014/main" id="{B7D90BF8-D40F-5FE8-1E76-C7B631F581B9}"/>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920F60E3-7B91-557D-3900-2E1ED3691CE4}"/>
              </a:ext>
            </a:extLst>
          </p:cNvPr>
          <p:cNvGraphicFramePr>
            <a:graphicFrameLocks noGrp="1"/>
          </p:cNvGraphicFramePr>
          <p:nvPr>
            <p:extLst>
              <p:ext uri="{D42A27DB-BD31-4B8C-83A1-F6EECF244321}">
                <p14:modId xmlns:p14="http://schemas.microsoft.com/office/powerpoint/2010/main" val="293642916"/>
              </p:ext>
            </p:extLst>
          </p:nvPr>
        </p:nvGraphicFramePr>
        <p:xfrm>
          <a:off x="628650" y="1034399"/>
          <a:ext cx="7886697" cy="3778756"/>
        </p:xfrm>
        <a:graphic>
          <a:graphicData uri="http://schemas.openxmlformats.org/drawingml/2006/table">
            <a:tbl>
              <a:tblPr firstRow="1" firstCol="1" bandRow="1">
                <a:tableStyleId>{74C1A8A3-306A-4EB7-A6B1-4F7E0EB9C5D6}</a:tableStyleId>
              </a:tblPr>
              <a:tblGrid>
                <a:gridCol w="1096449">
                  <a:extLst>
                    <a:ext uri="{9D8B030D-6E8A-4147-A177-3AD203B41FA5}">
                      <a16:colId xmlns:a16="http://schemas.microsoft.com/office/drawing/2014/main" val="3224471213"/>
                    </a:ext>
                  </a:extLst>
                </a:gridCol>
                <a:gridCol w="1131708">
                  <a:extLst>
                    <a:ext uri="{9D8B030D-6E8A-4147-A177-3AD203B41FA5}">
                      <a16:colId xmlns:a16="http://schemas.microsoft.com/office/drawing/2014/main" val="2859249300"/>
                    </a:ext>
                  </a:extLst>
                </a:gridCol>
                <a:gridCol w="1131708">
                  <a:extLst>
                    <a:ext uri="{9D8B030D-6E8A-4147-A177-3AD203B41FA5}">
                      <a16:colId xmlns:a16="http://schemas.microsoft.com/office/drawing/2014/main" val="970952531"/>
                    </a:ext>
                  </a:extLst>
                </a:gridCol>
                <a:gridCol w="1131708">
                  <a:extLst>
                    <a:ext uri="{9D8B030D-6E8A-4147-A177-3AD203B41FA5}">
                      <a16:colId xmlns:a16="http://schemas.microsoft.com/office/drawing/2014/main" val="3870910167"/>
                    </a:ext>
                  </a:extLst>
                </a:gridCol>
                <a:gridCol w="1131708">
                  <a:extLst>
                    <a:ext uri="{9D8B030D-6E8A-4147-A177-3AD203B41FA5}">
                      <a16:colId xmlns:a16="http://schemas.microsoft.com/office/drawing/2014/main" val="1069972337"/>
                    </a:ext>
                  </a:extLst>
                </a:gridCol>
                <a:gridCol w="1131708">
                  <a:extLst>
                    <a:ext uri="{9D8B030D-6E8A-4147-A177-3AD203B41FA5}">
                      <a16:colId xmlns:a16="http://schemas.microsoft.com/office/drawing/2014/main" val="253769013"/>
                    </a:ext>
                  </a:extLst>
                </a:gridCol>
                <a:gridCol w="1131708">
                  <a:extLst>
                    <a:ext uri="{9D8B030D-6E8A-4147-A177-3AD203B41FA5}">
                      <a16:colId xmlns:a16="http://schemas.microsoft.com/office/drawing/2014/main" val="4212529473"/>
                    </a:ext>
                  </a:extLst>
                </a:gridCol>
              </a:tblGrid>
              <a:tr h="6074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1200" dirty="0">
                          <a:solidFill>
                            <a:sysClr val="windowText" lastClr="000000"/>
                          </a:solidFill>
                          <a:latin typeface="+mn-lt"/>
                        </a:rPr>
                      </a:br>
                      <a:r>
                        <a:rPr lang="en-US" sz="1200" dirty="0">
                          <a:solidFill>
                            <a:schemeClr val="bg1"/>
                          </a:solidFill>
                          <a:latin typeface="+mn-lt"/>
                        </a:rPr>
                        <a:t>Era</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50000"/>
                      </a:schemeClr>
                    </a:solidFill>
                  </a:tcPr>
                </a:tc>
                <a:tc>
                  <a:txBody>
                    <a:bodyPr/>
                    <a:lstStyle/>
                    <a:p>
                      <a:pPr algn="ctr"/>
                      <a:r>
                        <a:rPr lang="en-US" sz="1200" dirty="0">
                          <a:solidFill>
                            <a:schemeClr val="bg1"/>
                          </a:solidFill>
                          <a:latin typeface="+mn-lt"/>
                        </a:rPr>
                        <a:t>Time Period</a:t>
                      </a:r>
                    </a:p>
                  </a:txBody>
                  <a:tcPr anchor="ctr">
                    <a:lnT w="12700" cap="flat" cmpd="sng" algn="ctr">
                      <a:solidFill>
                        <a:schemeClr val="tx1"/>
                      </a:solidFill>
                      <a:prstDash val="solid"/>
                      <a:round/>
                      <a:headEnd type="none" w="med" len="med"/>
                      <a:tailEnd type="none" w="med" len="med"/>
                    </a:lnT>
                    <a:solidFill>
                      <a:schemeClr val="accent4">
                        <a:lumMod val="50000"/>
                      </a:schemeClr>
                    </a:solidFill>
                  </a:tcPr>
                </a:tc>
                <a:tc>
                  <a:txBody>
                    <a:bodyPr/>
                    <a:lstStyle/>
                    <a:p>
                      <a:pPr algn="ctr"/>
                      <a:r>
                        <a:rPr lang="en-US" sz="1200" dirty="0">
                          <a:solidFill>
                            <a:schemeClr val="bg1"/>
                          </a:solidFill>
                          <a:latin typeface="+mn-lt"/>
                        </a:rPr>
                        <a:t>Length</a:t>
                      </a:r>
                    </a:p>
                  </a:txBody>
                  <a:tcPr anchor="ctr">
                    <a:lnT w="12700" cap="flat" cmpd="sng" algn="ctr">
                      <a:solidFill>
                        <a:schemeClr val="tx1"/>
                      </a:solidFill>
                      <a:prstDash val="solid"/>
                      <a:round/>
                      <a:headEnd type="none" w="med" len="med"/>
                      <a:tailEnd type="none" w="med" len="med"/>
                    </a:lnT>
                    <a:solidFill>
                      <a:schemeClr val="accent4">
                        <a:lumMod val="50000"/>
                      </a:schemeClr>
                    </a:solidFill>
                  </a:tcPr>
                </a:tc>
                <a:tc>
                  <a:txBody>
                    <a:bodyPr/>
                    <a:lstStyle/>
                    <a:p>
                      <a:pPr algn="ctr"/>
                      <a:r>
                        <a:rPr lang="en-US" sz="1200" dirty="0">
                          <a:solidFill>
                            <a:schemeClr val="bg1"/>
                          </a:solidFill>
                          <a:latin typeface="+mn-lt"/>
                        </a:rPr>
                        <a:t>New Technology</a:t>
                      </a:r>
                    </a:p>
                  </a:txBody>
                  <a:tcPr anchor="ctr">
                    <a:lnT w="12700" cap="flat" cmpd="sng" algn="ctr">
                      <a:solidFill>
                        <a:schemeClr val="tx1"/>
                      </a:solidFill>
                      <a:prstDash val="solid"/>
                      <a:round/>
                      <a:headEnd type="none" w="med" len="med"/>
                      <a:tailEnd type="none" w="med" len="med"/>
                    </a:lnT>
                    <a:solidFill>
                      <a:schemeClr val="accent4">
                        <a:lumMod val="50000"/>
                      </a:schemeClr>
                    </a:solidFill>
                  </a:tcPr>
                </a:tc>
                <a:tc>
                  <a:txBody>
                    <a:bodyPr/>
                    <a:lstStyle/>
                    <a:p>
                      <a:pPr algn="ctr"/>
                      <a:r>
                        <a:rPr lang="en-US" sz="1200" dirty="0">
                          <a:solidFill>
                            <a:schemeClr val="bg1"/>
                          </a:solidFill>
                          <a:latin typeface="+mn-lt"/>
                        </a:rPr>
                        <a:t>Primary Energy Sources</a:t>
                      </a:r>
                    </a:p>
                  </a:txBody>
                  <a:tcPr anchor="ctr">
                    <a:lnT w="12700" cap="flat" cmpd="sng" algn="ctr">
                      <a:solidFill>
                        <a:schemeClr val="tx1"/>
                      </a:solidFill>
                      <a:prstDash val="solid"/>
                      <a:round/>
                      <a:headEnd type="none" w="med" len="med"/>
                      <a:tailEnd type="none" w="med" len="med"/>
                    </a:lnT>
                    <a:solidFill>
                      <a:schemeClr val="accent4">
                        <a:lumMod val="50000"/>
                      </a:schemeClr>
                    </a:solidFill>
                  </a:tcPr>
                </a:tc>
                <a:tc>
                  <a:txBody>
                    <a:bodyPr/>
                    <a:lstStyle/>
                    <a:p>
                      <a:pPr algn="ctr"/>
                      <a:r>
                        <a:rPr lang="en-US" sz="1200" dirty="0">
                          <a:solidFill>
                            <a:schemeClr val="bg1"/>
                          </a:solidFill>
                          <a:latin typeface="+mn-lt"/>
                        </a:rPr>
                        <a:t>Food Productivity</a:t>
                      </a:r>
                    </a:p>
                    <a:p>
                      <a:pPr algn="ctr"/>
                      <a:r>
                        <a:rPr lang="en-US" sz="1200" dirty="0">
                          <a:solidFill>
                            <a:schemeClr val="bg1"/>
                          </a:solidFill>
                          <a:latin typeface="+mn-lt"/>
                        </a:rPr>
                        <a:t>(Fed / Worker)</a:t>
                      </a:r>
                    </a:p>
                  </a:txBody>
                  <a:tcPr anchor="ctr">
                    <a:lnT w="12700" cap="flat" cmpd="sng" algn="ctr">
                      <a:solidFill>
                        <a:schemeClr val="tx1"/>
                      </a:solidFill>
                      <a:prstDash val="solid"/>
                      <a:round/>
                      <a:headEnd type="none" w="med" len="med"/>
                      <a:tailEnd type="none" w="med" len="med"/>
                    </a:lnT>
                    <a:solidFill>
                      <a:schemeClr val="accent4">
                        <a:lumMod val="50000"/>
                      </a:schemeClr>
                    </a:solidFill>
                  </a:tcPr>
                </a:tc>
                <a:tc>
                  <a:txBody>
                    <a:bodyPr/>
                    <a:lstStyle/>
                    <a:p>
                      <a:pPr algn="ctr"/>
                      <a:r>
                        <a:rPr lang="en-US" sz="1200" dirty="0">
                          <a:solidFill>
                            <a:schemeClr val="bg1"/>
                          </a:solidFill>
                          <a:latin typeface="+mn-lt"/>
                        </a:rPr>
                        <a:t>Worker Productivity</a:t>
                      </a:r>
                    </a:p>
                    <a:p>
                      <a:pPr algn="ctr"/>
                      <a:r>
                        <a:rPr lang="en-US" sz="1200" dirty="0">
                          <a:solidFill>
                            <a:schemeClr val="bg1"/>
                          </a:solidFill>
                          <a:latin typeface="+mn-lt"/>
                        </a:rPr>
                        <a:t>(MJ / Day)</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50000"/>
                      </a:schemeClr>
                    </a:solidFill>
                  </a:tcPr>
                </a:tc>
                <a:extLst>
                  <a:ext uri="{0D108BD9-81ED-4DB2-BD59-A6C34878D82A}">
                    <a16:rowId xmlns:a16="http://schemas.microsoft.com/office/drawing/2014/main" val="2846057585"/>
                  </a:ext>
                </a:extLst>
              </a:tr>
              <a:tr h="784669">
                <a:tc>
                  <a:txBody>
                    <a:bodyPr/>
                    <a:lstStyle/>
                    <a:p>
                      <a:pPr algn="ctr" rtl="0"/>
                      <a:r>
                        <a:rPr lang="en-US" sz="1100" b="1" u="none" strike="noStrike" dirty="0">
                          <a:solidFill>
                            <a:srgbClr val="0F1419"/>
                          </a:solidFill>
                          <a:effectLst/>
                          <a:latin typeface="+mn-lt"/>
                        </a:rPr>
                        <a:t>Middle 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a:r>
                        <a:rPr lang="en-US" sz="1100" b="0" u="none" strike="noStrike" dirty="0">
                          <a:solidFill>
                            <a:srgbClr val="0F1419"/>
                          </a:solidFill>
                          <a:effectLst/>
                          <a:latin typeface="+mn-lt"/>
                        </a:rPr>
                        <a:t>~500–1500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en-US" sz="1100" b="0" u="none" strike="noStrike">
                          <a:solidFill>
                            <a:srgbClr val="0F1419"/>
                          </a:solidFill>
                          <a:effectLst/>
                          <a:latin typeface="+mn-lt"/>
                        </a:rPr>
                        <a:t>~1,000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Windmills, waterwheels, printing press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Human/animal muscle, water/wind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~10–20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~25–50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0096544"/>
                  </a:ext>
                </a:extLst>
              </a:tr>
              <a:tr h="784669">
                <a:tc>
                  <a:txBody>
                    <a:bodyPr/>
                    <a:lstStyle/>
                    <a:p>
                      <a:pPr algn="ctr" rtl="0"/>
                      <a:r>
                        <a:rPr lang="en-US" sz="1100" b="1" u="none" strike="noStrike">
                          <a:solidFill>
                            <a:srgbClr val="0F1419"/>
                          </a:solidFill>
                          <a:effectLst/>
                          <a:latin typeface="+mn-lt"/>
                        </a:rPr>
                        <a:t>Early Modern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a:r>
                        <a:rPr lang="en-US" sz="1100" b="0" u="none" strike="noStrike" dirty="0">
                          <a:solidFill>
                            <a:srgbClr val="0F1419"/>
                          </a:solidFill>
                          <a:effectLst/>
                          <a:latin typeface="+mn-lt"/>
                        </a:rPr>
                        <a:t>~1500–1800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~300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a:solidFill>
                            <a:srgbClr val="0F1419"/>
                          </a:solidFill>
                          <a:effectLst/>
                          <a:latin typeface="+mn-lt"/>
                        </a:rPr>
                        <a:t>Gunpowder, navigation tools, steam engine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Human/animal muscle, wind, coal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~20–35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i="0" dirty="0">
                          <a:solidFill>
                            <a:srgbClr val="0F1419"/>
                          </a:solidFill>
                          <a:effectLst/>
                          <a:latin typeface="TwitterChirp"/>
                        </a:rPr>
                        <a:t>~50–100</a:t>
                      </a:r>
                      <a:endParaRPr lang="en-US" sz="1100" b="0" u="none" strike="noStrike" dirty="0">
                        <a:solidFill>
                          <a:srgbClr val="0F1419"/>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1810433"/>
                  </a:ext>
                </a:extLst>
              </a:tr>
              <a:tr h="784669">
                <a:tc>
                  <a:txBody>
                    <a:bodyPr/>
                    <a:lstStyle/>
                    <a:p>
                      <a:pPr algn="ctr" rtl="0"/>
                      <a:r>
                        <a:rPr lang="en-US" sz="1100" b="1" u="none" strike="noStrike">
                          <a:solidFill>
                            <a:srgbClr val="0F1419"/>
                          </a:solidFill>
                          <a:effectLst/>
                          <a:latin typeface="+mn-lt"/>
                        </a:rPr>
                        <a:t>Industrial 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a:r>
                        <a:rPr lang="en-US" sz="1100" b="0" u="none" strike="noStrike" dirty="0">
                          <a:solidFill>
                            <a:srgbClr val="0F1419"/>
                          </a:solidFill>
                          <a:effectLst/>
                          <a:latin typeface="+mn-lt"/>
                        </a:rPr>
                        <a:t>~1800–1950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a:solidFill>
                            <a:srgbClr val="0F1419"/>
                          </a:solidFill>
                          <a:effectLst/>
                          <a:latin typeface="+mn-lt"/>
                        </a:rPr>
                        <a:t>~150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a:solidFill>
                            <a:srgbClr val="0F1419"/>
                          </a:solidFill>
                          <a:effectLst/>
                          <a:latin typeface="+mn-lt"/>
                        </a:rPr>
                        <a:t>Steam engines, electricity, machinery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a:solidFill>
                            <a:srgbClr val="0F1419"/>
                          </a:solidFill>
                          <a:effectLst/>
                          <a:latin typeface="+mn-lt"/>
                        </a:rPr>
                        <a:t>Coal, steam, oil, electricity, natural gas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a:solidFill>
                            <a:srgbClr val="0F1419"/>
                          </a:solidFill>
                          <a:effectLst/>
                          <a:latin typeface="+mn-lt"/>
                        </a:rPr>
                        <a:t>~50–100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~1,000–10,000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9142809"/>
                  </a:ext>
                </a:extLst>
              </a:tr>
              <a:tr h="784669">
                <a:tc>
                  <a:txBody>
                    <a:bodyPr/>
                    <a:lstStyle/>
                    <a:p>
                      <a:pPr algn="ctr" rtl="0"/>
                      <a:r>
                        <a:rPr lang="en-US" sz="1100" b="1" u="none" strike="noStrike" dirty="0">
                          <a:solidFill>
                            <a:srgbClr val="0F1419"/>
                          </a:solidFill>
                          <a:effectLst/>
                          <a:latin typeface="+mn-lt"/>
                        </a:rPr>
                        <a:t>Modern/</a:t>
                      </a:r>
                    </a:p>
                    <a:p>
                      <a:pPr algn="ctr" rtl="0"/>
                      <a:r>
                        <a:rPr lang="en-US" sz="1100" b="1" u="none" strike="noStrike" dirty="0">
                          <a:solidFill>
                            <a:srgbClr val="0F1419"/>
                          </a:solidFill>
                          <a:effectLst/>
                          <a:latin typeface="+mn-lt"/>
                        </a:rPr>
                        <a:t>Atomic 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a:r>
                        <a:rPr lang="en-US" sz="1100" b="0" u="none" strike="noStrike" dirty="0">
                          <a:solidFill>
                            <a:srgbClr val="0F1419"/>
                          </a:solidFill>
                          <a:effectLst/>
                          <a:latin typeface="+mn-lt"/>
                        </a:rPr>
                        <a:t>~1950–present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~75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a:solidFill>
                            <a:srgbClr val="0F1419"/>
                          </a:solidFill>
                          <a:effectLst/>
                          <a:latin typeface="+mn-lt"/>
                        </a:rPr>
                        <a:t>Computers, nuclear tech, renewables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Oil, natural gas, nuclear, coal, solar, wind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~200–1,000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100" b="0" u="none" strike="noStrike" dirty="0">
                          <a:solidFill>
                            <a:srgbClr val="0F1419"/>
                          </a:solidFill>
                          <a:effectLst/>
                          <a:latin typeface="+mn-lt"/>
                        </a:rPr>
                        <a:t>~10,000–100,000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5674562"/>
                  </a:ext>
                </a:extLst>
              </a:tr>
            </a:tbl>
          </a:graphicData>
        </a:graphic>
      </p:graphicFrame>
      <p:sp>
        <p:nvSpPr>
          <p:cNvPr id="5" name="TextBox 4">
            <a:extLst>
              <a:ext uri="{FF2B5EF4-FFF2-40B4-BE49-F238E27FC236}">
                <a16:creationId xmlns:a16="http://schemas.microsoft.com/office/drawing/2014/main" id="{AE66D571-2CC3-94B0-7519-1DD19CCFBCBA}"/>
              </a:ext>
            </a:extLst>
          </p:cNvPr>
          <p:cNvSpPr txBox="1"/>
          <p:nvPr/>
        </p:nvSpPr>
        <p:spPr>
          <a:xfrm>
            <a:off x="628650" y="5040408"/>
            <a:ext cx="7886700" cy="783193"/>
          </a:xfrm>
          <a:prstGeom prst="roundRect">
            <a:avLst/>
          </a:prstGeom>
          <a:solidFill>
            <a:schemeClr val="accent1">
              <a:lumMod val="20000"/>
              <a:lumOff val="80000"/>
            </a:schemeClr>
          </a:solidFill>
          <a:ln w="28575">
            <a:noFill/>
          </a:ln>
        </p:spPr>
        <p:txBody>
          <a:bodyPr wrap="square">
            <a:spAutoFit/>
          </a:bodyPr>
          <a:lstStyle/>
          <a:p>
            <a:pPr marL="0" indent="0" algn="ctr" rtl="0" eaLnBrk="1" latinLnBrk="0" hangingPunct="1">
              <a:spcBef>
                <a:spcPts val="600"/>
              </a:spcBef>
              <a:buNone/>
            </a:pPr>
            <a:r>
              <a:rPr lang="en-US" sz="2000" b="1" dirty="0"/>
              <a:t>In Last 1,500 Years, Productivity has Scaled to 10,000 – 100,000 Times Over Our Paleolithic Ancestors</a:t>
            </a:r>
          </a:p>
        </p:txBody>
      </p:sp>
      <p:pic>
        <p:nvPicPr>
          <p:cNvPr id="6" name="Picture 5">
            <a:extLst>
              <a:ext uri="{FF2B5EF4-FFF2-40B4-BE49-F238E27FC236}">
                <a16:creationId xmlns:a16="http://schemas.microsoft.com/office/drawing/2014/main" id="{61E6AC77-AF2E-6008-3378-0E8B0E3A0157}"/>
              </a:ext>
            </a:extLst>
          </p:cNvPr>
          <p:cNvPicPr>
            <a:picLocks noChangeAspect="1"/>
          </p:cNvPicPr>
          <p:nvPr/>
        </p:nvPicPr>
        <p:blipFill>
          <a:blip r:embed="rId3"/>
          <a:stretch>
            <a:fillRect/>
          </a:stretch>
        </p:blipFill>
        <p:spPr>
          <a:xfrm>
            <a:off x="628650" y="6254715"/>
            <a:ext cx="1524213" cy="476316"/>
          </a:xfrm>
          <a:prstGeom prst="rect">
            <a:avLst/>
          </a:prstGeom>
        </p:spPr>
      </p:pic>
    </p:spTree>
    <p:extLst>
      <p:ext uri="{BB962C8B-B14F-4D97-AF65-F5344CB8AC3E}">
        <p14:creationId xmlns:p14="http://schemas.microsoft.com/office/powerpoint/2010/main" val="2372632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70AC0-3416-919D-0902-40EC0321AF0E}"/>
              </a:ext>
            </a:extLst>
          </p:cNvPr>
          <p:cNvSpPr>
            <a:spLocks noGrp="1"/>
          </p:cNvSpPr>
          <p:nvPr>
            <p:ph type="title"/>
          </p:nvPr>
        </p:nvSpPr>
        <p:spPr/>
        <p:txBody>
          <a:bodyPr/>
          <a:lstStyle/>
          <a:p>
            <a:r>
              <a:rPr lang="en-US" sz="3200" dirty="0"/>
              <a:t>Observation 1: Pace of Change is Accelerating</a:t>
            </a:r>
          </a:p>
        </p:txBody>
      </p:sp>
      <p:pic>
        <p:nvPicPr>
          <p:cNvPr id="4" name="Picture 3">
            <a:extLst>
              <a:ext uri="{FF2B5EF4-FFF2-40B4-BE49-F238E27FC236}">
                <a16:creationId xmlns:a16="http://schemas.microsoft.com/office/drawing/2014/main" id="{CFD4FE20-F6A1-222D-4450-569FF2E9F647}"/>
              </a:ext>
            </a:extLst>
          </p:cNvPr>
          <p:cNvPicPr>
            <a:picLocks noChangeAspect="1"/>
          </p:cNvPicPr>
          <p:nvPr/>
        </p:nvPicPr>
        <p:blipFill>
          <a:blip r:embed="rId2"/>
          <a:stretch>
            <a:fillRect/>
          </a:stretch>
        </p:blipFill>
        <p:spPr>
          <a:xfrm>
            <a:off x="628650" y="6254715"/>
            <a:ext cx="1524213" cy="476316"/>
          </a:xfrm>
          <a:prstGeom prst="rect">
            <a:avLst/>
          </a:prstGeom>
        </p:spPr>
      </p:pic>
      <p:graphicFrame>
        <p:nvGraphicFramePr>
          <p:cNvPr id="5" name="Object 4">
            <a:extLst>
              <a:ext uri="{FF2B5EF4-FFF2-40B4-BE49-F238E27FC236}">
                <a16:creationId xmlns:a16="http://schemas.microsoft.com/office/drawing/2014/main" id="{80416FC3-288C-E431-F113-401225CD1600}"/>
              </a:ext>
            </a:extLst>
          </p:cNvPr>
          <p:cNvGraphicFramePr>
            <a:graphicFrameLocks noChangeAspect="1"/>
          </p:cNvGraphicFramePr>
          <p:nvPr>
            <p:extLst>
              <p:ext uri="{D42A27DB-BD31-4B8C-83A1-F6EECF244321}">
                <p14:modId xmlns:p14="http://schemas.microsoft.com/office/powerpoint/2010/main" val="181030478"/>
              </p:ext>
            </p:extLst>
          </p:nvPr>
        </p:nvGraphicFramePr>
        <p:xfrm>
          <a:off x="338138" y="1011238"/>
          <a:ext cx="8470900" cy="5118100"/>
        </p:xfrm>
        <a:graphic>
          <a:graphicData uri="http://schemas.openxmlformats.org/presentationml/2006/ole">
            <mc:AlternateContent xmlns:mc="http://schemas.openxmlformats.org/markup-compatibility/2006">
              <mc:Choice xmlns:v="urn:schemas-microsoft-com:vml" Requires="v">
                <p:oleObj name="Worksheet" r:id="rId3" imgW="8471002" imgH="5118178" progId="Excel.Sheet.12">
                  <p:link updateAutomatic="1"/>
                </p:oleObj>
              </mc:Choice>
              <mc:Fallback>
                <p:oleObj name="Worksheet" r:id="rId3" imgW="8471002" imgH="5118178" progId="Excel.Sheet.12">
                  <p:link updateAutomatic="1"/>
                  <p:pic>
                    <p:nvPicPr>
                      <p:cNvPr id="5" name="Object 4">
                        <a:extLst>
                          <a:ext uri="{FF2B5EF4-FFF2-40B4-BE49-F238E27FC236}">
                            <a16:creationId xmlns:a16="http://schemas.microsoft.com/office/drawing/2014/main" id="{80416FC3-288C-E431-F113-401225CD1600}"/>
                          </a:ext>
                        </a:extLst>
                      </p:cNvPr>
                      <p:cNvPicPr/>
                      <p:nvPr/>
                    </p:nvPicPr>
                    <p:blipFill>
                      <a:blip r:embed="rId4"/>
                      <a:stretch>
                        <a:fillRect/>
                      </a:stretch>
                    </p:blipFill>
                    <p:spPr>
                      <a:xfrm>
                        <a:off x="338138" y="1011238"/>
                        <a:ext cx="8470900" cy="5118100"/>
                      </a:xfrm>
                      <a:prstGeom prst="rect">
                        <a:avLst/>
                      </a:prstGeom>
                    </p:spPr>
                  </p:pic>
                </p:oleObj>
              </mc:Fallback>
            </mc:AlternateContent>
          </a:graphicData>
        </a:graphic>
      </p:graphicFrame>
    </p:spTree>
    <p:extLst>
      <p:ext uri="{BB962C8B-B14F-4D97-AF65-F5344CB8AC3E}">
        <p14:creationId xmlns:p14="http://schemas.microsoft.com/office/powerpoint/2010/main" val="1782570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629F-DDDA-4235-04B8-761F9F8C8C97}"/>
              </a:ext>
            </a:extLst>
          </p:cNvPr>
          <p:cNvSpPr>
            <a:spLocks noGrp="1"/>
          </p:cNvSpPr>
          <p:nvPr>
            <p:ph type="title"/>
          </p:nvPr>
        </p:nvSpPr>
        <p:spPr/>
        <p:txBody>
          <a:bodyPr anchor="ctr"/>
          <a:lstStyle/>
          <a:p>
            <a:r>
              <a:rPr lang="en-US" sz="2400" dirty="0"/>
              <a:t>Observation 2: Food Productivity Provides Labor Freedom</a:t>
            </a:r>
          </a:p>
        </p:txBody>
      </p:sp>
      <p:pic>
        <p:nvPicPr>
          <p:cNvPr id="4" name="Picture 3">
            <a:extLst>
              <a:ext uri="{FF2B5EF4-FFF2-40B4-BE49-F238E27FC236}">
                <a16:creationId xmlns:a16="http://schemas.microsoft.com/office/drawing/2014/main" id="{9866E115-5876-EF6E-46D6-7424FBAAFBCD}"/>
              </a:ext>
            </a:extLst>
          </p:cNvPr>
          <p:cNvPicPr>
            <a:picLocks noChangeAspect="1"/>
          </p:cNvPicPr>
          <p:nvPr/>
        </p:nvPicPr>
        <p:blipFill>
          <a:blip r:embed="rId2"/>
          <a:stretch>
            <a:fillRect/>
          </a:stretch>
        </p:blipFill>
        <p:spPr>
          <a:xfrm>
            <a:off x="628650" y="6254715"/>
            <a:ext cx="1524213" cy="476316"/>
          </a:xfrm>
          <a:prstGeom prst="rect">
            <a:avLst/>
          </a:prstGeom>
        </p:spPr>
      </p:pic>
      <p:graphicFrame>
        <p:nvGraphicFramePr>
          <p:cNvPr id="5" name="Object 4">
            <a:extLst>
              <a:ext uri="{FF2B5EF4-FFF2-40B4-BE49-F238E27FC236}">
                <a16:creationId xmlns:a16="http://schemas.microsoft.com/office/drawing/2014/main" id="{34B32BE1-F9C3-B1B8-CDAB-96AE4761AB4B}"/>
              </a:ext>
            </a:extLst>
          </p:cNvPr>
          <p:cNvGraphicFramePr>
            <a:graphicFrameLocks noChangeAspect="1"/>
          </p:cNvGraphicFramePr>
          <p:nvPr>
            <p:extLst>
              <p:ext uri="{D42A27DB-BD31-4B8C-83A1-F6EECF244321}">
                <p14:modId xmlns:p14="http://schemas.microsoft.com/office/powerpoint/2010/main" val="2627164743"/>
              </p:ext>
            </p:extLst>
          </p:nvPr>
        </p:nvGraphicFramePr>
        <p:xfrm>
          <a:off x="336550" y="1003300"/>
          <a:ext cx="8470900" cy="5118100"/>
        </p:xfrm>
        <a:graphic>
          <a:graphicData uri="http://schemas.openxmlformats.org/presentationml/2006/ole">
            <mc:AlternateContent xmlns:mc="http://schemas.openxmlformats.org/markup-compatibility/2006">
              <mc:Choice xmlns:v="urn:schemas-microsoft-com:vml" Requires="v">
                <p:oleObj name="Worksheet" r:id="rId3" imgW="8471002" imgH="5118178" progId="Excel.Sheet.12">
                  <p:link updateAutomatic="1"/>
                </p:oleObj>
              </mc:Choice>
              <mc:Fallback>
                <p:oleObj name="Worksheet" r:id="rId3" imgW="8471002" imgH="5118178" progId="Excel.Sheet.12">
                  <p:link updateAutomatic="1"/>
                  <p:pic>
                    <p:nvPicPr>
                      <p:cNvPr id="5" name="Object 4">
                        <a:extLst>
                          <a:ext uri="{FF2B5EF4-FFF2-40B4-BE49-F238E27FC236}">
                            <a16:creationId xmlns:a16="http://schemas.microsoft.com/office/drawing/2014/main" id="{34B32BE1-F9C3-B1B8-CDAB-96AE4761AB4B}"/>
                          </a:ext>
                        </a:extLst>
                      </p:cNvPr>
                      <p:cNvPicPr/>
                      <p:nvPr/>
                    </p:nvPicPr>
                    <p:blipFill>
                      <a:blip r:embed="rId4"/>
                      <a:stretch>
                        <a:fillRect/>
                      </a:stretch>
                    </p:blipFill>
                    <p:spPr>
                      <a:xfrm>
                        <a:off x="336550" y="1003300"/>
                        <a:ext cx="8470900" cy="5118100"/>
                      </a:xfrm>
                      <a:prstGeom prst="rect">
                        <a:avLst/>
                      </a:prstGeom>
                    </p:spPr>
                  </p:pic>
                </p:oleObj>
              </mc:Fallback>
            </mc:AlternateContent>
          </a:graphicData>
        </a:graphic>
      </p:graphicFrame>
    </p:spTree>
    <p:extLst>
      <p:ext uri="{BB962C8B-B14F-4D97-AF65-F5344CB8AC3E}">
        <p14:creationId xmlns:p14="http://schemas.microsoft.com/office/powerpoint/2010/main" val="3695256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BF3CF-E658-E8AA-28B5-7B60FAE3C20A}"/>
              </a:ext>
            </a:extLst>
          </p:cNvPr>
          <p:cNvSpPr>
            <a:spLocks noGrp="1"/>
          </p:cNvSpPr>
          <p:nvPr>
            <p:ph type="title"/>
          </p:nvPr>
        </p:nvSpPr>
        <p:spPr/>
        <p:txBody>
          <a:bodyPr anchor="ctr"/>
          <a:lstStyle/>
          <a:p>
            <a:r>
              <a:rPr lang="en-US" sz="2400" dirty="0"/>
              <a:t>Observation 3: Productivity Growth Rate is Accelerating</a:t>
            </a:r>
          </a:p>
        </p:txBody>
      </p:sp>
      <p:graphicFrame>
        <p:nvGraphicFramePr>
          <p:cNvPr id="5" name="Object 4">
            <a:extLst>
              <a:ext uri="{FF2B5EF4-FFF2-40B4-BE49-F238E27FC236}">
                <a16:creationId xmlns:a16="http://schemas.microsoft.com/office/drawing/2014/main" id="{5B92A1C2-A638-3A0E-BCCD-2ECDF0708A7B}"/>
              </a:ext>
            </a:extLst>
          </p:cNvPr>
          <p:cNvGraphicFramePr>
            <a:graphicFrameLocks noChangeAspect="1"/>
          </p:cNvGraphicFramePr>
          <p:nvPr>
            <p:extLst>
              <p:ext uri="{D42A27DB-BD31-4B8C-83A1-F6EECF244321}">
                <p14:modId xmlns:p14="http://schemas.microsoft.com/office/powerpoint/2010/main" val="1780929656"/>
              </p:ext>
            </p:extLst>
          </p:nvPr>
        </p:nvGraphicFramePr>
        <p:xfrm>
          <a:off x="336550" y="995363"/>
          <a:ext cx="8470900" cy="5118100"/>
        </p:xfrm>
        <a:graphic>
          <a:graphicData uri="http://schemas.openxmlformats.org/presentationml/2006/ole">
            <mc:AlternateContent xmlns:mc="http://schemas.openxmlformats.org/markup-compatibility/2006">
              <mc:Choice xmlns:v="urn:schemas-microsoft-com:vml" Requires="v">
                <p:oleObj name="Worksheet" r:id="rId2" imgW="8471002" imgH="5118178" progId="Excel.Sheet.12">
                  <p:link updateAutomatic="1"/>
                </p:oleObj>
              </mc:Choice>
              <mc:Fallback>
                <p:oleObj name="Worksheet" r:id="rId2" imgW="8471002" imgH="5118178" progId="Excel.Sheet.12">
                  <p:link updateAutomatic="1"/>
                  <p:pic>
                    <p:nvPicPr>
                      <p:cNvPr id="5" name="Object 4">
                        <a:extLst>
                          <a:ext uri="{FF2B5EF4-FFF2-40B4-BE49-F238E27FC236}">
                            <a16:creationId xmlns:a16="http://schemas.microsoft.com/office/drawing/2014/main" id="{5B92A1C2-A638-3A0E-BCCD-2ECDF0708A7B}"/>
                          </a:ext>
                        </a:extLst>
                      </p:cNvPr>
                      <p:cNvPicPr/>
                      <p:nvPr/>
                    </p:nvPicPr>
                    <p:blipFill>
                      <a:blip r:embed="rId3"/>
                      <a:stretch>
                        <a:fillRect/>
                      </a:stretch>
                    </p:blipFill>
                    <p:spPr>
                      <a:xfrm>
                        <a:off x="336550" y="995363"/>
                        <a:ext cx="8470900" cy="5118100"/>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D82E13BC-3168-CE45-7F61-B587054C5F67}"/>
              </a:ext>
            </a:extLst>
          </p:cNvPr>
          <p:cNvPicPr>
            <a:picLocks noChangeAspect="1"/>
          </p:cNvPicPr>
          <p:nvPr/>
        </p:nvPicPr>
        <p:blipFill>
          <a:blip r:embed="rId4"/>
          <a:stretch>
            <a:fillRect/>
          </a:stretch>
        </p:blipFill>
        <p:spPr>
          <a:xfrm>
            <a:off x="628650" y="6254715"/>
            <a:ext cx="1524213" cy="476316"/>
          </a:xfrm>
          <a:prstGeom prst="rect">
            <a:avLst/>
          </a:prstGeom>
        </p:spPr>
      </p:pic>
    </p:spTree>
    <p:extLst>
      <p:ext uri="{BB962C8B-B14F-4D97-AF65-F5344CB8AC3E}">
        <p14:creationId xmlns:p14="http://schemas.microsoft.com/office/powerpoint/2010/main" val="4230098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F1DAA-1827-B18A-B287-F38CD94F364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5E268F-FF32-0C67-4082-CCA89DA1F374}"/>
              </a:ext>
            </a:extLst>
          </p:cNvPr>
          <p:cNvSpPr>
            <a:spLocks noGrp="1"/>
          </p:cNvSpPr>
          <p:nvPr>
            <p:ph type="ctrTitle"/>
          </p:nvPr>
        </p:nvSpPr>
        <p:spPr/>
        <p:txBody>
          <a:bodyPr>
            <a:normAutofit/>
          </a:bodyPr>
          <a:lstStyle/>
          <a:p>
            <a:pPr>
              <a:lnSpc>
                <a:spcPct val="120000"/>
              </a:lnSpc>
              <a:spcBef>
                <a:spcPts val="1200"/>
              </a:spcBef>
            </a:pPr>
            <a:r>
              <a:rPr lang="en-US" dirty="0"/>
              <a:t>Why the Current Energy Transition </a:t>
            </a:r>
            <a:br>
              <a:rPr lang="en-US" dirty="0"/>
            </a:br>
            <a:r>
              <a:rPr lang="en-US" dirty="0"/>
              <a:t>May Soon Be </a:t>
            </a:r>
            <a:r>
              <a:rPr lang="en-US" u="sng" dirty="0"/>
              <a:t>Extinct</a:t>
            </a:r>
            <a:endParaRPr lang="en-US" sz="4800" i="1" u="sng" dirty="0"/>
          </a:p>
        </p:txBody>
      </p:sp>
    </p:spTree>
    <p:extLst>
      <p:ext uri="{BB962C8B-B14F-4D97-AF65-F5344CB8AC3E}">
        <p14:creationId xmlns:p14="http://schemas.microsoft.com/office/powerpoint/2010/main" val="1428578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E9509-26A8-CF6B-2A42-66EC65FC4C97}"/>
              </a:ext>
            </a:extLst>
          </p:cNvPr>
          <p:cNvSpPr>
            <a:spLocks noGrp="1"/>
          </p:cNvSpPr>
          <p:nvPr>
            <p:ph type="title"/>
          </p:nvPr>
        </p:nvSpPr>
        <p:spPr/>
        <p:txBody>
          <a:bodyPr/>
          <a:lstStyle/>
          <a:p>
            <a:r>
              <a:rPr lang="en-US" sz="3200" b="1" u="sng" dirty="0"/>
              <a:t>Information</a:t>
            </a:r>
            <a:r>
              <a:rPr lang="en-US" sz="3200" dirty="0"/>
              <a:t> is the Only Thing Different Today</a:t>
            </a:r>
          </a:p>
        </p:txBody>
      </p:sp>
      <p:pic>
        <p:nvPicPr>
          <p:cNvPr id="6" name="Picture 5">
            <a:extLst>
              <a:ext uri="{FF2B5EF4-FFF2-40B4-BE49-F238E27FC236}">
                <a16:creationId xmlns:a16="http://schemas.microsoft.com/office/drawing/2014/main" id="{50ED9BCF-B20C-2B3A-FBD6-18EEBC816817}"/>
              </a:ext>
            </a:extLst>
          </p:cNvPr>
          <p:cNvPicPr>
            <a:picLocks noChangeAspect="1"/>
          </p:cNvPicPr>
          <p:nvPr/>
        </p:nvPicPr>
        <p:blipFill>
          <a:blip r:embed="rId2"/>
          <a:stretch>
            <a:fillRect/>
          </a:stretch>
        </p:blipFill>
        <p:spPr>
          <a:xfrm>
            <a:off x="1483718" y="4060966"/>
            <a:ext cx="6176565" cy="2011680"/>
          </a:xfrm>
          <a:prstGeom prst="rect">
            <a:avLst/>
          </a:prstGeom>
        </p:spPr>
      </p:pic>
      <p:sp>
        <p:nvSpPr>
          <p:cNvPr id="8" name="Content Placeholder 7">
            <a:extLst>
              <a:ext uri="{FF2B5EF4-FFF2-40B4-BE49-F238E27FC236}">
                <a16:creationId xmlns:a16="http://schemas.microsoft.com/office/drawing/2014/main" id="{B84767BF-0DFF-4336-5102-5EC52269C36B}"/>
              </a:ext>
            </a:extLst>
          </p:cNvPr>
          <p:cNvSpPr>
            <a:spLocks noGrp="1"/>
          </p:cNvSpPr>
          <p:nvPr>
            <p:ph idx="1"/>
          </p:nvPr>
        </p:nvSpPr>
        <p:spPr/>
        <p:txBody>
          <a:bodyPr/>
          <a:lstStyle/>
          <a:p>
            <a:pPr marL="0" indent="0" algn="ctr">
              <a:buNone/>
            </a:pPr>
            <a:r>
              <a:rPr lang="en-US" sz="2000" dirty="0"/>
              <a:t>Technology Provides Survival, Safety, Speed, </a:t>
            </a:r>
          </a:p>
          <a:p>
            <a:pPr marL="0" indent="0" algn="ctr">
              <a:buNone/>
            </a:pPr>
            <a:r>
              <a:rPr lang="en-US" sz="2000" dirty="0"/>
              <a:t>Convenience, Comfort, Beauty, Entertainment</a:t>
            </a:r>
          </a:p>
        </p:txBody>
      </p:sp>
      <p:graphicFrame>
        <p:nvGraphicFramePr>
          <p:cNvPr id="9" name="Content Placeholder 3">
            <a:extLst>
              <a:ext uri="{FF2B5EF4-FFF2-40B4-BE49-F238E27FC236}">
                <a16:creationId xmlns:a16="http://schemas.microsoft.com/office/drawing/2014/main" id="{35C309B8-5505-1534-60D2-174043BB69A0}"/>
              </a:ext>
            </a:extLst>
          </p:cNvPr>
          <p:cNvGraphicFramePr>
            <a:graphicFrameLocks/>
          </p:cNvGraphicFramePr>
          <p:nvPr>
            <p:extLst>
              <p:ext uri="{D42A27DB-BD31-4B8C-83A1-F6EECF244321}">
                <p14:modId xmlns:p14="http://schemas.microsoft.com/office/powerpoint/2010/main" val="603523654"/>
              </p:ext>
            </p:extLst>
          </p:nvPr>
        </p:nvGraphicFramePr>
        <p:xfrm>
          <a:off x="2992120" y="1581982"/>
          <a:ext cx="292608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a:extLst>
              <a:ext uri="{FF2B5EF4-FFF2-40B4-BE49-F238E27FC236}">
                <a16:creationId xmlns:a16="http://schemas.microsoft.com/office/drawing/2014/main" id="{7009660E-DBC9-E84F-8A36-5EDA558990E7}"/>
              </a:ext>
            </a:extLst>
          </p:cNvPr>
          <p:cNvSpPr/>
          <p:nvPr/>
        </p:nvSpPr>
        <p:spPr>
          <a:xfrm>
            <a:off x="3769360" y="2394040"/>
            <a:ext cx="1280160" cy="1280160"/>
          </a:xfrm>
          <a:prstGeom prst="ellipse">
            <a:avLst/>
          </a:prstGeom>
          <a:solidFill>
            <a:schemeClr val="accent4">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Technology</a:t>
            </a:r>
          </a:p>
          <a:p>
            <a:pPr algn="ctr"/>
            <a:r>
              <a:rPr lang="en-US" sz="1200" b="1" dirty="0">
                <a:solidFill>
                  <a:schemeClr val="tx1"/>
                </a:solidFill>
              </a:rPr>
              <a:t>Adoption</a:t>
            </a:r>
          </a:p>
        </p:txBody>
      </p:sp>
      <p:sp>
        <p:nvSpPr>
          <p:cNvPr id="11" name="Rectangle 10">
            <a:extLst>
              <a:ext uri="{FF2B5EF4-FFF2-40B4-BE49-F238E27FC236}">
                <a16:creationId xmlns:a16="http://schemas.microsoft.com/office/drawing/2014/main" id="{9EBFA220-9AA3-B10C-C162-ED13543B5458}"/>
              </a:ext>
            </a:extLst>
          </p:cNvPr>
          <p:cNvSpPr/>
          <p:nvPr/>
        </p:nvSpPr>
        <p:spPr>
          <a:xfrm>
            <a:off x="1610360" y="3855720"/>
            <a:ext cx="2001520" cy="278261"/>
          </a:xfrm>
          <a:prstGeom prst="rect">
            <a:avLst/>
          </a:prstGeom>
          <a:solidFill>
            <a:schemeClr val="accent4">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Paleolithic Era</a:t>
            </a:r>
          </a:p>
        </p:txBody>
      </p:sp>
      <p:sp>
        <p:nvSpPr>
          <p:cNvPr id="12" name="Rectangle 11">
            <a:extLst>
              <a:ext uri="{FF2B5EF4-FFF2-40B4-BE49-F238E27FC236}">
                <a16:creationId xmlns:a16="http://schemas.microsoft.com/office/drawing/2014/main" id="{411D418E-24D9-C9EB-9BF2-5BBE8779EB5F}"/>
              </a:ext>
            </a:extLst>
          </p:cNvPr>
          <p:cNvSpPr/>
          <p:nvPr/>
        </p:nvSpPr>
        <p:spPr>
          <a:xfrm>
            <a:off x="5344160" y="3882334"/>
            <a:ext cx="2189480" cy="278261"/>
          </a:xfrm>
          <a:prstGeom prst="rect">
            <a:avLst/>
          </a:prstGeom>
          <a:solidFill>
            <a:schemeClr val="accent4">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Modern Era</a:t>
            </a:r>
          </a:p>
        </p:txBody>
      </p:sp>
    </p:spTree>
    <p:extLst>
      <p:ext uri="{BB962C8B-B14F-4D97-AF65-F5344CB8AC3E}">
        <p14:creationId xmlns:p14="http://schemas.microsoft.com/office/powerpoint/2010/main" val="319572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9EAA-FB27-8D3B-B655-0FA81F71F813}"/>
              </a:ext>
            </a:extLst>
          </p:cNvPr>
          <p:cNvSpPr>
            <a:spLocks noGrp="1"/>
          </p:cNvSpPr>
          <p:nvPr>
            <p:ph type="title"/>
          </p:nvPr>
        </p:nvSpPr>
        <p:spPr/>
        <p:txBody>
          <a:bodyPr/>
          <a:lstStyle/>
          <a:p>
            <a:r>
              <a:rPr lang="en-US" dirty="0"/>
              <a:t>Shameless Propaganda</a:t>
            </a:r>
          </a:p>
        </p:txBody>
      </p:sp>
      <p:pic>
        <p:nvPicPr>
          <p:cNvPr id="3074" name="Picture 2" descr="Landman Review: Taylor Sheridan &amp; Billy Bob Thornton Strike Gold">
            <a:extLst>
              <a:ext uri="{FF2B5EF4-FFF2-40B4-BE49-F238E27FC236}">
                <a16:creationId xmlns:a16="http://schemas.microsoft.com/office/drawing/2014/main" id="{1237D3FE-89B8-1C22-B3EE-8546CD5793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34" r="3370"/>
          <a:stretch/>
        </p:blipFill>
        <p:spPr bwMode="auto">
          <a:xfrm>
            <a:off x="640080" y="1079497"/>
            <a:ext cx="7863840" cy="489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775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C88C-6C45-DD95-759F-61564E740D35}"/>
              </a:ext>
            </a:extLst>
          </p:cNvPr>
          <p:cNvSpPr>
            <a:spLocks noGrp="1"/>
          </p:cNvSpPr>
          <p:nvPr>
            <p:ph type="title"/>
          </p:nvPr>
        </p:nvSpPr>
        <p:spPr/>
        <p:txBody>
          <a:bodyPr/>
          <a:lstStyle/>
          <a:p>
            <a:r>
              <a:rPr lang="en-US" sz="3200" dirty="0"/>
              <a:t>Humans </a:t>
            </a:r>
            <a:r>
              <a:rPr lang="en-US" sz="3200" b="1" u="sng" dirty="0"/>
              <a:t>Invent</a:t>
            </a:r>
            <a:r>
              <a:rPr lang="en-US" sz="3200" dirty="0"/>
              <a:t> Energy Demands</a:t>
            </a:r>
          </a:p>
        </p:txBody>
      </p:sp>
      <p:graphicFrame>
        <p:nvGraphicFramePr>
          <p:cNvPr id="6" name="Content Placeholder 5">
            <a:extLst>
              <a:ext uri="{FF2B5EF4-FFF2-40B4-BE49-F238E27FC236}">
                <a16:creationId xmlns:a16="http://schemas.microsoft.com/office/drawing/2014/main" id="{068C096A-7995-7DD9-9767-212DD8DA2AD3}"/>
              </a:ext>
            </a:extLst>
          </p:cNvPr>
          <p:cNvGraphicFramePr>
            <a:graphicFrameLocks noGrp="1"/>
          </p:cNvGraphicFramePr>
          <p:nvPr>
            <p:ph idx="1"/>
            <p:extLst>
              <p:ext uri="{D42A27DB-BD31-4B8C-83A1-F6EECF244321}">
                <p14:modId xmlns:p14="http://schemas.microsoft.com/office/powerpoint/2010/main" val="1059742000"/>
              </p:ext>
            </p:extLst>
          </p:nvPr>
        </p:nvGraphicFramePr>
        <p:xfrm>
          <a:off x="628650" y="1329424"/>
          <a:ext cx="7886700" cy="4316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873CA17C-8FED-FF35-CD9A-CE6303D4CEBB}"/>
              </a:ext>
            </a:extLst>
          </p:cNvPr>
          <p:cNvSpPr txBox="1"/>
          <p:nvPr/>
        </p:nvSpPr>
        <p:spPr>
          <a:xfrm>
            <a:off x="664210" y="980784"/>
            <a:ext cx="7886700" cy="510778"/>
          </a:xfrm>
          <a:prstGeom prst="roundRect">
            <a:avLst/>
          </a:prstGeom>
          <a:solidFill>
            <a:schemeClr val="accent1">
              <a:lumMod val="20000"/>
              <a:lumOff val="80000"/>
            </a:schemeClr>
          </a:solidFill>
          <a:ln w="28575">
            <a:noFill/>
          </a:ln>
        </p:spPr>
        <p:txBody>
          <a:bodyPr wrap="square">
            <a:spAutoFit/>
          </a:bodyPr>
          <a:lstStyle/>
          <a:p>
            <a:pPr marL="0" indent="0" algn="ctr" rtl="0" eaLnBrk="1" latinLnBrk="0" hangingPunct="1">
              <a:spcBef>
                <a:spcPts val="600"/>
              </a:spcBef>
              <a:buNone/>
            </a:pPr>
            <a:r>
              <a:rPr lang="en-US" sz="2400" b="1" dirty="0"/>
              <a:t>Energy Use </a:t>
            </a:r>
            <a:r>
              <a:rPr lang="en-US" sz="2400" b="1" u="sng" dirty="0"/>
              <a:t>Per Decade</a:t>
            </a:r>
            <a:r>
              <a:rPr lang="en-US" sz="2400" b="1" dirty="0"/>
              <a:t> per $1 Billion Invested</a:t>
            </a:r>
          </a:p>
        </p:txBody>
      </p:sp>
    </p:spTree>
    <p:extLst>
      <p:ext uri="{BB962C8B-B14F-4D97-AF65-F5344CB8AC3E}">
        <p14:creationId xmlns:p14="http://schemas.microsoft.com/office/powerpoint/2010/main" val="3084770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CD219C-C641-DD3B-A4CB-D04AD69EB58D}"/>
              </a:ext>
            </a:extLst>
          </p:cNvPr>
          <p:cNvSpPr>
            <a:spLocks noGrp="1"/>
          </p:cNvSpPr>
          <p:nvPr>
            <p:ph type="title"/>
          </p:nvPr>
        </p:nvSpPr>
        <p:spPr/>
        <p:txBody>
          <a:bodyPr/>
          <a:lstStyle/>
          <a:p>
            <a:r>
              <a:rPr lang="en-US" dirty="0"/>
              <a:t>Energy Hierarchy of Needs</a:t>
            </a:r>
          </a:p>
        </p:txBody>
      </p:sp>
      <p:graphicFrame>
        <p:nvGraphicFramePr>
          <p:cNvPr id="5" name="Content Placeholder 4">
            <a:extLst>
              <a:ext uri="{FF2B5EF4-FFF2-40B4-BE49-F238E27FC236}">
                <a16:creationId xmlns:a16="http://schemas.microsoft.com/office/drawing/2014/main" id="{FFFEC770-440D-2117-E6D9-88E8574C666C}"/>
              </a:ext>
            </a:extLst>
          </p:cNvPr>
          <p:cNvGraphicFramePr>
            <a:graphicFrameLocks noGrp="1"/>
          </p:cNvGraphicFramePr>
          <p:nvPr>
            <p:ph idx="1"/>
            <p:extLst>
              <p:ext uri="{D42A27DB-BD31-4B8C-83A1-F6EECF244321}">
                <p14:modId xmlns:p14="http://schemas.microsoft.com/office/powerpoint/2010/main" val="1288242327"/>
              </p:ext>
            </p:extLst>
          </p:nvPr>
        </p:nvGraphicFramePr>
        <p:xfrm>
          <a:off x="628650" y="973138"/>
          <a:ext cx="6134757" cy="5203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Up-Down 5">
            <a:extLst>
              <a:ext uri="{FF2B5EF4-FFF2-40B4-BE49-F238E27FC236}">
                <a16:creationId xmlns:a16="http://schemas.microsoft.com/office/drawing/2014/main" id="{86F94954-34FF-7183-8078-863C34FE9A6D}"/>
              </a:ext>
            </a:extLst>
          </p:cNvPr>
          <p:cNvSpPr/>
          <p:nvPr/>
        </p:nvSpPr>
        <p:spPr>
          <a:xfrm>
            <a:off x="414283" y="1612523"/>
            <a:ext cx="985345" cy="3844623"/>
          </a:xfrm>
          <a:prstGeom prst="upDownArrow">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7" name="Rectangle: Rounded Corners 6">
            <a:extLst>
              <a:ext uri="{FF2B5EF4-FFF2-40B4-BE49-F238E27FC236}">
                <a16:creationId xmlns:a16="http://schemas.microsoft.com/office/drawing/2014/main" id="{EA27E4AC-0FFB-B001-0DE4-79BD52768647}"/>
              </a:ext>
            </a:extLst>
          </p:cNvPr>
          <p:cNvSpPr/>
          <p:nvPr/>
        </p:nvSpPr>
        <p:spPr>
          <a:xfrm>
            <a:off x="195755" y="5496870"/>
            <a:ext cx="1422400" cy="639386"/>
          </a:xfrm>
          <a:prstGeom prst="roundRect">
            <a:avLst/>
          </a:prstGeom>
          <a:solidFill>
            <a:schemeClr val="accent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Requirement</a:t>
            </a:r>
          </a:p>
        </p:txBody>
      </p:sp>
      <p:sp>
        <p:nvSpPr>
          <p:cNvPr id="8" name="Rectangle: Rounded Corners 7">
            <a:extLst>
              <a:ext uri="{FF2B5EF4-FFF2-40B4-BE49-F238E27FC236}">
                <a16:creationId xmlns:a16="http://schemas.microsoft.com/office/drawing/2014/main" id="{8CC3D36B-9A99-0308-6511-257041F6E939}"/>
              </a:ext>
            </a:extLst>
          </p:cNvPr>
          <p:cNvSpPr/>
          <p:nvPr/>
        </p:nvSpPr>
        <p:spPr>
          <a:xfrm>
            <a:off x="195755" y="973138"/>
            <a:ext cx="1422400" cy="639386"/>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Preference</a:t>
            </a:r>
          </a:p>
        </p:txBody>
      </p:sp>
      <p:pic>
        <p:nvPicPr>
          <p:cNvPr id="2054" name="Picture 6" descr="Fossil Fuel Introduction and Types – Chemical Engineering World">
            <a:extLst>
              <a:ext uri="{FF2B5EF4-FFF2-40B4-BE49-F238E27FC236}">
                <a16:creationId xmlns:a16="http://schemas.microsoft.com/office/drawing/2014/main" id="{45A8D93D-AF89-A4D0-90AB-82C93A7B548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6288" y="3922672"/>
            <a:ext cx="2996491" cy="15741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29,444 Nuclear Logo Images, Stock Photos, and Vectors | Shutterstock">
            <a:extLst>
              <a:ext uri="{FF2B5EF4-FFF2-40B4-BE49-F238E27FC236}">
                <a16:creationId xmlns:a16="http://schemas.microsoft.com/office/drawing/2014/main" id="{5241EEF2-CE93-D1CD-BAD3-B010BBB0460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298" t="14962" r="67417" b="14398"/>
          <a:stretch/>
        </p:blipFill>
        <p:spPr bwMode="auto">
          <a:xfrm>
            <a:off x="6407482" y="5469663"/>
            <a:ext cx="1437834"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69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B34CE-22A0-5062-6D1B-F0DCC0CF8B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1F9935-55EE-5D86-EDD0-78C48353706A}"/>
              </a:ext>
            </a:extLst>
          </p:cNvPr>
          <p:cNvSpPr>
            <a:spLocks noGrp="1"/>
          </p:cNvSpPr>
          <p:nvPr>
            <p:ph type="title"/>
          </p:nvPr>
        </p:nvSpPr>
        <p:spPr/>
        <p:txBody>
          <a:bodyPr/>
          <a:lstStyle/>
          <a:p>
            <a:r>
              <a:rPr lang="en-US" sz="2800" dirty="0"/>
              <a:t>Energy Transition Wants to </a:t>
            </a:r>
            <a:r>
              <a:rPr lang="en-US" sz="2800" b="1" u="sng" dirty="0"/>
              <a:t>Invert</a:t>
            </a:r>
            <a:r>
              <a:rPr lang="en-US" sz="2800" dirty="0"/>
              <a:t> the Hierarchy</a:t>
            </a:r>
          </a:p>
        </p:txBody>
      </p:sp>
      <p:graphicFrame>
        <p:nvGraphicFramePr>
          <p:cNvPr id="5" name="Content Placeholder 4">
            <a:extLst>
              <a:ext uri="{FF2B5EF4-FFF2-40B4-BE49-F238E27FC236}">
                <a16:creationId xmlns:a16="http://schemas.microsoft.com/office/drawing/2014/main" id="{A4F46EF0-1328-C4E7-B5FA-AEFDD97D0F0E}"/>
              </a:ext>
            </a:extLst>
          </p:cNvPr>
          <p:cNvGraphicFramePr>
            <a:graphicFrameLocks noGrp="1"/>
          </p:cNvGraphicFramePr>
          <p:nvPr>
            <p:ph idx="1"/>
            <p:extLst>
              <p:ext uri="{D42A27DB-BD31-4B8C-83A1-F6EECF244321}">
                <p14:modId xmlns:p14="http://schemas.microsoft.com/office/powerpoint/2010/main" val="3916697725"/>
              </p:ext>
            </p:extLst>
          </p:nvPr>
        </p:nvGraphicFramePr>
        <p:xfrm>
          <a:off x="628650" y="973138"/>
          <a:ext cx="6339709" cy="5163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Up-Down 5">
            <a:extLst>
              <a:ext uri="{FF2B5EF4-FFF2-40B4-BE49-F238E27FC236}">
                <a16:creationId xmlns:a16="http://schemas.microsoft.com/office/drawing/2014/main" id="{58A38987-4079-939D-1A03-0CAE01B5D6DC}"/>
              </a:ext>
            </a:extLst>
          </p:cNvPr>
          <p:cNvSpPr/>
          <p:nvPr/>
        </p:nvSpPr>
        <p:spPr>
          <a:xfrm>
            <a:off x="414283" y="1612523"/>
            <a:ext cx="985345" cy="3844623"/>
          </a:xfrm>
          <a:prstGeom prst="upDownArrow">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7" name="Rectangle: Rounded Corners 6">
            <a:extLst>
              <a:ext uri="{FF2B5EF4-FFF2-40B4-BE49-F238E27FC236}">
                <a16:creationId xmlns:a16="http://schemas.microsoft.com/office/drawing/2014/main" id="{85C2DD85-8165-0CF2-9B9A-F17511D711B6}"/>
              </a:ext>
            </a:extLst>
          </p:cNvPr>
          <p:cNvSpPr/>
          <p:nvPr/>
        </p:nvSpPr>
        <p:spPr>
          <a:xfrm>
            <a:off x="195755" y="953276"/>
            <a:ext cx="1422400" cy="639386"/>
          </a:xfrm>
          <a:prstGeom prst="roundRect">
            <a:avLst/>
          </a:prstGeom>
          <a:solidFill>
            <a:schemeClr val="accent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Requirement</a:t>
            </a:r>
          </a:p>
        </p:txBody>
      </p:sp>
      <p:sp>
        <p:nvSpPr>
          <p:cNvPr id="8" name="Rectangle: Rounded Corners 7">
            <a:extLst>
              <a:ext uri="{FF2B5EF4-FFF2-40B4-BE49-F238E27FC236}">
                <a16:creationId xmlns:a16="http://schemas.microsoft.com/office/drawing/2014/main" id="{4BEA6163-B03C-5B80-C432-5104D4B83970}"/>
              </a:ext>
            </a:extLst>
          </p:cNvPr>
          <p:cNvSpPr/>
          <p:nvPr/>
        </p:nvSpPr>
        <p:spPr>
          <a:xfrm>
            <a:off x="195755" y="5496869"/>
            <a:ext cx="1422400" cy="639386"/>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Preference</a:t>
            </a:r>
          </a:p>
        </p:txBody>
      </p:sp>
      <p:pic>
        <p:nvPicPr>
          <p:cNvPr id="2050" name="Picture 2" descr="Why Aren't Solar Panels Everywhere? - Institute on the EnvironmentInstitute  on the Environment">
            <a:extLst>
              <a:ext uri="{FF2B5EF4-FFF2-40B4-BE49-F238E27FC236}">
                <a16:creationId xmlns:a16="http://schemas.microsoft.com/office/drawing/2014/main" id="{3FA41540-7578-DD1D-0DA4-062D296FCE2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264" t="12472" r="9458" b="29772"/>
          <a:stretch/>
        </p:blipFill>
        <p:spPr bwMode="auto">
          <a:xfrm>
            <a:off x="5162578" y="2013674"/>
            <a:ext cx="216039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lting at Windmills: A closer look at Indiana's expanding wind power  industry | Investigative Journalism Education Consortium">
            <a:extLst>
              <a:ext uri="{FF2B5EF4-FFF2-40B4-BE49-F238E27FC236}">
                <a16:creationId xmlns:a16="http://schemas.microsoft.com/office/drawing/2014/main" id="{A76521CF-0CA1-169E-F378-6A3E659745B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91243" y="2013674"/>
            <a:ext cx="195700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29,444 Nuclear Logo Images, Stock Photos, and Vectors | Shutterstock">
            <a:extLst>
              <a:ext uri="{FF2B5EF4-FFF2-40B4-BE49-F238E27FC236}">
                <a16:creationId xmlns:a16="http://schemas.microsoft.com/office/drawing/2014/main" id="{75A2612B-C550-3B9B-C84B-40427D71684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298" t="14962" r="67417" b="14398"/>
          <a:stretch/>
        </p:blipFill>
        <p:spPr bwMode="auto">
          <a:xfrm>
            <a:off x="7510411" y="649271"/>
            <a:ext cx="1437834"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076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energy consumption&#10;&#10;AI-generated content may be incorrect.">
            <a:extLst>
              <a:ext uri="{FF2B5EF4-FFF2-40B4-BE49-F238E27FC236}">
                <a16:creationId xmlns:a16="http://schemas.microsoft.com/office/drawing/2014/main" id="{215445D0-FFF8-58B1-BE50-E9E6862AA40C}"/>
              </a:ext>
            </a:extLst>
          </p:cNvPr>
          <p:cNvPicPr>
            <a:picLocks noChangeAspect="1"/>
          </p:cNvPicPr>
          <p:nvPr/>
        </p:nvPicPr>
        <p:blipFill>
          <a:blip r:embed="rId2" cstate="print">
            <a:extLst>
              <a:ext uri="{28A0092B-C50C-407E-A947-70E740481C1C}">
                <a14:useLocalDpi xmlns:a14="http://schemas.microsoft.com/office/drawing/2010/main" val="0"/>
              </a:ext>
            </a:extLst>
          </a:blip>
          <a:srcRect b="30270"/>
          <a:stretch/>
        </p:blipFill>
        <p:spPr>
          <a:xfrm>
            <a:off x="622343" y="345990"/>
            <a:ext cx="8114456" cy="5696465"/>
          </a:xfrm>
          <a:prstGeom prst="rect">
            <a:avLst/>
          </a:prstGeom>
        </p:spPr>
      </p:pic>
    </p:spTree>
    <p:extLst>
      <p:ext uri="{BB962C8B-B14F-4D97-AF65-F5344CB8AC3E}">
        <p14:creationId xmlns:p14="http://schemas.microsoft.com/office/powerpoint/2010/main" val="491666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graph&#10;&#10;AI-generated content may be incorrect.">
            <a:extLst>
              <a:ext uri="{FF2B5EF4-FFF2-40B4-BE49-F238E27FC236}">
                <a16:creationId xmlns:a16="http://schemas.microsoft.com/office/drawing/2014/main" id="{BEFB4368-6F66-B751-0832-E18748503B16}"/>
              </a:ext>
            </a:extLst>
          </p:cNvPr>
          <p:cNvPicPr>
            <a:picLocks noChangeAspect="1"/>
          </p:cNvPicPr>
          <p:nvPr/>
        </p:nvPicPr>
        <p:blipFill>
          <a:blip r:embed="rId2" cstate="print">
            <a:extLst>
              <a:ext uri="{28A0092B-C50C-407E-A947-70E740481C1C}">
                <a14:useLocalDpi xmlns:a14="http://schemas.microsoft.com/office/drawing/2010/main" val="0"/>
              </a:ext>
            </a:extLst>
          </a:blip>
          <a:srcRect b="29770"/>
          <a:stretch/>
        </p:blipFill>
        <p:spPr>
          <a:xfrm>
            <a:off x="402348" y="252247"/>
            <a:ext cx="8339304" cy="5896303"/>
          </a:xfrm>
          <a:prstGeom prst="rect">
            <a:avLst/>
          </a:prstGeom>
        </p:spPr>
      </p:pic>
      <p:sp>
        <p:nvSpPr>
          <p:cNvPr id="4" name="Rectangle 3">
            <a:extLst>
              <a:ext uri="{FF2B5EF4-FFF2-40B4-BE49-F238E27FC236}">
                <a16:creationId xmlns:a16="http://schemas.microsoft.com/office/drawing/2014/main" id="{8D98E8D1-7F31-5D44-BF79-E1C206E1D5E4}"/>
              </a:ext>
            </a:extLst>
          </p:cNvPr>
          <p:cNvSpPr/>
          <p:nvPr/>
        </p:nvSpPr>
        <p:spPr>
          <a:xfrm flipV="1">
            <a:off x="7118132" y="1050411"/>
            <a:ext cx="228600" cy="22659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5" name="Rectangle 4">
            <a:extLst>
              <a:ext uri="{FF2B5EF4-FFF2-40B4-BE49-F238E27FC236}">
                <a16:creationId xmlns:a16="http://schemas.microsoft.com/office/drawing/2014/main" id="{D7073927-06EF-923C-C535-CDFF1AE9FE92}"/>
              </a:ext>
            </a:extLst>
          </p:cNvPr>
          <p:cNvSpPr/>
          <p:nvPr/>
        </p:nvSpPr>
        <p:spPr>
          <a:xfrm>
            <a:off x="5780676" y="102477"/>
            <a:ext cx="3274000" cy="798164"/>
          </a:xfrm>
          <a:prstGeom prst="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$10 Trillion Invested</a:t>
            </a:r>
          </a:p>
        </p:txBody>
      </p:sp>
      <p:cxnSp>
        <p:nvCxnSpPr>
          <p:cNvPr id="7" name="Straight Connector 6">
            <a:extLst>
              <a:ext uri="{FF2B5EF4-FFF2-40B4-BE49-F238E27FC236}">
                <a16:creationId xmlns:a16="http://schemas.microsoft.com/office/drawing/2014/main" id="{180470CD-F3AD-2046-EA83-3389D121D8C8}"/>
              </a:ext>
            </a:extLst>
          </p:cNvPr>
          <p:cNvCxnSpPr>
            <a:stCxn id="5" idx="2"/>
          </p:cNvCxnSpPr>
          <p:nvPr/>
        </p:nvCxnSpPr>
        <p:spPr>
          <a:xfrm flipH="1">
            <a:off x="7212724" y="900641"/>
            <a:ext cx="204952" cy="1497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509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2F83C-B18B-A213-5B7C-77E9948F0549}"/>
              </a:ext>
            </a:extLst>
          </p:cNvPr>
          <p:cNvSpPr>
            <a:spLocks noGrp="1"/>
          </p:cNvSpPr>
          <p:nvPr>
            <p:ph type="title"/>
          </p:nvPr>
        </p:nvSpPr>
        <p:spPr/>
        <p:txBody>
          <a:bodyPr/>
          <a:lstStyle/>
          <a:p>
            <a:r>
              <a:rPr lang="en-US" dirty="0"/>
              <a:t>Solar &amp; Wind Are </a:t>
            </a:r>
            <a:r>
              <a:rPr lang="en-US" b="1" u="sng" dirty="0"/>
              <a:t>Not Easily Scalable</a:t>
            </a:r>
          </a:p>
        </p:txBody>
      </p:sp>
      <p:pic>
        <p:nvPicPr>
          <p:cNvPr id="5" name="Picture 4">
            <a:extLst>
              <a:ext uri="{FF2B5EF4-FFF2-40B4-BE49-F238E27FC236}">
                <a16:creationId xmlns:a16="http://schemas.microsoft.com/office/drawing/2014/main" id="{3D532E19-B6F7-EF2D-5FF3-93494CD2C380}"/>
              </a:ext>
            </a:extLst>
          </p:cNvPr>
          <p:cNvPicPr>
            <a:picLocks noChangeAspect="1"/>
          </p:cNvPicPr>
          <p:nvPr/>
        </p:nvPicPr>
        <p:blipFill>
          <a:blip r:embed="rId2"/>
          <a:stretch>
            <a:fillRect/>
          </a:stretch>
        </p:blipFill>
        <p:spPr>
          <a:xfrm>
            <a:off x="609372" y="1031007"/>
            <a:ext cx="7925256" cy="5120640"/>
          </a:xfrm>
          <a:prstGeom prst="rect">
            <a:avLst/>
          </a:prstGeom>
        </p:spPr>
      </p:pic>
    </p:spTree>
    <p:extLst>
      <p:ext uri="{BB962C8B-B14F-4D97-AF65-F5344CB8AC3E}">
        <p14:creationId xmlns:p14="http://schemas.microsoft.com/office/powerpoint/2010/main" val="4007041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aph of a graph&#10;&#10;AI-generated content may be incorrect.">
            <a:extLst>
              <a:ext uri="{FF2B5EF4-FFF2-40B4-BE49-F238E27FC236}">
                <a16:creationId xmlns:a16="http://schemas.microsoft.com/office/drawing/2014/main" id="{2B3464F3-5285-46E7-ADD9-93C966E109CC}"/>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b="10954"/>
          <a:stretch/>
        </p:blipFill>
        <p:spPr>
          <a:xfrm>
            <a:off x="379382" y="171366"/>
            <a:ext cx="8385237" cy="5943600"/>
          </a:xfrm>
          <a:prstGeom prst="rect">
            <a:avLst/>
          </a:prstGeom>
        </p:spPr>
      </p:pic>
    </p:spTree>
    <p:extLst>
      <p:ext uri="{BB962C8B-B14F-4D97-AF65-F5344CB8AC3E}">
        <p14:creationId xmlns:p14="http://schemas.microsoft.com/office/powerpoint/2010/main" val="1541664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a graph showing the global carbon dioxide emission&#10;&#10;AI-generated content may be incorrect.">
            <a:extLst>
              <a:ext uri="{FF2B5EF4-FFF2-40B4-BE49-F238E27FC236}">
                <a16:creationId xmlns:a16="http://schemas.microsoft.com/office/drawing/2014/main" id="{B082A8B5-25CC-488E-F69A-99963B16A25E}"/>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rcRect b="11535"/>
          <a:stretch/>
        </p:blipFill>
        <p:spPr>
          <a:xfrm>
            <a:off x="449541" y="232159"/>
            <a:ext cx="8244919" cy="5806034"/>
          </a:xfrm>
          <a:prstGeom prst="rect">
            <a:avLst/>
          </a:prstGeom>
        </p:spPr>
      </p:pic>
      <p:sp>
        <p:nvSpPr>
          <p:cNvPr id="7" name="Rectangle 6">
            <a:extLst>
              <a:ext uri="{FF2B5EF4-FFF2-40B4-BE49-F238E27FC236}">
                <a16:creationId xmlns:a16="http://schemas.microsoft.com/office/drawing/2014/main" id="{A7EDE98E-9A29-3ABC-6445-AA1D73F32A87}"/>
              </a:ext>
            </a:extLst>
          </p:cNvPr>
          <p:cNvSpPr/>
          <p:nvPr/>
        </p:nvSpPr>
        <p:spPr>
          <a:xfrm>
            <a:off x="4895418" y="82386"/>
            <a:ext cx="4209170" cy="798164"/>
          </a:xfrm>
          <a:prstGeom prst="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Developing World is 60% of Emissions &amp; Growing</a:t>
            </a:r>
          </a:p>
        </p:txBody>
      </p:sp>
      <p:sp>
        <p:nvSpPr>
          <p:cNvPr id="8" name="Content Placeholder 2">
            <a:extLst>
              <a:ext uri="{FF2B5EF4-FFF2-40B4-BE49-F238E27FC236}">
                <a16:creationId xmlns:a16="http://schemas.microsoft.com/office/drawing/2014/main" id="{8B1EA602-9133-788B-C418-85C666FB6009}"/>
              </a:ext>
            </a:extLst>
          </p:cNvPr>
          <p:cNvSpPr txBox="1">
            <a:spLocks/>
          </p:cNvSpPr>
          <p:nvPr/>
        </p:nvSpPr>
        <p:spPr>
          <a:xfrm>
            <a:off x="212834" y="5770880"/>
            <a:ext cx="7538110" cy="929640"/>
          </a:xfrm>
          <a:prstGeom prst="rect">
            <a:avLst/>
          </a:prstGeom>
          <a:solidFill>
            <a:schemeClr val="accent3">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120000"/>
              </a:lnSpc>
              <a:buFont typeface="Arial" panose="020B0604020202020204" pitchFamily="34" charset="0"/>
              <a:buNone/>
            </a:pPr>
            <a:r>
              <a:rPr lang="en-US" sz="2000" b="1" dirty="0">
                <a:solidFill>
                  <a:schemeClr val="accent2"/>
                </a:solidFill>
              </a:rPr>
              <a:t>Developing Society’s Compete for Resources </a:t>
            </a:r>
          </a:p>
          <a:p>
            <a:pPr marL="457200" lvl="1" indent="0" algn="ctr">
              <a:lnSpc>
                <a:spcPct val="120000"/>
              </a:lnSpc>
              <a:buFont typeface="Arial" panose="020B0604020202020204" pitchFamily="34" charset="0"/>
              <a:buNone/>
            </a:pPr>
            <a:r>
              <a:rPr lang="en-US" sz="2000" b="1" dirty="0">
                <a:solidFill>
                  <a:schemeClr val="accent2"/>
                </a:solidFill>
              </a:rPr>
              <a:t>Based on </a:t>
            </a:r>
            <a:r>
              <a:rPr lang="en-US" sz="2000" b="1" u="sng" dirty="0">
                <a:solidFill>
                  <a:schemeClr val="accent2"/>
                </a:solidFill>
              </a:rPr>
              <a:t>Needs  …Not Preferences</a:t>
            </a:r>
          </a:p>
        </p:txBody>
      </p:sp>
    </p:spTree>
    <p:extLst>
      <p:ext uri="{BB962C8B-B14F-4D97-AF65-F5344CB8AC3E}">
        <p14:creationId xmlns:p14="http://schemas.microsoft.com/office/powerpoint/2010/main" val="1714931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8B8AD-7A63-6C1E-4BA0-1ABC9A6BCA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56D2CF-EB24-4FBF-536D-17B8557F4656}"/>
              </a:ext>
            </a:extLst>
          </p:cNvPr>
          <p:cNvSpPr>
            <a:spLocks noGrp="1"/>
          </p:cNvSpPr>
          <p:nvPr>
            <p:ph type="title"/>
          </p:nvPr>
        </p:nvSpPr>
        <p:spPr>
          <a:xfrm>
            <a:off x="628650" y="365127"/>
            <a:ext cx="7886700" cy="568288"/>
          </a:xfrm>
        </p:spPr>
        <p:txBody>
          <a:bodyPr/>
          <a:lstStyle/>
          <a:p>
            <a:r>
              <a:rPr lang="en-US" sz="3200" b="1" dirty="0"/>
              <a:t>Technology is our Evolutionary Super Power</a:t>
            </a:r>
          </a:p>
        </p:txBody>
      </p:sp>
      <p:sp>
        <p:nvSpPr>
          <p:cNvPr id="3" name="Content Placeholder 2">
            <a:extLst>
              <a:ext uri="{FF2B5EF4-FFF2-40B4-BE49-F238E27FC236}">
                <a16:creationId xmlns:a16="http://schemas.microsoft.com/office/drawing/2014/main" id="{947961F9-B243-52C9-E866-ECA8C1DB71B9}"/>
              </a:ext>
            </a:extLst>
          </p:cNvPr>
          <p:cNvSpPr>
            <a:spLocks noGrp="1"/>
          </p:cNvSpPr>
          <p:nvPr>
            <p:ph idx="1"/>
          </p:nvPr>
        </p:nvSpPr>
        <p:spPr>
          <a:xfrm>
            <a:off x="628650" y="1064172"/>
            <a:ext cx="7886700" cy="5112791"/>
          </a:xfrm>
        </p:spPr>
        <p:txBody>
          <a:bodyPr/>
          <a:lstStyle/>
          <a:p>
            <a:pPr marL="457200" indent="-457200">
              <a:buFont typeface="+mj-lt"/>
              <a:buAutoNum type="arabicPeriod"/>
            </a:pPr>
            <a:r>
              <a:rPr lang="en-US" b="1" dirty="0"/>
              <a:t>Technology is Power</a:t>
            </a:r>
            <a:r>
              <a:rPr lang="en-US" dirty="0"/>
              <a:t> </a:t>
            </a:r>
          </a:p>
          <a:p>
            <a:pPr marL="457200" indent="-457200">
              <a:spcBef>
                <a:spcPts val="1800"/>
              </a:spcBef>
              <a:buFont typeface="+mj-lt"/>
              <a:buAutoNum type="arabicPeriod"/>
            </a:pPr>
            <a:r>
              <a:rPr lang="en-US" b="1" dirty="0"/>
              <a:t>Energy Feeds Technology</a:t>
            </a:r>
            <a:r>
              <a:rPr lang="en-US" dirty="0"/>
              <a:t> </a:t>
            </a:r>
          </a:p>
          <a:p>
            <a:pPr lvl="1">
              <a:buFont typeface="Calibri" panose="020F0502020204030204" pitchFamily="34" charset="0"/>
              <a:buChar char="‒"/>
            </a:pPr>
            <a:r>
              <a:rPr lang="en-US" dirty="0"/>
              <a:t>Reliable, Scalable, &amp; Low-Cost are </a:t>
            </a:r>
            <a:r>
              <a:rPr lang="en-US" b="1" u="sng" dirty="0"/>
              <a:t>Requirements</a:t>
            </a:r>
            <a:r>
              <a:rPr lang="en-US" dirty="0"/>
              <a:t> </a:t>
            </a:r>
          </a:p>
          <a:p>
            <a:pPr marL="457200" indent="-457200">
              <a:spcBef>
                <a:spcPts val="1800"/>
              </a:spcBef>
              <a:buFont typeface="+mj-lt"/>
              <a:buAutoNum type="arabicPeriod"/>
            </a:pPr>
            <a:r>
              <a:rPr lang="en-US" b="1" dirty="0"/>
              <a:t>Resource Competition Determines Winners</a:t>
            </a:r>
          </a:p>
          <a:p>
            <a:pPr lvl="1">
              <a:buFont typeface="Calibri" panose="020F0502020204030204" pitchFamily="34" charset="0"/>
              <a:buChar char="‒"/>
            </a:pPr>
            <a:r>
              <a:rPr lang="en-US" b="1" dirty="0">
                <a:solidFill>
                  <a:schemeClr val="accent2"/>
                </a:solidFill>
              </a:rPr>
              <a:t>The Losers, like the Neanderthals, will fade away</a:t>
            </a:r>
          </a:p>
          <a:p>
            <a:pPr marL="0" indent="0">
              <a:spcBef>
                <a:spcPts val="1800"/>
              </a:spcBef>
              <a:buNone/>
            </a:pPr>
            <a:endParaRPr lang="en-US" b="1" dirty="0"/>
          </a:p>
        </p:txBody>
      </p:sp>
    </p:spTree>
    <p:extLst>
      <p:ext uri="{BB962C8B-B14F-4D97-AF65-F5344CB8AC3E}">
        <p14:creationId xmlns:p14="http://schemas.microsoft.com/office/powerpoint/2010/main" val="3049038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650081" y="-203201"/>
            <a:ext cx="7843838" cy="444388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endParaRPr lang="en-US" b="1" dirty="0"/>
          </a:p>
          <a:p>
            <a:pPr marL="0" indent="0" algn="just">
              <a:buNone/>
            </a:pPr>
            <a:r>
              <a:rPr lang="en-US" sz="1800" kern="100" dirty="0">
                <a:effectLst/>
                <a:ea typeface="Times New Roman" panose="02020603050405020304" pitchFamily="18" charset="0"/>
                <a:cs typeface="Times New Roman" panose="02020603050405020304" pitchFamily="18" charset="0"/>
              </a:rPr>
              <a:t>The world runs on oil. You’re sitting there in your fancy office, typing on your computer, drinking your coffee—all that’s touched by oil. The planes you fly on, the trucks that bring your groceries, the plastics in your phone—oil, oil, oil. You think you can just snap your fingers and replace that? Good luck… </a:t>
            </a:r>
          </a:p>
          <a:p>
            <a:pPr marL="0" indent="0" algn="just">
              <a:buNone/>
            </a:pPr>
            <a:r>
              <a:rPr lang="en-US" sz="1800" kern="100" dirty="0">
                <a:effectLst/>
                <a:ea typeface="Times New Roman" panose="02020603050405020304" pitchFamily="18" charset="0"/>
                <a:cs typeface="Times New Roman" panose="02020603050405020304" pitchFamily="18" charset="0"/>
              </a:rPr>
              <a:t>This world doesn’t turn without what we pull out of the dirt. You want to talk about saving the planet? Fine—show me a way to make steel without coal, fly a jet without kerosene, or keep the lights on when the wind don’t blow and the sun don’t shine…  </a:t>
            </a:r>
          </a:p>
          <a:p>
            <a:pPr marL="0" indent="0" algn="just">
              <a:buNone/>
            </a:pPr>
            <a:r>
              <a:rPr lang="en-US" sz="1800" dirty="0">
                <a:effectLst/>
                <a:ea typeface="Times New Roman" panose="02020603050405020304" pitchFamily="18" charset="0"/>
                <a:cs typeface="Times New Roman" panose="02020603050405020304" pitchFamily="18" charset="0"/>
              </a:rPr>
              <a:t>So next time you’re sitting there judging us, sipping your latte, remember this: we’re not the ones dreaming up fairy tales. You want to live in the real world? This is it. Dirty hands, greasy rigs, and all.</a:t>
            </a:r>
            <a:endParaRPr lang="en-US" b="1" dirty="0"/>
          </a:p>
          <a:p>
            <a:pPr lvl="4">
              <a:buFont typeface="Wingdings" pitchFamily="2" charset="2"/>
              <a:buNone/>
            </a:pPr>
            <a:r>
              <a:rPr lang="en-US" b="1" dirty="0"/>
              <a:t>				</a:t>
            </a:r>
          </a:p>
          <a:p>
            <a:pPr lvl="4">
              <a:buFont typeface="Wingdings" pitchFamily="2" charset="2"/>
              <a:buNone/>
            </a:pPr>
            <a:r>
              <a:rPr lang="en-US" b="1" dirty="0"/>
              <a:t>					Tommy Norris</a:t>
            </a:r>
          </a:p>
          <a:p>
            <a:pPr lvl="4">
              <a:buFont typeface="Wingdings" pitchFamily="2" charset="2"/>
              <a:buNone/>
            </a:pPr>
            <a:r>
              <a:rPr lang="en-US" b="1" dirty="0"/>
              <a:t>					Midland, TX 2024</a:t>
            </a:r>
            <a:endParaRPr lang="en-US" dirty="0"/>
          </a:p>
          <a:p>
            <a:pPr>
              <a:buFont typeface="Wingdings" pitchFamily="2" charset="2"/>
              <a:buNone/>
            </a:pPr>
            <a:endParaRPr lang="en-US" sz="2000" dirty="0"/>
          </a:p>
        </p:txBody>
      </p:sp>
      <p:pic>
        <p:nvPicPr>
          <p:cNvPr id="2" name="Picture 1">
            <a:extLst>
              <a:ext uri="{FF2B5EF4-FFF2-40B4-BE49-F238E27FC236}">
                <a16:creationId xmlns:a16="http://schemas.microsoft.com/office/drawing/2014/main" id="{C5890CB2-747C-FFC3-B03D-024B89AC2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81" y="3615013"/>
            <a:ext cx="4480719" cy="2517534"/>
          </a:xfrm>
          <a:prstGeom prst="rect">
            <a:avLst/>
          </a:prstGeom>
        </p:spPr>
      </p:pic>
    </p:spTree>
    <p:extLst>
      <p:ext uri="{BB962C8B-B14F-4D97-AF65-F5344CB8AC3E}">
        <p14:creationId xmlns:p14="http://schemas.microsoft.com/office/powerpoint/2010/main" val="1069624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7C7C3-5FBD-E45F-CBA3-49890B8F8B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022EC-B9ED-4937-E99A-85B029DD156E}"/>
              </a:ext>
            </a:extLst>
          </p:cNvPr>
          <p:cNvSpPr>
            <a:spLocks noGrp="1"/>
          </p:cNvSpPr>
          <p:nvPr>
            <p:ph type="title"/>
          </p:nvPr>
        </p:nvSpPr>
        <p:spPr/>
        <p:txBody>
          <a:bodyPr/>
          <a:lstStyle/>
          <a:p>
            <a:r>
              <a:rPr lang="en-US" sz="2800" dirty="0"/>
              <a:t>The Landman Powered by </a:t>
            </a:r>
          </a:p>
        </p:txBody>
      </p:sp>
      <p:sp>
        <p:nvSpPr>
          <p:cNvPr id="3" name="Content Placeholder 2">
            <a:extLst>
              <a:ext uri="{FF2B5EF4-FFF2-40B4-BE49-F238E27FC236}">
                <a16:creationId xmlns:a16="http://schemas.microsoft.com/office/drawing/2014/main" id="{A637BE7B-16A5-2B2C-215F-851B9EDF02A5}"/>
              </a:ext>
            </a:extLst>
          </p:cNvPr>
          <p:cNvSpPr>
            <a:spLocks noGrp="1"/>
          </p:cNvSpPr>
          <p:nvPr>
            <p:ph idx="1"/>
          </p:nvPr>
        </p:nvSpPr>
        <p:spPr/>
        <p:txBody>
          <a:bodyPr/>
          <a:lstStyle/>
          <a:p>
            <a:endParaRPr lang="en-US" sz="2000" dirty="0"/>
          </a:p>
          <a:p>
            <a:endParaRPr lang="en-US" sz="2000" dirty="0"/>
          </a:p>
          <a:p>
            <a:endParaRPr lang="en-US" sz="2000" dirty="0"/>
          </a:p>
          <a:p>
            <a:r>
              <a:rPr lang="en-US" sz="2000" b="1" u="sng" dirty="0"/>
              <a:t>S</a:t>
            </a:r>
            <a:r>
              <a:rPr lang="en-US" sz="2000" b="1" dirty="0"/>
              <a:t>avvy</a:t>
            </a:r>
          </a:p>
          <a:p>
            <a:pPr lvl="1">
              <a:buFont typeface="Calibri" panose="020F0502020204030204" pitchFamily="34" charset="0"/>
              <a:buChar char="‐"/>
            </a:pPr>
            <a:r>
              <a:rPr lang="en-US" sz="1800" dirty="0"/>
              <a:t>Master negotiators</a:t>
            </a:r>
          </a:p>
          <a:p>
            <a:r>
              <a:rPr lang="en-US" sz="2000" b="1" u="sng" dirty="0"/>
              <a:t>T</a:t>
            </a:r>
            <a:r>
              <a:rPr lang="en-US" sz="2000" b="1" dirty="0"/>
              <a:t>ough</a:t>
            </a:r>
          </a:p>
          <a:p>
            <a:pPr lvl="1">
              <a:buFont typeface="Calibri" panose="020F0502020204030204" pitchFamily="34" charset="0"/>
              <a:buChar char="‐"/>
            </a:pPr>
            <a:r>
              <a:rPr lang="en-US" sz="1800" dirty="0"/>
              <a:t>Faces danger head-on, from rigs to drug cartels</a:t>
            </a:r>
          </a:p>
          <a:p>
            <a:r>
              <a:rPr lang="en-US" sz="2000" b="1" u="sng" dirty="0"/>
              <a:t>A</a:t>
            </a:r>
            <a:r>
              <a:rPr lang="en-US" sz="2000" b="1" dirty="0"/>
              <a:t>daptable</a:t>
            </a:r>
          </a:p>
          <a:p>
            <a:pPr lvl="1">
              <a:buFont typeface="Calibri" panose="020F0502020204030204" pitchFamily="34" charset="0"/>
              <a:buChar char="‐"/>
            </a:pPr>
            <a:r>
              <a:rPr lang="en-US" sz="1800" dirty="0"/>
              <a:t>Juggles high-stakes deals and family drama on the fly</a:t>
            </a:r>
          </a:p>
          <a:p>
            <a:r>
              <a:rPr lang="en-US" sz="2000" b="1" u="sng" dirty="0"/>
              <a:t>R</a:t>
            </a:r>
            <a:r>
              <a:rPr lang="en-US" sz="2000" b="1" dirty="0"/>
              <a:t>esilient</a:t>
            </a:r>
          </a:p>
          <a:p>
            <a:pPr lvl="1">
              <a:buFont typeface="Calibri" panose="020F0502020204030204" pitchFamily="34" charset="0"/>
              <a:buChar char="‐"/>
            </a:pPr>
            <a:r>
              <a:rPr lang="en-US" sz="1800" dirty="0"/>
              <a:t>Thrives in chaos – handles crises with grit</a:t>
            </a:r>
          </a:p>
        </p:txBody>
      </p:sp>
      <p:pic>
        <p:nvPicPr>
          <p:cNvPr id="10" name="Picture 9">
            <a:extLst>
              <a:ext uri="{FF2B5EF4-FFF2-40B4-BE49-F238E27FC236}">
                <a16:creationId xmlns:a16="http://schemas.microsoft.com/office/drawing/2014/main" id="{C833D592-3976-4743-0EDE-468C2E2DAB7D}"/>
              </a:ext>
            </a:extLst>
          </p:cNvPr>
          <p:cNvPicPr>
            <a:picLocks noChangeAspect="1"/>
          </p:cNvPicPr>
          <p:nvPr/>
        </p:nvPicPr>
        <p:blipFill>
          <a:blip r:embed="rId2"/>
          <a:stretch>
            <a:fillRect/>
          </a:stretch>
        </p:blipFill>
        <p:spPr>
          <a:xfrm>
            <a:off x="628650" y="6229317"/>
            <a:ext cx="1524213" cy="476316"/>
          </a:xfrm>
          <a:prstGeom prst="rect">
            <a:avLst/>
          </a:prstGeom>
        </p:spPr>
      </p:pic>
      <p:pic>
        <p:nvPicPr>
          <p:cNvPr id="5" name="Picture 4">
            <a:extLst>
              <a:ext uri="{FF2B5EF4-FFF2-40B4-BE49-F238E27FC236}">
                <a16:creationId xmlns:a16="http://schemas.microsoft.com/office/drawing/2014/main" id="{DAF0011A-7EF9-1CB7-7E7B-A9AAF170B1B5}"/>
              </a:ext>
            </a:extLst>
          </p:cNvPr>
          <p:cNvPicPr>
            <a:picLocks noChangeAspect="1"/>
          </p:cNvPicPr>
          <p:nvPr/>
        </p:nvPicPr>
        <p:blipFill>
          <a:blip r:embed="rId3"/>
          <a:stretch>
            <a:fillRect/>
          </a:stretch>
        </p:blipFill>
        <p:spPr>
          <a:xfrm>
            <a:off x="628649" y="985768"/>
            <a:ext cx="7886699" cy="1035627"/>
          </a:xfrm>
          <a:prstGeom prst="rect">
            <a:avLst/>
          </a:prstGeom>
        </p:spPr>
      </p:pic>
      <p:pic>
        <p:nvPicPr>
          <p:cNvPr id="1026" name="Picture 2" descr="Everything We Know About Landman Season 2">
            <a:extLst>
              <a:ext uri="{FF2B5EF4-FFF2-40B4-BE49-F238E27FC236}">
                <a16:creationId xmlns:a16="http://schemas.microsoft.com/office/drawing/2014/main" id="{18DF2B14-E2F0-E1D8-4631-26E3FE5A0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398" y="4662488"/>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8047703-A78D-3E7A-8771-70C390698341}"/>
              </a:ext>
            </a:extLst>
          </p:cNvPr>
          <p:cNvPicPr>
            <a:picLocks noChangeAspect="1"/>
          </p:cNvPicPr>
          <p:nvPr/>
        </p:nvPicPr>
        <p:blipFill>
          <a:blip r:embed="rId2"/>
          <a:stretch>
            <a:fillRect/>
          </a:stretch>
        </p:blipFill>
        <p:spPr>
          <a:xfrm>
            <a:off x="4460953" y="402331"/>
            <a:ext cx="1524213" cy="476316"/>
          </a:xfrm>
          <a:prstGeom prst="rect">
            <a:avLst/>
          </a:prstGeom>
        </p:spPr>
      </p:pic>
    </p:spTree>
    <p:extLst>
      <p:ext uri="{BB962C8B-B14F-4D97-AF65-F5344CB8AC3E}">
        <p14:creationId xmlns:p14="http://schemas.microsoft.com/office/powerpoint/2010/main" val="3087927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C2060-3BEE-1677-2EF7-731E4032DA83}"/>
              </a:ext>
            </a:extLst>
          </p:cNvPr>
          <p:cNvSpPr>
            <a:spLocks noGrp="1"/>
          </p:cNvSpPr>
          <p:nvPr>
            <p:ph type="title"/>
          </p:nvPr>
        </p:nvSpPr>
        <p:spPr/>
        <p:txBody>
          <a:bodyPr/>
          <a:lstStyle/>
          <a:p>
            <a:r>
              <a:rPr lang="en-US" dirty="0"/>
              <a:t>Thank You to Our Sponsor</a:t>
            </a:r>
          </a:p>
        </p:txBody>
      </p:sp>
      <p:sp>
        <p:nvSpPr>
          <p:cNvPr id="3" name="Content Placeholder 2">
            <a:extLst>
              <a:ext uri="{FF2B5EF4-FFF2-40B4-BE49-F238E27FC236}">
                <a16:creationId xmlns:a16="http://schemas.microsoft.com/office/drawing/2014/main" id="{1F2336B9-91E7-963B-4F84-0EFDFDD81F82}"/>
              </a:ext>
            </a:extLst>
          </p:cNvPr>
          <p:cNvSpPr>
            <a:spLocks noGrp="1"/>
          </p:cNvSpPr>
          <p:nvPr>
            <p:ph idx="1"/>
          </p:nvPr>
        </p:nvSpPr>
        <p:spPr>
          <a:xfrm flipH="1">
            <a:off x="3036627" y="972916"/>
            <a:ext cx="5254387" cy="5204047"/>
          </a:xfrm>
        </p:spPr>
        <p:txBody>
          <a:bodyPr/>
          <a:lstStyle/>
          <a:p>
            <a:pPr marL="0" indent="0">
              <a:buNone/>
            </a:pPr>
            <a:endParaRPr lang="en-US" sz="3600" dirty="0"/>
          </a:p>
          <a:p>
            <a:pPr marL="0" indent="0" algn="ctr">
              <a:buNone/>
            </a:pPr>
            <a:r>
              <a:rPr lang="en-US" sz="3600" dirty="0"/>
              <a:t>Michelob Ultra</a:t>
            </a:r>
          </a:p>
          <a:p>
            <a:pPr marL="0" indent="0" algn="ctr">
              <a:buNone/>
            </a:pPr>
            <a:endParaRPr lang="en-US" sz="3600" dirty="0"/>
          </a:p>
          <a:p>
            <a:pPr marL="0" indent="0" algn="ctr">
              <a:buNone/>
            </a:pPr>
            <a:r>
              <a:rPr lang="en-US" sz="3600" dirty="0"/>
              <a:t>The Official </a:t>
            </a:r>
            <a:r>
              <a:rPr lang="en-US" sz="3600" b="1" u="sng" dirty="0"/>
              <a:t>Non-Alcoholic</a:t>
            </a:r>
            <a:r>
              <a:rPr lang="en-US" sz="3600" dirty="0"/>
              <a:t> Beverage of </a:t>
            </a:r>
            <a:r>
              <a:rPr lang="en-US" sz="3600" dirty="0" err="1"/>
              <a:t>Landmen</a:t>
            </a:r>
            <a:r>
              <a:rPr lang="en-US" sz="3600" dirty="0"/>
              <a:t> Everywhere</a:t>
            </a:r>
          </a:p>
        </p:txBody>
      </p:sp>
      <p:pic>
        <p:nvPicPr>
          <p:cNvPr id="1028" name="Picture 4" descr="Michelob Ultra 6 Pack Bottles">
            <a:extLst>
              <a:ext uri="{FF2B5EF4-FFF2-40B4-BE49-F238E27FC236}">
                <a16:creationId xmlns:a16="http://schemas.microsoft.com/office/drawing/2014/main" id="{91E11CC7-E624-7F5E-9C91-56496C9CB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1037"/>
            <a:ext cx="4391833" cy="585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745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00D0-7552-0AA0-F6D6-B9CFC4C90547}"/>
              </a:ext>
            </a:extLst>
          </p:cNvPr>
          <p:cNvSpPr>
            <a:spLocks noGrp="1"/>
          </p:cNvSpPr>
          <p:nvPr>
            <p:ph type="title"/>
          </p:nvPr>
        </p:nvSpPr>
        <p:spPr/>
        <p:txBody>
          <a:bodyPr/>
          <a:lstStyle/>
          <a:p>
            <a:r>
              <a:rPr lang="en-US" dirty="0"/>
              <a:t>Oil &amp; Gas Attorney</a:t>
            </a:r>
          </a:p>
        </p:txBody>
      </p:sp>
      <p:pic>
        <p:nvPicPr>
          <p:cNvPr id="1028" name="Picture 4" descr="Landman - Episode 1x01 publicity still of Colm Feore">
            <a:extLst>
              <a:ext uri="{FF2B5EF4-FFF2-40B4-BE49-F238E27FC236}">
                <a16:creationId xmlns:a16="http://schemas.microsoft.com/office/drawing/2014/main" id="{2727374B-FD9C-6A5A-2228-36565DB861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520"/>
          <a:stretch/>
        </p:blipFill>
        <p:spPr bwMode="auto">
          <a:xfrm>
            <a:off x="643890" y="1118202"/>
            <a:ext cx="3661398" cy="5029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ena Energy | Our Team | Scott Broekstra">
            <a:extLst>
              <a:ext uri="{FF2B5EF4-FFF2-40B4-BE49-F238E27FC236}">
                <a16:creationId xmlns:a16="http://schemas.microsoft.com/office/drawing/2014/main" id="{028A4ED7-4885-7235-CBCE-A92F6B1E6E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005" r="31163"/>
          <a:stretch/>
        </p:blipFill>
        <p:spPr bwMode="auto">
          <a:xfrm>
            <a:off x="4461510" y="1097882"/>
            <a:ext cx="4053840"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9DFDD39-FAE3-18ED-C341-8486F6A34F9F}"/>
              </a:ext>
            </a:extLst>
          </p:cNvPr>
          <p:cNvSpPr/>
          <p:nvPr/>
        </p:nvSpPr>
        <p:spPr>
          <a:xfrm>
            <a:off x="1656498" y="5664802"/>
            <a:ext cx="1636182" cy="409005"/>
          </a:xfrm>
          <a:prstGeom prst="rect">
            <a:avLst/>
          </a:prstGeom>
          <a:solidFill>
            <a:schemeClr val="accent4">
              <a:lumMod val="60000"/>
              <a:lumOff val="40000"/>
            </a:schemeClr>
          </a:solidFill>
          <a:ln w="38100">
            <a:solidFill>
              <a:schemeClr val="accent4">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Hollywood</a:t>
            </a:r>
          </a:p>
        </p:txBody>
      </p:sp>
      <p:sp>
        <p:nvSpPr>
          <p:cNvPr id="3" name="Rectangle 2">
            <a:extLst>
              <a:ext uri="{FF2B5EF4-FFF2-40B4-BE49-F238E27FC236}">
                <a16:creationId xmlns:a16="http://schemas.microsoft.com/office/drawing/2014/main" id="{0A9DD747-BD70-B87D-B33C-E501B7A62050}"/>
              </a:ext>
            </a:extLst>
          </p:cNvPr>
          <p:cNvSpPr/>
          <p:nvPr/>
        </p:nvSpPr>
        <p:spPr>
          <a:xfrm>
            <a:off x="5888138" y="5664802"/>
            <a:ext cx="1636182" cy="409005"/>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Real World</a:t>
            </a:r>
          </a:p>
        </p:txBody>
      </p:sp>
    </p:spTree>
    <p:extLst>
      <p:ext uri="{BB962C8B-B14F-4D97-AF65-F5344CB8AC3E}">
        <p14:creationId xmlns:p14="http://schemas.microsoft.com/office/powerpoint/2010/main" val="324768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58E07-CFA9-12CC-0CD6-BE337552CE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7AF846-51F9-2A88-4C6E-C2A7F7311B63}"/>
              </a:ext>
            </a:extLst>
          </p:cNvPr>
          <p:cNvSpPr>
            <a:spLocks noGrp="1"/>
          </p:cNvSpPr>
          <p:nvPr>
            <p:ph type="title"/>
          </p:nvPr>
        </p:nvSpPr>
        <p:spPr/>
        <p:txBody>
          <a:bodyPr/>
          <a:lstStyle/>
          <a:p>
            <a:r>
              <a:rPr lang="en-US" dirty="0"/>
              <a:t>Oil &amp; Gas CEO</a:t>
            </a:r>
          </a:p>
        </p:txBody>
      </p:sp>
      <p:sp>
        <p:nvSpPr>
          <p:cNvPr id="4" name="Rectangle 3">
            <a:extLst>
              <a:ext uri="{FF2B5EF4-FFF2-40B4-BE49-F238E27FC236}">
                <a16:creationId xmlns:a16="http://schemas.microsoft.com/office/drawing/2014/main" id="{DB484BB0-B239-A8AA-C120-1229DE56FA1C}"/>
              </a:ext>
            </a:extLst>
          </p:cNvPr>
          <p:cNvSpPr/>
          <p:nvPr/>
        </p:nvSpPr>
        <p:spPr>
          <a:xfrm>
            <a:off x="814938" y="1043539"/>
            <a:ext cx="1205565" cy="40900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Monty</a:t>
            </a:r>
          </a:p>
        </p:txBody>
      </p:sp>
      <p:pic>
        <p:nvPicPr>
          <p:cNvPr id="7170" name="Picture 2">
            <a:extLst>
              <a:ext uri="{FF2B5EF4-FFF2-40B4-BE49-F238E27FC236}">
                <a16:creationId xmlns:a16="http://schemas.microsoft.com/office/drawing/2014/main" id="{ECC22F89-DFD4-73D5-B9AB-65F67FEEF2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12" r="9481"/>
          <a:stretch/>
        </p:blipFill>
        <p:spPr bwMode="auto">
          <a:xfrm>
            <a:off x="1548525" y="1071563"/>
            <a:ext cx="6950315"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6AD9CC6-399B-596E-3FD0-611DFFAF7C9E}"/>
              </a:ext>
            </a:extLst>
          </p:cNvPr>
          <p:cNvSpPr/>
          <p:nvPr/>
        </p:nvSpPr>
        <p:spPr>
          <a:xfrm>
            <a:off x="967338" y="1195939"/>
            <a:ext cx="1205565" cy="40900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Mike</a:t>
            </a:r>
          </a:p>
        </p:txBody>
      </p:sp>
      <p:sp>
        <p:nvSpPr>
          <p:cNvPr id="5" name="Rectangle 4">
            <a:extLst>
              <a:ext uri="{FF2B5EF4-FFF2-40B4-BE49-F238E27FC236}">
                <a16:creationId xmlns:a16="http://schemas.microsoft.com/office/drawing/2014/main" id="{B184F8F5-E8BE-DD22-D9EF-C171277DADED}"/>
              </a:ext>
            </a:extLst>
          </p:cNvPr>
          <p:cNvSpPr/>
          <p:nvPr/>
        </p:nvSpPr>
        <p:spPr>
          <a:xfrm>
            <a:off x="1153236" y="2463421"/>
            <a:ext cx="2893325" cy="3622102"/>
          </a:xfrm>
          <a:prstGeom prst="rect">
            <a:avLst/>
          </a:prstGeom>
          <a:solidFill>
            <a:schemeClr val="accent4"/>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pic>
        <p:nvPicPr>
          <p:cNvPr id="5126" name="Picture 6" descr="Fort Worth's Don Artemio spotted in Taylor Sheridan's 'Landman'">
            <a:extLst>
              <a:ext uri="{FF2B5EF4-FFF2-40B4-BE49-F238E27FC236}">
                <a16:creationId xmlns:a16="http://schemas.microsoft.com/office/drawing/2014/main" id="{404D381F-77CB-F58C-48A3-9171C072F2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86" r="49273"/>
          <a:stretch/>
        </p:blipFill>
        <p:spPr bwMode="auto">
          <a:xfrm>
            <a:off x="729205" y="1084897"/>
            <a:ext cx="3898675" cy="5029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688ACB6-EA4A-BC5D-750F-0FB2659523CA}"/>
              </a:ext>
            </a:extLst>
          </p:cNvPr>
          <p:cNvSpPr/>
          <p:nvPr/>
        </p:nvSpPr>
        <p:spPr>
          <a:xfrm>
            <a:off x="5959293" y="5581933"/>
            <a:ext cx="1636182" cy="409005"/>
          </a:xfrm>
          <a:prstGeom prst="rect">
            <a:avLst/>
          </a:prstGeom>
          <a:solidFill>
            <a:schemeClr val="accent4">
              <a:lumMod val="60000"/>
              <a:lumOff val="40000"/>
            </a:schemeClr>
          </a:solidFill>
          <a:ln w="38100">
            <a:solidFill>
              <a:schemeClr val="accent4">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Hollywood</a:t>
            </a:r>
          </a:p>
        </p:txBody>
      </p:sp>
      <p:sp>
        <p:nvSpPr>
          <p:cNvPr id="9" name="Rectangle 8">
            <a:extLst>
              <a:ext uri="{FF2B5EF4-FFF2-40B4-BE49-F238E27FC236}">
                <a16:creationId xmlns:a16="http://schemas.microsoft.com/office/drawing/2014/main" id="{3B3ABE7A-9626-DFA5-14F4-280A4ABBE4FF}"/>
              </a:ext>
            </a:extLst>
          </p:cNvPr>
          <p:cNvSpPr/>
          <p:nvPr/>
        </p:nvSpPr>
        <p:spPr>
          <a:xfrm>
            <a:off x="1641258" y="5581933"/>
            <a:ext cx="1636182" cy="409005"/>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Real World</a:t>
            </a:r>
          </a:p>
        </p:txBody>
      </p:sp>
    </p:spTree>
    <p:extLst>
      <p:ext uri="{BB962C8B-B14F-4D97-AF65-F5344CB8AC3E}">
        <p14:creationId xmlns:p14="http://schemas.microsoft.com/office/powerpoint/2010/main" val="360268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B7F2-E483-568C-5EE7-E45394C0CE6A}"/>
              </a:ext>
            </a:extLst>
          </p:cNvPr>
          <p:cNvSpPr>
            <a:spLocks noGrp="1"/>
          </p:cNvSpPr>
          <p:nvPr>
            <p:ph type="title"/>
          </p:nvPr>
        </p:nvSpPr>
        <p:spPr/>
        <p:txBody>
          <a:bodyPr/>
          <a:lstStyle/>
          <a:p>
            <a:r>
              <a:rPr lang="en-US" dirty="0"/>
              <a:t>Reservoir Engineer</a:t>
            </a:r>
          </a:p>
        </p:txBody>
      </p:sp>
      <p:pic>
        <p:nvPicPr>
          <p:cNvPr id="2060" name="Picture 12" descr="Landman' Episode 4 Is Going Down a Path I Don't Like All That Much">
            <a:extLst>
              <a:ext uri="{FF2B5EF4-FFF2-40B4-BE49-F238E27FC236}">
                <a16:creationId xmlns:a16="http://schemas.microsoft.com/office/drawing/2014/main" id="{B7676DC3-BBD8-632A-3034-C021FEC6B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18" y="1010401"/>
            <a:ext cx="7674965" cy="51206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DAF2725-939B-A53D-1A7D-B691EC92B285}"/>
              </a:ext>
            </a:extLst>
          </p:cNvPr>
          <p:cNvSpPr/>
          <p:nvPr/>
        </p:nvSpPr>
        <p:spPr>
          <a:xfrm>
            <a:off x="3337559" y="1540042"/>
            <a:ext cx="1205565" cy="40900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Dale</a:t>
            </a:r>
          </a:p>
        </p:txBody>
      </p:sp>
      <p:sp>
        <p:nvSpPr>
          <p:cNvPr id="4" name="Rectangle 3">
            <a:extLst>
              <a:ext uri="{FF2B5EF4-FFF2-40B4-BE49-F238E27FC236}">
                <a16:creationId xmlns:a16="http://schemas.microsoft.com/office/drawing/2014/main" id="{FDE799AA-B6DB-2454-ED6E-6C006EAF9A14}"/>
              </a:ext>
            </a:extLst>
          </p:cNvPr>
          <p:cNvSpPr/>
          <p:nvPr/>
        </p:nvSpPr>
        <p:spPr>
          <a:xfrm>
            <a:off x="4348933" y="444768"/>
            <a:ext cx="1636182" cy="409005"/>
          </a:xfrm>
          <a:prstGeom prst="rect">
            <a:avLst/>
          </a:prstGeom>
          <a:solidFill>
            <a:schemeClr val="accent4">
              <a:lumMod val="60000"/>
              <a:lumOff val="40000"/>
            </a:schemeClr>
          </a:solidFill>
          <a:ln w="38100">
            <a:solidFill>
              <a:schemeClr val="accent4">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Hollywood</a:t>
            </a:r>
          </a:p>
        </p:txBody>
      </p:sp>
    </p:spTree>
    <p:extLst>
      <p:ext uri="{BB962C8B-B14F-4D97-AF65-F5344CB8AC3E}">
        <p14:creationId xmlns:p14="http://schemas.microsoft.com/office/powerpoint/2010/main" val="3133483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00961-6734-120F-7D8C-CF97E0D314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02D6B9-4F2E-5613-66AB-56D20DD6030A}"/>
              </a:ext>
            </a:extLst>
          </p:cNvPr>
          <p:cNvSpPr>
            <a:spLocks noGrp="1"/>
          </p:cNvSpPr>
          <p:nvPr>
            <p:ph type="title"/>
          </p:nvPr>
        </p:nvSpPr>
        <p:spPr/>
        <p:txBody>
          <a:bodyPr/>
          <a:lstStyle/>
          <a:p>
            <a:r>
              <a:rPr lang="en-US" dirty="0"/>
              <a:t>Reservoir Engineer</a:t>
            </a:r>
          </a:p>
        </p:txBody>
      </p:sp>
      <p:pic>
        <p:nvPicPr>
          <p:cNvPr id="3074" name="Picture 2" descr="Could Someone Remove Milton? : r/zoombackgrounds">
            <a:extLst>
              <a:ext uri="{FF2B5EF4-FFF2-40B4-BE49-F238E27FC236}">
                <a16:creationId xmlns:a16="http://schemas.microsoft.com/office/drawing/2014/main" id="{6E59EB87-44F1-8D5E-2DE2-6EFB560782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59" r="6906"/>
          <a:stretch/>
        </p:blipFill>
        <p:spPr bwMode="auto">
          <a:xfrm>
            <a:off x="628648" y="1001628"/>
            <a:ext cx="7886701" cy="51206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A3865DC-99E4-6458-FCCD-626EB47CF3BC}"/>
              </a:ext>
            </a:extLst>
          </p:cNvPr>
          <p:cNvSpPr/>
          <p:nvPr/>
        </p:nvSpPr>
        <p:spPr>
          <a:xfrm>
            <a:off x="5310738" y="1424539"/>
            <a:ext cx="1205565" cy="40900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Milton</a:t>
            </a:r>
          </a:p>
        </p:txBody>
      </p:sp>
      <p:sp>
        <p:nvSpPr>
          <p:cNvPr id="4" name="Rectangle 3">
            <a:extLst>
              <a:ext uri="{FF2B5EF4-FFF2-40B4-BE49-F238E27FC236}">
                <a16:creationId xmlns:a16="http://schemas.microsoft.com/office/drawing/2014/main" id="{9F411651-514D-DFEB-AEC9-9BC88F223502}"/>
              </a:ext>
            </a:extLst>
          </p:cNvPr>
          <p:cNvSpPr/>
          <p:nvPr/>
        </p:nvSpPr>
        <p:spPr>
          <a:xfrm>
            <a:off x="4374280" y="444768"/>
            <a:ext cx="2067160" cy="40900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Real World</a:t>
            </a:r>
          </a:p>
        </p:txBody>
      </p:sp>
    </p:spTree>
    <p:extLst>
      <p:ext uri="{BB962C8B-B14F-4D97-AF65-F5344CB8AC3E}">
        <p14:creationId xmlns:p14="http://schemas.microsoft.com/office/powerpoint/2010/main" val="2411261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A322F5-4E73-1F4D-0C60-9A8EDDA4B8E7}"/>
              </a:ext>
            </a:extLst>
          </p:cNvPr>
          <p:cNvSpPr>
            <a:spLocks noGrp="1"/>
          </p:cNvSpPr>
          <p:nvPr>
            <p:ph type="ctrTitle"/>
          </p:nvPr>
        </p:nvSpPr>
        <p:spPr/>
        <p:txBody>
          <a:bodyPr>
            <a:normAutofit/>
          </a:bodyPr>
          <a:lstStyle/>
          <a:p>
            <a:pPr>
              <a:lnSpc>
                <a:spcPct val="120000"/>
              </a:lnSpc>
              <a:spcBef>
                <a:spcPts val="1200"/>
              </a:spcBef>
            </a:pPr>
            <a:r>
              <a:rPr lang="en-US" dirty="0"/>
              <a:t>Survival of the </a:t>
            </a:r>
            <a:r>
              <a:rPr lang="en-US" strike="sngStrike" dirty="0"/>
              <a:t>Fittest</a:t>
            </a:r>
            <a:endParaRPr lang="en-US" sz="4800" i="1" u="sng" strike="sngStrike" dirty="0"/>
          </a:p>
        </p:txBody>
      </p:sp>
    </p:spTree>
    <p:extLst>
      <p:ext uri="{BB962C8B-B14F-4D97-AF65-F5344CB8AC3E}">
        <p14:creationId xmlns:p14="http://schemas.microsoft.com/office/powerpoint/2010/main" val="41921820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70AD47"/>
      </a:accent1>
      <a:accent2>
        <a:srgbClr val="FF0000"/>
      </a:accent2>
      <a:accent3>
        <a:srgbClr val="A5A5A5"/>
      </a:accent3>
      <a:accent4>
        <a:srgbClr val="FFC000"/>
      </a:accent4>
      <a:accent5>
        <a:srgbClr val="ED7D31"/>
      </a:accent5>
      <a:accent6>
        <a:srgbClr val="5B9BD5"/>
      </a:accent6>
      <a:hlink>
        <a:srgbClr val="954F72"/>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solidFill>
            <a:schemeClr val="accent4">
              <a:lumMod val="50000"/>
            </a:schemeClr>
          </a:solidFill>
        </a:ln>
      </a:spPr>
      <a:bodyPr rtlCol="0" anchor="ctr"/>
      <a:lstStyle>
        <a:defPPr algn="ctr">
          <a:defRPr dirty="0" err="1"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058916433F9B4DAB7081BC04D96C91" ma:contentTypeVersion="15" ma:contentTypeDescription="Create a new document." ma:contentTypeScope="" ma:versionID="105c9eb588eadd7e7bdbd1239f68a979">
  <xsd:schema xmlns:xsd="http://www.w3.org/2001/XMLSchema" xmlns:xs="http://www.w3.org/2001/XMLSchema" xmlns:p="http://schemas.microsoft.com/office/2006/metadata/properties" xmlns:ns1="http://schemas.microsoft.com/sharepoint/v3" xmlns:ns3="cf755770-55ea-4bea-9381-bdaa3a7fa1e4" xmlns:ns4="86dd8106-ae6a-4659-8266-57cd2ec40cfa" targetNamespace="http://schemas.microsoft.com/office/2006/metadata/properties" ma:root="true" ma:fieldsID="9cb2320b3e471aa67126bc79fd3238e3" ns1:_="" ns3:_="" ns4:_="">
    <xsd:import namespace="http://schemas.microsoft.com/sharepoint/v3"/>
    <xsd:import namespace="cf755770-55ea-4bea-9381-bdaa3a7fa1e4"/>
    <xsd:import namespace="86dd8106-ae6a-4659-8266-57cd2ec40cf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755770-55ea-4bea-9381-bdaa3a7fa1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dd8106-ae6a-4659-8266-57cd2ec40cf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3F0C7B3-AEAC-4B5A-96EC-74377950CEE2}">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cf755770-55ea-4bea-9381-bdaa3a7fa1e4"/>
    <ds:schemaRef ds:uri="86dd8106-ae6a-4659-8266-57cd2ec40cfa"/>
  </ds:schemaRefs>
</ds:datastoreItem>
</file>

<file path=customXml/itemProps2.xml><?xml version="1.0" encoding="utf-8"?>
<ds:datastoreItem xmlns:ds="http://schemas.openxmlformats.org/officeDocument/2006/customXml" ds:itemID="{B91CE7CD-F398-459D-A78F-0CFA8ED52C14}">
  <ds:schemaRefs>
    <ds:schemaRef ds:uri="http://schemas.microsoft.com/sharepoint/v3/contenttype/forms"/>
  </ds:schemaRefs>
</ds:datastoreItem>
</file>

<file path=customXml/itemProps3.xml><?xml version="1.0" encoding="utf-8"?>
<ds:datastoreItem xmlns:ds="http://schemas.openxmlformats.org/officeDocument/2006/customXml" ds:itemID="{057EB859-A243-4218-AA0A-C67CD1B2F6E7}">
  <ds:schemaRefs>
    <ds:schemaRef ds:uri="http://schemas.microsoft.com/office/2006/metadata/properties"/>
    <ds:schemaRef ds:uri="http://www.w3.org/2000/xmlns/"/>
    <ds:schemaRef ds:uri="http://schemas.microsoft.com/sharepoint/v3"/>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104807</TotalTime>
  <Words>999</Words>
  <Application>Microsoft Office PowerPoint</Application>
  <PresentationFormat>On-screen Show (4:3)</PresentationFormat>
  <Paragraphs>237</Paragraphs>
  <Slides>29</Slides>
  <Notes>12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Going the Way of the Neanderthals  Why the Current Energy Transition  May Soon Be Extinct </vt:lpstr>
      <vt:lpstr>Shameless Propaganda</vt:lpstr>
      <vt:lpstr>The Landman Powered by </vt:lpstr>
      <vt:lpstr>Thank You to Our Sponsor</vt:lpstr>
      <vt:lpstr>Oil &amp; Gas Attorney</vt:lpstr>
      <vt:lpstr>Oil &amp; Gas CEO</vt:lpstr>
      <vt:lpstr>Reservoir Engineer</vt:lpstr>
      <vt:lpstr>Reservoir Engineer</vt:lpstr>
      <vt:lpstr>Survival of the Fittest</vt:lpstr>
      <vt:lpstr>Why Did the Neanderthals Vanish?</vt:lpstr>
      <vt:lpstr>Technology is Mankind’s Evolutionary Superpower</vt:lpstr>
      <vt:lpstr>Survival of the Most Adaptable to Change</vt:lpstr>
      <vt:lpstr>Homo Faber’s Anthropological History</vt:lpstr>
      <vt:lpstr>Homo Faber’s Anthropological History</vt:lpstr>
      <vt:lpstr>Observation 1: Pace of Change is Accelerating</vt:lpstr>
      <vt:lpstr>Observation 2: Food Productivity Provides Labor Freedom</vt:lpstr>
      <vt:lpstr>Observation 3: Productivity Growth Rate is Accelerating</vt:lpstr>
      <vt:lpstr>Why the Current Energy Transition  May Soon Be Extinct</vt:lpstr>
      <vt:lpstr>Information is the Only Thing Different Today</vt:lpstr>
      <vt:lpstr>Humans Invent Energy Demands</vt:lpstr>
      <vt:lpstr>Energy Hierarchy of Needs</vt:lpstr>
      <vt:lpstr>Energy Transition Wants to Invert the Hierarchy</vt:lpstr>
      <vt:lpstr>PowerPoint Presentation</vt:lpstr>
      <vt:lpstr>PowerPoint Presentation</vt:lpstr>
      <vt:lpstr>Solar &amp; Wind Are Not Easily Scalable</vt:lpstr>
      <vt:lpstr>PowerPoint Presentation</vt:lpstr>
      <vt:lpstr>PowerPoint Presentation</vt:lpstr>
      <vt:lpstr>Technology is our Evolutionary Super Power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Vallejo</dc:creator>
  <cp:lastModifiedBy>Michael Vallejo</cp:lastModifiedBy>
  <cp:revision>2646</cp:revision>
  <cp:lastPrinted>2021-11-03T18:34:00Z</cp:lastPrinted>
  <dcterms:created xsi:type="dcterms:W3CDTF">2013-06-17T13:45:23Z</dcterms:created>
  <dcterms:modified xsi:type="dcterms:W3CDTF">2025-02-26T18:16:18Z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0x01010085058916433F9B4DAB7081BC04D96C91</vt:lpwstr>
  </property>
  <property fmtid="{D5CDD505-2E9C-101B-9397-08002B2CF9AE}" pid="3" name="MSIP_Label_7a223d0f-d69f-4e57-b970-cda42bb12110_Enabled">
    <vt:lpwstr>true</vt:lpwstr>
  </property>
  <property fmtid="{D5CDD505-2E9C-101B-9397-08002B2CF9AE}" pid="4" name="MSIP_Label_7a223d0f-d69f-4e57-b970-cda42bb12110_SetDate">
    <vt:lpwstr>2024-02-06T16:18:48Z</vt:lpwstr>
  </property>
  <property fmtid="{D5CDD505-2E9C-101B-9397-08002B2CF9AE}" pid="5" name="MSIP_Label_7a223d0f-d69f-4e57-b970-cda42bb12110_Method">
    <vt:lpwstr>Standard</vt:lpwstr>
  </property>
  <property fmtid="{D5CDD505-2E9C-101B-9397-08002B2CF9AE}" pid="6" name="MSIP_Label_7a223d0f-d69f-4e57-b970-cda42bb12110_Name">
    <vt:lpwstr>defa4170-0d19-0005-0004-bc88714345d2</vt:lpwstr>
  </property>
  <property fmtid="{D5CDD505-2E9C-101B-9397-08002B2CF9AE}" pid="7" name="MSIP_Label_7a223d0f-d69f-4e57-b970-cda42bb12110_SiteId">
    <vt:lpwstr>3406fd04-0e00-4a27-ae8d-645151a115fb</vt:lpwstr>
  </property>
  <property fmtid="{D5CDD505-2E9C-101B-9397-08002B2CF9AE}" pid="8" name="MSIP_Label_7a223d0f-d69f-4e57-b970-cda42bb12110_ActionId">
    <vt:lpwstr>33a312f5-3d97-4af6-9e9f-bd46055e76c4</vt:lpwstr>
  </property>
  <property fmtid="{D5CDD505-2E9C-101B-9397-08002B2CF9AE}" pid="9" name="MSIP_Label_7a223d0f-d69f-4e57-b970-cda42bb12110_ContentBits">
    <vt:lpwstr>0</vt:lpwstr>
  </property>
</Properties>
</file>